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72" r:id="rId6"/>
    <p:sldId id="273" r:id="rId7"/>
    <p:sldId id="281" r:id="rId8"/>
    <p:sldId id="283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2160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7DF4401-F2C8-44B3-9843-CE940E6DE2E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12780A-FB74-4E93-B109-233E53C8B69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6F8F3E-6CD9-40C4-B87E-2F17D33D449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292929"/>
              </a:solidFill>
              <a:latin typeface="+mn-lt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A7A82C-BF51-4D7A-B56B-CC92220D8BA7}" type="datetime1">
              <a:rPr lang="zh-CN" altLang="en-US"/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F04C629-ABA2-47D2-852E-1003E2C1E3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35B6FC-4786-4E53-840E-AB1F93D4E1E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A0876E0-E985-408B-9409-D82B7AE1B1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D762A58-C2C0-4753-B406-B16D41546D0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729106-7F51-4413-BF91-EB8EDDA8F7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292929"/>
              </a:solidFill>
              <a:latin typeface="+mn-lt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67A8F7D-A475-4768-89DB-0D5CED1DD357}" type="datetime1">
              <a:rPr lang="zh-CN" altLang="en-US"/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0B2C7F-FB4A-4C2D-9A1C-A1E6E495A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384778D-E5A7-4554-94BB-4C5777E19E1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8F2186-B066-4F46-B112-D9F0AB4F4D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F9FD5B7-9EAF-4DCE-8C4A-DD6BC35236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59EAD15-8072-42B1-A569-007F68FAFC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12D216-43DC-445D-BDDF-129BF051605C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2FFC5C-594D-447E-8903-1D6EFED3E1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96D2ED-D9AF-4D78-AF74-23D84BE64119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0E2B51-5CA7-490B-8567-DF8CC42733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798EC7A-91D6-45E8-8DE9-CFC86D9D65A4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9CB8BA-5E8A-4361-B908-9972DBB641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96A01F8-A69B-4312-BC5C-1620CF1AB71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9B3D5E-7D4C-4885-A20E-54222FCC6A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7F4FDB-A2ED-4800-9BD9-93353B9F7857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E1F5B7-91B5-43ED-ACA7-89F82AE53C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77BB6A-8E4B-49CB-B1A7-7BD2D32DFABE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1C42A3-1644-4BF9-9AC4-777D2BBB84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47E477-6C27-452C-8A39-A5D06AC14A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EECB02D-1647-4A6B-8D73-5F5D6A0D0C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2DC97E-7885-459A-9A7B-5EF6F69B872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4A87A4-7AE0-40AE-ACBF-6E4F26C6B4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674A36-5FB9-48DF-8F97-E4226DFB500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1EB364-7587-4000-93D7-438AC99FEF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0A918E-4004-492E-A60A-255F01FF077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BBFE30-6EDC-47CE-81DC-6FA6E139B4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051F41-4A9A-41E8-925C-598899459440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9521B8-6666-4560-8107-ADB8451F6A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65B64A-7277-4755-AAE7-B93162D2E83E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E377F9-FA7F-4465-9FD4-F553D6A36E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288D8E-2CC1-4191-BFB4-1551536F49D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31277C-DE4C-46DC-BA78-4D1F4D3971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9407D00-A0BB-4DC8-861E-93AE72EB890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82181C0-3828-4939-81AE-AF0C6B1234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E38C57A-236D-4293-B894-7E723471C5DB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3468A09-FCB7-422A-BE83-C36F27642F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79D737-A99B-4147-A89F-3A990C57611D}" type="datetime1">
              <a:rPr lang="zh-CN" altLang="en-US"/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DFD697-2F18-4D1A-9140-7863B7BA3355}" type="slidenum">
              <a:rPr lang="en-US" altLang="zh-CN"/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3318" name="Picture 6" descr="tow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662D94-484D-4B8C-9E4D-418E643B0D32}" type="datetime1">
              <a:rPr lang="zh-CN" altLang="en-US"/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FB8EFE-E8AE-4A20-A800-4F728A0714B1}" type="slidenum">
              <a:rPr lang="en-US" altLang="zh-CN"/>
            </a:fld>
            <a:endParaRPr lang="en-US" altLang="zh-CN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1" descr="校徽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2662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7C16FF-1E39-4B2B-BDBC-6704E475345C}" type="slidenum">
              <a:rPr lang="en-US" altLang="zh-CN" smtClean="0"/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420938"/>
            <a:ext cx="7632700" cy="1104900"/>
          </a:xfrm>
        </p:spPr>
        <p:txBody>
          <a:bodyPr/>
          <a:lstStyle/>
          <a:p>
            <a:pPr eaLnBrk="1" hangingPunct="1"/>
            <a:r>
              <a:rPr lang="en-US" altLang="zh-CN" sz="3400" b="1" dirty="0"/>
              <a:t>C++</a:t>
            </a:r>
            <a:r>
              <a:rPr lang="zh-CN" altLang="en-US" sz="3400" b="1" dirty="0"/>
              <a:t>语言的设计与演化</a:t>
            </a:r>
            <a:endParaRPr lang="zh-CN" altLang="en-US" sz="3400" b="1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581525"/>
            <a:ext cx="4356100" cy="1195388"/>
          </a:xfrm>
        </p:spPr>
        <p:txBody>
          <a:bodyPr/>
          <a:lstStyle/>
          <a:p>
            <a:pPr eaLnBrk="1" hangingPunct="1"/>
            <a:endParaRPr lang="en-US" altLang="zh-CN" sz="2400" b="1">
              <a:solidFill>
                <a:schemeClr val="tx2"/>
              </a:solidFill>
            </a:endParaRPr>
          </a:p>
          <a:p>
            <a:pPr eaLnBrk="1" hangingPunct="1"/>
            <a:endParaRPr lang="en-US" altLang="zh-CN" sz="3200" b="1">
              <a:solidFill>
                <a:schemeClr val="tx2"/>
              </a:solidFill>
            </a:endParaRPr>
          </a:p>
          <a:p>
            <a:pPr eaLnBrk="1" hangingPunct="1"/>
            <a:endParaRPr lang="en-US" altLang="zh-CN" sz="3200"/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4584065" y="4399598"/>
            <a:ext cx="33845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</a:rPr>
              <a:t> 沙猛</a:t>
            </a:r>
            <a:endParaRPr lang="zh-CN" altLang="en-US" dirty="0">
              <a:solidFill>
                <a:srgbClr val="29292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</a:rPr>
              <a:t>MF1833060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</a:rPr>
              <a:t>  </a:t>
            </a:r>
            <a:endParaRPr lang="zh-CN" altLang="en-US" dirty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Cfront</a:t>
            </a:r>
            <a:endParaRPr lang="en-US" altLang="zh-CN"/>
          </a:p>
          <a:p>
            <a:pPr lvl="1"/>
            <a:r>
              <a:rPr lang="en-US" altLang="zh-CN"/>
              <a:t>C++</a:t>
            </a:r>
            <a:r>
              <a:rPr lang="zh-CN" altLang="en-US"/>
              <a:t>的编译前端：</a:t>
            </a:r>
            <a:r>
              <a:rPr lang="zh-CN" altLang="en-US" sz="2000"/>
              <a:t>执行对语言语法语义的完整检查，构造一个对应于输入的内部表示，分析处理该内部表示，最后产生出一个适合某个代码生成程序的输出结果</a:t>
            </a:r>
            <a:endParaRPr lang="zh-CN" altLang="en-US" sz="2000"/>
          </a:p>
          <a:p>
            <a:pPr lvl="1"/>
            <a:r>
              <a:rPr lang="zh-CN" altLang="en-US"/>
              <a:t>设计之初</a:t>
            </a:r>
            <a:r>
              <a:rPr lang="zh-CN" altLang="en-US"/>
              <a:t>需要考虑的几个问题</a:t>
            </a:r>
            <a:endParaRPr lang="zh-CN" altLang="en-US"/>
          </a:p>
          <a:p>
            <a:pPr lvl="2"/>
            <a:r>
              <a:rPr lang="zh-CN" altLang="en-US"/>
              <a:t>用户将是哪些人</a:t>
            </a:r>
            <a:endParaRPr lang="zh-CN" altLang="en-US"/>
          </a:p>
          <a:p>
            <a:pPr lvl="2"/>
            <a:r>
              <a:rPr lang="zh-CN" altLang="en-US"/>
              <a:t>他们将使用哪些类型的系统</a:t>
            </a:r>
            <a:endParaRPr lang="zh-CN" altLang="en-US"/>
          </a:p>
          <a:p>
            <a:pPr lvl="2"/>
            <a:r>
              <a:rPr lang="zh-CN" altLang="en-US"/>
              <a:t>怎样才能避免提供工具的工作</a:t>
            </a:r>
            <a:endParaRPr lang="zh-CN" altLang="en-US"/>
          </a:p>
          <a:p>
            <a:pPr lvl="2"/>
            <a:r>
              <a:rPr lang="zh-CN" altLang="en-US"/>
              <a:t>对前几个问题的回答将怎样影响语言的定义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000"/>
              <a:t>用户</a:t>
            </a:r>
            <a:r>
              <a:rPr lang="zh-CN" altLang="en-US"/>
              <a:t>：</a:t>
            </a:r>
            <a:r>
              <a:rPr lang="zh-CN" altLang="en-US" sz="2000"/>
              <a:t>贝尔实验室</a:t>
            </a:r>
            <a:r>
              <a:rPr lang="en-US" altLang="zh-CN" sz="2000"/>
              <a:t>-&gt;AT&amp;T-&gt;</a:t>
            </a:r>
            <a:r>
              <a:rPr lang="zh-CN" altLang="en-US" sz="2000"/>
              <a:t>大学</a:t>
            </a:r>
            <a:r>
              <a:rPr lang="en-US" altLang="zh-CN" sz="2000"/>
              <a:t>-&gt;</a:t>
            </a:r>
            <a:r>
              <a:rPr lang="zh-CN" altLang="en-US" sz="2000"/>
              <a:t>工业界</a:t>
            </a:r>
            <a:endParaRPr lang="zh-CN" altLang="en-US" sz="2000"/>
          </a:p>
          <a:p>
            <a:pPr lvl="1"/>
            <a:r>
              <a:rPr lang="zh-CN" altLang="en-US" sz="2000"/>
              <a:t>怎样避免提供工具的工作</a:t>
            </a:r>
            <a:endParaRPr lang="zh-CN" altLang="en-US" sz="2000"/>
          </a:p>
          <a:p>
            <a:pPr lvl="2"/>
            <a:r>
              <a:rPr lang="zh-CN" altLang="en-US" sz="1800">
                <a:sym typeface="+mn-ea"/>
              </a:rPr>
              <a:t>初始的</a:t>
            </a:r>
            <a:r>
              <a:rPr lang="en-US" altLang="zh-CN" sz="1800">
                <a:sym typeface="+mn-ea"/>
              </a:rPr>
              <a:t>Cfront</a:t>
            </a:r>
            <a:r>
              <a:rPr lang="zh-CN" altLang="en-US" sz="1800">
                <a:sym typeface="+mn-ea"/>
              </a:rPr>
              <a:t>应该是缺少工具的，可移植的和廉价的</a:t>
            </a: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面向实验室与大学的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后续应该有更好的工具和更专业化的环境的丰富来源</a:t>
            </a: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来自工业界并面向工业界，因此不必廉价</a:t>
            </a:r>
            <a:endParaRPr lang="zh-CN" altLang="en-US" sz="1800"/>
          </a:p>
          <a:p>
            <a:pPr lvl="1"/>
            <a:r>
              <a:rPr lang="zh-CN" altLang="en-US" sz="2000"/>
              <a:t>使用哪些系统</a:t>
            </a:r>
            <a:endParaRPr lang="zh-CN" altLang="en-US" sz="2000"/>
          </a:p>
          <a:p>
            <a:pPr lvl="2"/>
            <a:r>
              <a:rPr lang="zh-CN" altLang="en-US" sz="1800">
                <a:sym typeface="+mn-ea"/>
              </a:rPr>
              <a:t>各种系统：可能非常小，无法运行一个为主机或超级计算机设计的编译器；种类非常多，因此需要强大的可移植性和交叉编译能力。</a:t>
            </a:r>
            <a:endParaRPr lang="zh-CN" altLang="en-US"/>
          </a:p>
          <a:p>
            <a:pPr lvl="1"/>
            <a:r>
              <a:rPr lang="zh-CN" altLang="en-US" sz="2000"/>
              <a:t>怎样影响了语言的定义</a:t>
            </a:r>
            <a:endParaRPr lang="zh-CN" altLang="en-US" sz="2000"/>
          </a:p>
          <a:p>
            <a:pPr lvl="2"/>
            <a:r>
              <a:rPr lang="zh-CN" altLang="en-US" sz="1800"/>
              <a:t>不能带有要求特别复杂的编译系统或运行支持的特征</a:t>
            </a:r>
            <a:endParaRPr lang="zh-CN" altLang="en-US" sz="1800"/>
          </a:p>
          <a:p>
            <a:pPr lvl="2"/>
            <a:r>
              <a:rPr lang="zh-CN" altLang="en-US" sz="1800"/>
              <a:t>必须能使用原来可用的连接程序</a:t>
            </a:r>
            <a:endParaRPr lang="zh-CN" altLang="en-US" sz="1800"/>
          </a:p>
          <a:p>
            <a:pPr lvl="2"/>
            <a:r>
              <a:rPr lang="zh-CN" altLang="en-US" sz="1800"/>
              <a:t>产生的代码一开始就是高效的</a:t>
            </a:r>
            <a:endParaRPr lang="zh-CN" altLang="en-US" sz="1800"/>
          </a:p>
          <a:p>
            <a:pPr lvl="2"/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7515" y="1389380"/>
            <a:ext cx="4882515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Cfront</a:t>
            </a:r>
            <a:endParaRPr lang="en-US" altLang="zh-CN" sz="2400"/>
          </a:p>
          <a:p>
            <a:pPr lvl="1"/>
            <a:r>
              <a:rPr lang="zh-CN" altLang="en-US" sz="2050">
                <a:sym typeface="+mn-ea"/>
              </a:rPr>
              <a:t>为了得到可移植性与高性能，满足绝大多数用户的需要，</a:t>
            </a:r>
            <a:r>
              <a:rPr lang="en-US" altLang="zh-CN" sz="2050">
                <a:sym typeface="+mn-ea"/>
              </a:rPr>
              <a:t>Cfront</a:t>
            </a:r>
            <a:r>
              <a:rPr lang="zh-CN" altLang="en-US" sz="2050">
                <a:sym typeface="+mn-ea"/>
              </a:rPr>
              <a:t>生成</a:t>
            </a:r>
            <a:r>
              <a:rPr lang="en-US" altLang="zh-CN" sz="2050">
                <a:sym typeface="+mn-ea"/>
              </a:rPr>
              <a:t>C</a:t>
            </a:r>
            <a:r>
              <a:rPr lang="zh-CN" altLang="en-US" sz="2050">
                <a:sym typeface="+mn-ea"/>
              </a:rPr>
              <a:t>代码作为一种公共的输入形式，供给各种代码生成程序使用。</a:t>
            </a:r>
            <a:endParaRPr lang="zh-CN" altLang="en-US" sz="2050"/>
          </a:p>
          <a:p>
            <a:pPr lvl="1"/>
            <a:r>
              <a:rPr lang="zh-CN" altLang="en-US" sz="2050">
                <a:sym typeface="+mn-ea"/>
              </a:rPr>
              <a:t>这种把编译系统做成一个</a:t>
            </a:r>
            <a:r>
              <a:rPr lang="en-US" altLang="zh-CN" sz="2050">
                <a:sym typeface="+mn-ea"/>
              </a:rPr>
              <a:t>C</a:t>
            </a:r>
            <a:r>
              <a:rPr lang="zh-CN" altLang="en-US" sz="2050">
                <a:sym typeface="+mn-ea"/>
              </a:rPr>
              <a:t>代码生成系统的方式后来变得很流行：</a:t>
            </a:r>
            <a:r>
              <a:rPr lang="en-US" altLang="zh-CN" sz="2050">
                <a:sym typeface="+mn-ea"/>
              </a:rPr>
              <a:t>Ada,Eiffel,Lisp,Smalltalk</a:t>
            </a:r>
            <a:r>
              <a:rPr lang="zh-CN" altLang="en-US" sz="2050">
                <a:sym typeface="+mn-ea"/>
              </a:rPr>
              <a:t>都用这种方法做过实现。</a:t>
            </a:r>
            <a:endParaRPr lang="zh-CN" altLang="en-US" sz="2050"/>
          </a:p>
          <a:p>
            <a:pPr lvl="1"/>
            <a:r>
              <a:rPr lang="zh-CN" altLang="en-US" sz="2050">
                <a:sym typeface="+mn-ea"/>
              </a:rPr>
              <a:t>最初的</a:t>
            </a:r>
            <a:r>
              <a:rPr lang="en-US" altLang="zh-CN" sz="2050">
                <a:sym typeface="+mn-ea"/>
              </a:rPr>
              <a:t>C++</a:t>
            </a:r>
            <a:r>
              <a:rPr lang="zh-CN" altLang="en-US" sz="2050">
                <a:sym typeface="+mn-ea"/>
              </a:rPr>
              <a:t>编译器 </a:t>
            </a:r>
            <a:r>
              <a:rPr lang="en-US" altLang="zh-CN" sz="2050">
                <a:sym typeface="+mn-ea"/>
              </a:rPr>
              <a:t>= Cfront + C</a:t>
            </a:r>
            <a:r>
              <a:rPr lang="zh-CN" altLang="en-US" sz="2050">
                <a:sym typeface="+mn-ea"/>
              </a:rPr>
              <a:t>编译器</a:t>
            </a:r>
            <a:endParaRPr lang="zh-CN" altLang="en-US" sz="2050">
              <a:sym typeface="+mn-ea"/>
            </a:endParaRPr>
          </a:p>
          <a:p>
            <a:pPr lvl="1"/>
            <a:endParaRPr lang="en-US" altLang="zh-CN" sz="2055"/>
          </a:p>
          <a:p>
            <a:r>
              <a:rPr lang="zh-CN" altLang="en-US" sz="2400">
                <a:sym typeface="+mn-ea"/>
              </a:rPr>
              <a:t>与基于预处理实现的区别？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</a:t>
            </a:r>
            <a:r>
              <a:rPr lang="zh-CN" altLang="en-US" sz="1800">
                <a:sym typeface="+mn-ea"/>
              </a:rPr>
              <a:t>编译器仅仅作为一个代码生成器，其产生的错误反应的是其本身或者</a:t>
            </a:r>
            <a:r>
              <a:rPr lang="en-US" altLang="zh-CN" sz="1800">
                <a:sym typeface="+mn-ea"/>
              </a:rPr>
              <a:t>Cfront</a:t>
            </a:r>
            <a:r>
              <a:rPr lang="zh-CN" altLang="en-US" sz="1800">
                <a:sym typeface="+mn-ea"/>
              </a:rPr>
              <a:t>的错误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C++</a:t>
            </a:r>
            <a:r>
              <a:rPr lang="zh-CN" altLang="en-US" sz="1800">
                <a:sym typeface="+mn-ea"/>
              </a:rPr>
              <a:t>源码的语法语义错误原则上都由</a:t>
            </a:r>
            <a:r>
              <a:rPr lang="en-US" altLang="zh-CN" sz="1800">
                <a:sym typeface="+mn-ea"/>
              </a:rPr>
              <a:t>Cfront</a:t>
            </a:r>
            <a:r>
              <a:rPr lang="zh-CN" altLang="en-US" sz="1800">
                <a:sym typeface="+mn-ea"/>
              </a:rPr>
              <a:t>捕捉</a:t>
            </a:r>
            <a:endParaRPr lang="zh-CN" altLang="en-US" sz="2050"/>
          </a:p>
          <a:p>
            <a:pPr lvl="1"/>
            <a:endParaRPr lang="zh-CN" altLang="en-US" sz="2050"/>
          </a:p>
          <a:p>
            <a:pPr lvl="1"/>
            <a:endParaRPr lang="en-US" altLang="zh-CN" sz="2055"/>
          </a:p>
          <a:p>
            <a:pPr marL="448945" lvl="1" indent="0">
              <a:buNone/>
            </a:pPr>
            <a:endParaRPr lang="zh-CN" altLang="en-US" sz="2000"/>
          </a:p>
          <a:p>
            <a:pPr lvl="1"/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语言特征</a:t>
            </a:r>
            <a:r>
              <a:rPr lang="en-US" altLang="zh-CN"/>
              <a:t>--</a:t>
            </a:r>
            <a:r>
              <a:rPr lang="zh-CN" altLang="en-US" sz="2000"/>
              <a:t>在带类的</a:t>
            </a:r>
            <a:r>
              <a:rPr lang="en-US" altLang="zh-CN" sz="2000"/>
              <a:t>C</a:t>
            </a:r>
            <a:r>
              <a:rPr lang="zh-CN" altLang="en-US" sz="2000"/>
              <a:t>基础上引入了一些新特性，形成了</a:t>
            </a:r>
            <a:r>
              <a:rPr lang="en-US" altLang="zh-CN" sz="2000"/>
              <a:t>C++</a:t>
            </a:r>
            <a:endParaRPr lang="zh-CN" altLang="en-US" sz="2000"/>
          </a:p>
          <a:p>
            <a:pPr lvl="1"/>
            <a:r>
              <a:rPr lang="zh-CN" altLang="en-US" sz="2000"/>
              <a:t>虚函数</a:t>
            </a:r>
            <a:endParaRPr lang="zh-CN" altLang="en-US" sz="2000"/>
          </a:p>
          <a:p>
            <a:pPr lvl="1"/>
            <a:r>
              <a:rPr lang="zh-CN" altLang="en-US" sz="2000"/>
              <a:t>函数名和运算符重载</a:t>
            </a:r>
            <a:endParaRPr lang="zh-CN" altLang="en-US" sz="2000"/>
          </a:p>
          <a:p>
            <a:pPr lvl="1"/>
            <a:r>
              <a:rPr lang="zh-CN" altLang="en-US" sz="2000"/>
              <a:t>引用</a:t>
            </a:r>
            <a:endParaRPr lang="zh-CN" altLang="en-US" sz="2000"/>
          </a:p>
          <a:p>
            <a:pPr lvl="1"/>
            <a:r>
              <a:rPr lang="zh-CN" altLang="en-US" sz="2000"/>
              <a:t>常量</a:t>
            </a:r>
            <a:endParaRPr lang="zh-CN" altLang="en-US" sz="2000"/>
          </a:p>
          <a:p>
            <a:pPr lvl="1"/>
            <a:r>
              <a:rPr lang="zh-CN" altLang="en-US" sz="2000"/>
              <a:t>空间存储区控制</a:t>
            </a:r>
            <a:endParaRPr lang="zh-CN" altLang="en-US" sz="2000"/>
          </a:p>
          <a:p>
            <a:pPr lvl="1"/>
            <a:r>
              <a:rPr lang="zh-CN" altLang="en-US" sz="2000"/>
              <a:t>改进的类型检查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在需要对付的是哪些问题，能够解决的是哪些问题，实际语言特征设计的规则之间的平衡</a:t>
            </a:r>
            <a:endParaRPr lang="zh-CN" altLang="en-US"/>
          </a:p>
          <a:p>
            <a:r>
              <a:rPr lang="en-US" altLang="zh-CN"/>
              <a:t>C++</a:t>
            </a:r>
            <a:r>
              <a:rPr lang="zh-CN" altLang="en-US"/>
              <a:t>的基本设计目标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应该使程序员有更好的编程</a:t>
            </a:r>
            <a:r>
              <a:rPr lang="zh-CN" altLang="en-US"/>
              <a:t>体验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是一种通用的程序设计语言，它应该</a:t>
            </a:r>
            <a:endParaRPr lang="zh-CN" altLang="en-US"/>
          </a:p>
          <a:p>
            <a:pPr lvl="2"/>
            <a:r>
              <a:rPr lang="zh-CN" altLang="en-US"/>
              <a:t>是一种更好的</a:t>
            </a:r>
            <a:r>
              <a:rPr lang="en-US" altLang="zh-CN"/>
              <a:t>C</a:t>
            </a:r>
            <a:endParaRPr lang="en-US" altLang="zh-CN"/>
          </a:p>
          <a:p>
            <a:pPr lvl="2"/>
            <a:r>
              <a:rPr lang="zh-CN" altLang="en-US"/>
              <a:t>支持数据抽象</a:t>
            </a:r>
            <a:endParaRPr lang="zh-CN" altLang="en-US"/>
          </a:p>
          <a:p>
            <a:pPr lvl="2"/>
            <a:r>
              <a:rPr lang="zh-CN" altLang="en-US"/>
              <a:t>支持面向对象的程序设计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一般性规则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的发展必须由实际</a:t>
            </a:r>
            <a:r>
              <a:rPr lang="zh-CN" altLang="en-US"/>
              <a:t>问题推动</a:t>
            </a:r>
            <a:endParaRPr lang="zh-CN" altLang="en-US"/>
          </a:p>
          <a:p>
            <a:pPr lvl="1"/>
            <a:r>
              <a:rPr lang="zh-CN" altLang="en-US"/>
              <a:t>不被牵扯到无益的对完美的追求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必须现在就是有用的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是一种语言，而不是一个完整的系统</a:t>
            </a:r>
            <a:endParaRPr lang="zh-CN" altLang="en-US"/>
          </a:p>
          <a:p>
            <a:pPr lvl="1"/>
            <a:r>
              <a:rPr lang="zh-CN" altLang="en-US"/>
              <a:t>为每种应该支持的风格提供全面支持</a:t>
            </a:r>
            <a:endParaRPr lang="zh-CN" altLang="en-US"/>
          </a:p>
          <a:p>
            <a:pPr lvl="1"/>
            <a:r>
              <a:rPr lang="zh-CN" altLang="en-US"/>
              <a:t>不试图去强迫别人做什么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设计支持规则</a:t>
            </a:r>
            <a:endParaRPr lang="zh-CN" altLang="en-US"/>
          </a:p>
          <a:p>
            <a:pPr lvl="1"/>
            <a:r>
              <a:rPr lang="zh-CN" altLang="en-US"/>
              <a:t>支持一致的设计概念</a:t>
            </a:r>
            <a:endParaRPr lang="zh-CN" altLang="en-US"/>
          </a:p>
          <a:p>
            <a:pPr lvl="1"/>
            <a:r>
              <a:rPr lang="zh-CN" altLang="en-US"/>
              <a:t>为程序的组织提供各种机制</a:t>
            </a:r>
            <a:endParaRPr lang="zh-CN" altLang="en-US"/>
          </a:p>
          <a:p>
            <a:pPr lvl="1"/>
            <a:r>
              <a:rPr lang="zh-CN" altLang="en-US"/>
              <a:t>使语言更有说明性</a:t>
            </a:r>
            <a:endParaRPr lang="zh-CN" altLang="en-US"/>
          </a:p>
          <a:p>
            <a:pPr lvl="1"/>
            <a:r>
              <a:rPr lang="zh-CN" altLang="en-US"/>
              <a:t>所有特征都必须是能够负担的</a:t>
            </a:r>
            <a:endParaRPr lang="zh-CN" altLang="en-US"/>
          </a:p>
          <a:p>
            <a:pPr lvl="1"/>
            <a:r>
              <a:rPr lang="zh-CN" altLang="en-US"/>
              <a:t>允许一个有用的特征比防止各种错误使用更重要</a:t>
            </a:r>
            <a:endParaRPr lang="zh-CN" altLang="en-US"/>
          </a:p>
          <a:p>
            <a:pPr lvl="1"/>
            <a:r>
              <a:rPr lang="zh-CN" altLang="en-US"/>
              <a:t>支持从分别开发的部分出发进行软件的组合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语言的技术性规则</a:t>
            </a:r>
            <a:endParaRPr lang="zh-CN" altLang="en-US"/>
          </a:p>
          <a:p>
            <a:pPr lvl="1"/>
            <a:r>
              <a:rPr lang="zh-CN" altLang="en-US"/>
              <a:t>不隐式的违反静态类型系统</a:t>
            </a:r>
            <a:endParaRPr lang="zh-CN" altLang="en-US"/>
          </a:p>
          <a:p>
            <a:pPr lvl="1"/>
            <a:r>
              <a:rPr lang="zh-CN" altLang="en-US"/>
              <a:t>为用户定义类型提供与内部类型同样好的支持</a:t>
            </a:r>
            <a:endParaRPr lang="zh-CN" altLang="en-US"/>
          </a:p>
          <a:p>
            <a:pPr lvl="1"/>
            <a:r>
              <a:rPr lang="zh-CN" altLang="en-US"/>
              <a:t>避免顺序依赖性</a:t>
            </a:r>
            <a:endParaRPr lang="zh-CN" altLang="en-US"/>
          </a:p>
          <a:p>
            <a:pPr lvl="1"/>
            <a:r>
              <a:rPr lang="zh-CN" altLang="en-US"/>
              <a:t>应该清楚使用预处理程序的必要性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650" y="2859088"/>
            <a:ext cx="7772400" cy="1362075"/>
          </a:xfrm>
        </p:spPr>
        <p:txBody>
          <a:bodyPr/>
          <a:lstStyle/>
          <a:p>
            <a:pPr algn="ctr" eaLnBrk="1" hangingPunct="1"/>
            <a:r>
              <a:rPr lang="en-US" altLang="zh-CN" cap="none" dirty="0"/>
              <a:t>Q&amp;A</a:t>
            </a:r>
            <a:endParaRPr lang="en-US" altLang="zh-CN" cap="none" dirty="0"/>
          </a:p>
        </p:txBody>
      </p:sp>
      <p:sp>
        <p:nvSpPr>
          <p:cNvPr id="3481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3AF4D3-5676-4DD3-9F4C-675E52429D2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思想的萌芽</a:t>
            </a:r>
            <a:endParaRPr lang="en-US" altLang="zh-CN" dirty="0"/>
          </a:p>
          <a:p>
            <a:r>
              <a:rPr lang="zh-CN" altLang="en-US" dirty="0"/>
              <a:t>带类的</a:t>
            </a:r>
            <a:r>
              <a:rPr lang="en-US" altLang="zh-CN" dirty="0"/>
              <a:t>C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的诞生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语言设计规则</a:t>
            </a:r>
            <a:endParaRPr lang="en-US" altLang="zh-CN" dirty="0"/>
          </a:p>
          <a:p>
            <a:r>
              <a:rPr lang="zh-CN" altLang="en-US" dirty="0"/>
              <a:t>标准化</a:t>
            </a:r>
            <a:endParaRPr lang="zh-CN" altLang="en-US" dirty="0"/>
          </a:p>
          <a:p>
            <a:r>
              <a:rPr lang="zh-CN" altLang="en-US" dirty="0"/>
              <a:t>库</a:t>
            </a:r>
            <a:endParaRPr lang="zh-CN" altLang="en-US" dirty="0"/>
          </a:p>
          <a:p>
            <a:r>
              <a:rPr lang="zh-CN" altLang="en-US" dirty="0"/>
              <a:t>现状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49C4-DBF0-4135-9403-B2A86A71F1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思想的萌芽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  <a:p>
            <a:pPr lvl="1"/>
            <a:r>
              <a:rPr lang="en-US" altLang="zh-CN" sz="2000" dirty="0">
                <a:sym typeface="+mn-ea"/>
              </a:rPr>
              <a:t>Bjarne Stroustrup</a:t>
            </a:r>
            <a:r>
              <a:rPr lang="zh-CN" altLang="en-US" sz="2000" dirty="0">
                <a:sym typeface="+mn-ea"/>
              </a:rPr>
              <a:t>在剑桥大学计算实验室时期所写的模拟器工具</a:t>
            </a:r>
            <a:endParaRPr lang="zh-CN" altLang="en-US" sz="2000" dirty="0"/>
          </a:p>
          <a:p>
            <a:pPr lvl="1"/>
            <a:r>
              <a:rPr lang="en-US" altLang="zh-CN" sz="2000" dirty="0">
                <a:sym typeface="+mn-ea"/>
              </a:rPr>
              <a:t>Simula</a:t>
            </a:r>
            <a:r>
              <a:rPr lang="zh-CN" altLang="en-US" sz="2000" dirty="0">
                <a:sym typeface="+mn-ea"/>
              </a:rPr>
              <a:t>（被认为是最早的面向对象程序设计语言）</a:t>
            </a:r>
            <a:r>
              <a:rPr lang="en-US" altLang="zh-CN" sz="2000" dirty="0">
                <a:sym typeface="+mn-ea"/>
              </a:rPr>
              <a:t>: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BCPL</a:t>
            </a:r>
            <a:r>
              <a:rPr lang="zh-CN" altLang="en-US" sz="2000" dirty="0">
                <a:sym typeface="+mn-ea"/>
              </a:rPr>
              <a:t>（早期面向过程高级程序设计</a:t>
            </a:r>
            <a:r>
              <a:rPr lang="en-US" altLang="zh-CN" sz="2000" dirty="0">
                <a:sym typeface="+mn-ea"/>
              </a:rPr>
              <a:t>-&gt;B</a:t>
            </a:r>
            <a:r>
              <a:rPr lang="zh-CN" altLang="en-US" sz="2000" dirty="0">
                <a:sym typeface="+mn-ea"/>
              </a:rPr>
              <a:t>语言</a:t>
            </a:r>
            <a:r>
              <a:rPr lang="en-US" altLang="zh-CN" sz="2000" dirty="0">
                <a:sym typeface="+mn-ea"/>
              </a:rPr>
              <a:t>-&gt;C</a:t>
            </a:r>
            <a:r>
              <a:rPr lang="zh-CN" altLang="en-US" sz="2000" dirty="0">
                <a:sym typeface="+mn-ea"/>
              </a:rPr>
              <a:t>语言）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代码可读性，设计方式，编译与类型</a:t>
            </a:r>
            <a:r>
              <a:rPr lang="zh-CN" altLang="en-US" sz="2000" dirty="0">
                <a:sym typeface="+mn-ea"/>
              </a:rPr>
              <a:t>检查，灵活性 </a:t>
            </a:r>
            <a:r>
              <a:rPr lang="en-US" altLang="zh-CN" sz="2000" dirty="0">
                <a:sym typeface="+mn-ea"/>
              </a:rPr>
              <a:t>vs </a:t>
            </a:r>
            <a:r>
              <a:rPr lang="zh-CN" altLang="en-US" sz="2000" dirty="0">
                <a:sym typeface="+mn-ea"/>
              </a:rPr>
              <a:t>链接与运行性能。</a:t>
            </a:r>
            <a:endParaRPr lang="zh-CN" altLang="en-US" sz="2000" dirty="0"/>
          </a:p>
          <a:p>
            <a:endParaRPr lang="zh-CN" altLang="en-US" dirty="0"/>
          </a:p>
          <a:p>
            <a:r>
              <a:rPr lang="zh-CN" altLang="en-US" dirty="0"/>
              <a:t>对于写一个模拟器，一个操作系统，或者类似的系统程序设计工作这样的项目，什么样的东西才算是一个合适的工具？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49C4-DBF0-4135-9403-B2A86A71F1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思想的萌芽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合适的工具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好的工具应该具有</a:t>
            </a:r>
            <a:r>
              <a:rPr lang="en-US" altLang="zh-CN"/>
              <a:t>Simula</a:t>
            </a:r>
            <a:r>
              <a:rPr lang="zh-CN" altLang="en-US"/>
              <a:t>那样对程序组织的支持</a:t>
            </a:r>
            <a:r>
              <a:rPr lang="en-US" altLang="zh-CN"/>
              <a:t>--</a:t>
            </a:r>
            <a:r>
              <a:rPr lang="zh-CN" altLang="en-US"/>
              <a:t>即类分层结构，对并发的某种形式的支持，以及对基于类的类型系统的静态检查。</a:t>
            </a:r>
            <a:endParaRPr lang="zh-CN" altLang="en-US"/>
          </a:p>
          <a:p>
            <a:pPr lvl="1"/>
            <a:r>
              <a:rPr lang="zh-CN" altLang="en-US"/>
              <a:t>好的工具产生出的程序应该能运行的性</a:t>
            </a:r>
            <a:r>
              <a:rPr lang="en-US" altLang="zh-CN"/>
              <a:t>BCPL</a:t>
            </a:r>
            <a:r>
              <a:rPr lang="zh-CN" altLang="en-US"/>
              <a:t>一样快，将分别编译的程序单元组合成一个完整的程序也应该像</a:t>
            </a:r>
            <a:r>
              <a:rPr lang="en-US" altLang="zh-CN"/>
              <a:t>BCPL</a:t>
            </a:r>
            <a:r>
              <a:rPr lang="zh-CN" altLang="en-US"/>
              <a:t>一样简单有效。</a:t>
            </a:r>
            <a:endParaRPr lang="zh-CN" altLang="en-US"/>
          </a:p>
          <a:p>
            <a:pPr lvl="1"/>
            <a:r>
              <a:rPr lang="zh-CN" altLang="en-US"/>
              <a:t>好的工具应该允许高度可移植的实现。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带类的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最直接的契机：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贝尔实验室对</a:t>
            </a:r>
            <a:r>
              <a:rPr lang="en-US" altLang="zh-CN">
                <a:sym typeface="+mn-ea"/>
              </a:rPr>
              <a:t>UNIX</a:t>
            </a:r>
            <a:r>
              <a:rPr lang="zh-CN" altLang="en-US">
                <a:sym typeface="+mn-ea"/>
              </a:rPr>
              <a:t>内核的分析工作，需要一种描述方式，以便描述复杂系统的模块结构和模块之间的通信模式。</a:t>
            </a:r>
            <a:endParaRPr lang="zh-CN" altLang="en-US"/>
          </a:p>
          <a:p>
            <a:r>
              <a:rPr lang="en-US" altLang="zh-CN"/>
              <a:t>Cpre</a:t>
            </a:r>
            <a:endParaRPr lang="en-US" altLang="zh-CN"/>
          </a:p>
          <a:p>
            <a:pPr lvl="1"/>
            <a:r>
              <a:rPr lang="zh-CN" altLang="en-US" sz="2400"/>
              <a:t>一种预处理程序，为</a:t>
            </a:r>
            <a:r>
              <a:rPr lang="en-US" altLang="zh-CN" sz="2400"/>
              <a:t>C</a:t>
            </a:r>
            <a:r>
              <a:rPr lang="zh-CN" altLang="en-US" sz="2400"/>
              <a:t>加上了类机制</a:t>
            </a:r>
            <a:endParaRPr lang="zh-CN" altLang="en-US" sz="2400"/>
          </a:p>
          <a:p>
            <a:pPr lvl="1"/>
            <a:r>
              <a:rPr lang="zh-CN" altLang="en-US" sz="2400"/>
              <a:t>为了描述模块化和并发</a:t>
            </a:r>
            <a:r>
              <a:rPr lang="zh-CN" altLang="en-US" sz="2400"/>
              <a:t>而做的一个</a:t>
            </a:r>
            <a:r>
              <a:rPr lang="en-US" altLang="zh-CN" sz="2400"/>
              <a:t>C</a:t>
            </a:r>
            <a:r>
              <a:rPr lang="zh-CN" altLang="en-US" sz="2400"/>
              <a:t>的扩充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带类的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一个工具向一种语言的转变</a:t>
            </a:r>
            <a:endParaRPr lang="zh-CN" altLang="en-US"/>
          </a:p>
          <a:p>
            <a:pPr lvl="1"/>
            <a:r>
              <a:rPr lang="zh-CN" altLang="en-US" sz="2000"/>
              <a:t>语言应该提供对程序组织的一般性机制，而又不去支持特定的应用领域 </a:t>
            </a:r>
            <a:r>
              <a:rPr lang="en-US" altLang="zh-CN" sz="2000"/>
              <a:t>-- </a:t>
            </a:r>
            <a:r>
              <a:rPr lang="zh-CN" altLang="en-US" sz="2000"/>
              <a:t>带类的</a:t>
            </a:r>
            <a:r>
              <a:rPr lang="en-US" altLang="zh-CN" sz="2000"/>
              <a:t>C</a:t>
            </a:r>
            <a:r>
              <a:rPr lang="zh-CN" altLang="en-US" sz="2000"/>
              <a:t>应该能够用到</a:t>
            </a:r>
            <a:r>
              <a:rPr lang="en-US" altLang="zh-CN" sz="2000"/>
              <a:t>C</a:t>
            </a:r>
            <a:r>
              <a:rPr lang="zh-CN" altLang="en-US" sz="2000"/>
              <a:t>能用到的所有地方</a:t>
            </a:r>
            <a:endParaRPr lang="zh-CN" altLang="en-US" sz="2000"/>
          </a:p>
          <a:p>
            <a:pPr lvl="1"/>
            <a:r>
              <a:rPr lang="zh-CN" altLang="en-US" sz="2000"/>
              <a:t>在这种思想的指导下，</a:t>
            </a:r>
            <a:r>
              <a:rPr lang="en-US" altLang="zh-CN" sz="2000"/>
              <a:t>C++</a:t>
            </a:r>
            <a:r>
              <a:rPr lang="zh-CN" altLang="en-US" sz="2000"/>
              <a:t>成为一种通用的程序设计语言，而不是为支撑某些应用而做的</a:t>
            </a:r>
            <a:r>
              <a:rPr lang="en-US" altLang="zh-CN" sz="2000"/>
              <a:t>C</a:t>
            </a:r>
            <a:r>
              <a:rPr lang="zh-CN" altLang="en-US" sz="2000"/>
              <a:t>的扩展</a:t>
            </a:r>
            <a:endParaRPr lang="zh-CN" altLang="en-US" sz="2000"/>
          </a:p>
          <a:p>
            <a:pPr lvl="1"/>
            <a:r>
              <a:rPr lang="zh-CN" altLang="en-US" sz="2000"/>
              <a:t>为了达到</a:t>
            </a:r>
            <a:r>
              <a:rPr lang="en-US" altLang="zh-CN" sz="2000"/>
              <a:t>C</a:t>
            </a:r>
            <a:r>
              <a:rPr lang="zh-CN" altLang="en-US" sz="2000"/>
              <a:t>的执行效率，必然也要保留</a:t>
            </a:r>
            <a:r>
              <a:rPr lang="en-US" altLang="zh-CN" sz="2000"/>
              <a:t>C</a:t>
            </a:r>
            <a:r>
              <a:rPr lang="zh-CN" altLang="en-US" sz="2000"/>
              <a:t>的低级操作与</a:t>
            </a:r>
            <a:r>
              <a:rPr lang="en-US" altLang="zh-CN" sz="2000"/>
              <a:t>“</a:t>
            </a:r>
            <a:r>
              <a:rPr lang="zh-CN" altLang="en-US" sz="2000"/>
              <a:t>危险</a:t>
            </a:r>
            <a:r>
              <a:rPr lang="en-US" altLang="zh-CN" sz="2000"/>
              <a:t>”</a:t>
            </a:r>
            <a:r>
              <a:rPr lang="zh-CN" altLang="en-US" sz="2000"/>
              <a:t>的特性。</a:t>
            </a:r>
            <a:endParaRPr lang="zh-CN" altLang="en-US" sz="2000"/>
          </a:p>
          <a:p>
            <a:pPr marL="448945" lvl="1" indent="0">
              <a:buNone/>
            </a:pPr>
            <a:endParaRPr lang="zh-CN" altLang="en-US" sz="2000"/>
          </a:p>
          <a:p>
            <a:pPr marL="448945" lvl="1" indent="0">
              <a:buNone/>
            </a:pPr>
            <a:r>
              <a:rPr lang="en-US" altLang="zh-CN" sz="2000"/>
              <a:t>---  </a:t>
            </a:r>
            <a:r>
              <a:rPr lang="zh-CN" altLang="en-US" sz="2000"/>
              <a:t>在写每个程序时都不存在唯一的正确途径，作为程序语言的设计者，也没有理由强迫程序员使用某种风格，而应该鼓励各种风格和实践，同时提供适当的语言特性和工具，避免公认的圈套和陷阱。</a:t>
            </a:r>
            <a:endParaRPr lang="zh-CN" altLang="en-US" sz="2000"/>
          </a:p>
          <a:p>
            <a:pPr lvl="1"/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  <p:pic>
        <p:nvPicPr>
          <p:cNvPr id="6" name="内容占位符 5" descr="捕获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150" y="471805"/>
            <a:ext cx="504317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带类的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1980</a:t>
            </a:r>
            <a:r>
              <a:rPr lang="zh-CN" altLang="en-US"/>
              <a:t>年初实现的特征概览</a:t>
            </a:r>
            <a:endParaRPr lang="zh-CN" altLang="en-US"/>
          </a:p>
          <a:p>
            <a:pPr lvl="1"/>
            <a:r>
              <a:rPr lang="zh-CN" altLang="en-US"/>
              <a:t>类</a:t>
            </a:r>
            <a:endParaRPr lang="zh-CN" altLang="en-US"/>
          </a:p>
          <a:p>
            <a:pPr lvl="1"/>
            <a:r>
              <a:rPr lang="zh-CN" altLang="en-US"/>
              <a:t>派生类（没有虚函数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public/private</a:t>
            </a:r>
            <a:r>
              <a:rPr lang="zh-CN" altLang="en-US"/>
              <a:t>访问控制</a:t>
            </a:r>
            <a:endParaRPr lang="zh-CN" altLang="en-US"/>
          </a:p>
          <a:p>
            <a:pPr lvl="1"/>
            <a:r>
              <a:rPr lang="zh-CN" altLang="en-US"/>
              <a:t>构造函数与析构函数</a:t>
            </a:r>
            <a:endParaRPr lang="zh-CN" altLang="en-US"/>
          </a:p>
          <a:p>
            <a:pPr lvl="1"/>
            <a:r>
              <a:rPr lang="zh-CN" altLang="en-US"/>
              <a:t>调用和返回函数（后面被删除了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friend</a:t>
            </a:r>
            <a:r>
              <a:rPr lang="zh-CN" altLang="en-US"/>
              <a:t>类</a:t>
            </a:r>
            <a:endParaRPr lang="zh-CN" altLang="en-US"/>
          </a:p>
          <a:p>
            <a:pPr lvl="1"/>
            <a:r>
              <a:rPr lang="zh-CN" altLang="en-US"/>
              <a:t>函数参数检查和类型转换</a:t>
            </a:r>
            <a:endParaRPr lang="zh-CN" altLang="en-US"/>
          </a:p>
          <a:p>
            <a:pPr lvl="1"/>
            <a:r>
              <a:rPr lang="zh-CN" altLang="en-US"/>
              <a:t>赋值运算符重载</a:t>
            </a:r>
            <a:r>
              <a:rPr lang="en-US" altLang="zh-CN"/>
              <a:t>(1981)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 with class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中等的成功，很有用，但没有足够的吸引力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提供的新功能集合有限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使用的是预处理器技术</a:t>
            </a:r>
            <a:endParaRPr lang="en-US" altLang="zh-CN"/>
          </a:p>
          <a:p>
            <a:r>
              <a:rPr lang="zh-CN" altLang="en-US"/>
              <a:t>刺激了新的语言</a:t>
            </a:r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  <a:p>
            <a:pPr lvl="1"/>
            <a:r>
              <a:rPr lang="zh-CN" altLang="en-US"/>
              <a:t>做进一步的清理和扩充</a:t>
            </a:r>
            <a:endParaRPr lang="zh-CN" altLang="en-US"/>
          </a:p>
          <a:p>
            <a:pPr lvl="1"/>
            <a:r>
              <a:rPr lang="zh-CN" altLang="en-US"/>
              <a:t>用编译的原理去实现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5797980"/>
  <p:tag name="KSO_WM_UNIT_PLACING_PICTURE_USER_VIEWPORT" val="{&quot;height&quot;:6917,&quot;width&quot;:6336}"/>
</p:tagLst>
</file>

<file path=ppt/tags/tag2.xml><?xml version="1.0" encoding="utf-8"?>
<p:tagLst xmlns:p="http://schemas.openxmlformats.org/presentationml/2006/main">
  <p:tag name="REFSHAPE" val="375856780"/>
  <p:tag name="KSO_WM_UNIT_PLACING_PICTURE_USER_VIEWPORT" val="{&quot;height&quot;:5064,&quot;width&quot;:6564}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2053</Words>
  <Application>WPS 演示</Application>
  <PresentationFormat>全屏显示(4:3)</PresentationFormat>
  <Paragraphs>251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Axis</vt:lpstr>
      <vt:lpstr>1_Axis</vt:lpstr>
      <vt:lpstr>C++语言的设计与演化</vt:lpstr>
      <vt:lpstr>报告大纲</vt:lpstr>
      <vt:lpstr>C++的史前时代</vt:lpstr>
      <vt:lpstr>C++的史前时代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基于多项式约束求解器的非线性约束系统求解工具</dc:title>
  <dc:creator>Jack</dc:creator>
  <cp:lastModifiedBy>73494</cp:lastModifiedBy>
  <cp:revision>188</cp:revision>
  <dcterms:created xsi:type="dcterms:W3CDTF">2015-11-08T10:27:00Z</dcterms:created>
  <dcterms:modified xsi:type="dcterms:W3CDTF">2020-04-15T08:50:20Z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