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312" r:id="rId3"/>
    <p:sldId id="259" r:id="rId4"/>
    <p:sldId id="313" r:id="rId5"/>
    <p:sldId id="261" r:id="rId6"/>
    <p:sldId id="314" r:id="rId7"/>
    <p:sldId id="316" r:id="rId8"/>
    <p:sldId id="317" r:id="rId9"/>
    <p:sldId id="318" r:id="rId10"/>
    <p:sldId id="319" r:id="rId11"/>
    <p:sldId id="320" r:id="rId12"/>
    <p:sldId id="322" r:id="rId13"/>
    <p:sldId id="321" r:id="rId14"/>
  </p:sldIdLst>
  <p:sldSz cx="9144000" cy="5143500" type="screen16x9"/>
  <p:notesSz cx="6858000" cy="9144000"/>
  <p:embeddedFontLst>
    <p:embeddedFont>
      <p:font typeface="Heebo" pitchFamily="2" charset="-79"/>
      <p:regular r:id="rId16"/>
      <p:bold r:id="rId17"/>
    </p:embeddedFont>
    <p:embeddedFont>
      <p:font typeface="Heebo Black" pitchFamily="2" charset="-79"/>
      <p:bold r:id="rId18"/>
    </p:embeddedFont>
    <p:embeddedFont>
      <p:font typeface="Noto Sans" panose="020B050204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F6B75B-3FB4-4D07-BF97-2ACC5FC63AA9}">
  <a:tblStyle styleId="{F0F6B75B-3FB4-4D07-BF97-2ACC5FC63A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D017FF-BD44-4F2B-A9C0-DC4404CD82E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2586ef7bdd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2586ef7bdd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2" name="Google Shape;16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" name="Google Shape;36;p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" name="Google Shape;49;p2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50" name="Google Shape;50;p2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2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55" name="Google Shape;55;p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6" name="Google Shape;5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7" name="Google Shape;57;p2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1391350" y="1383775"/>
            <a:ext cx="63615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1391385" y="3283925"/>
            <a:ext cx="6361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6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218" name="Google Shape;218;p6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219" name="Google Shape;219;p6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6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6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6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6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6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6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6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6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6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6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6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" name="Google Shape;236;p6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6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" name="Google Shape;239;p6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3" name="Google Shape;243;p6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4" name="Google Shape;244;p6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7" name="Google Shape;257;p6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258" name="Google Shape;258;p6"/>
            <p:cNvSpPr/>
            <p:nvPr/>
          </p:nvSpPr>
          <p:spPr>
            <a:xfrm>
              <a:off x="66181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6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61" name="Google Shape;261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6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63" name="Google Shape;263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9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369" name="Google Shape;369;p9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370" name="Google Shape;370;p9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9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9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9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9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9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6" name="Google Shape;376;p9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9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9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9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9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9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9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3" name="Google Shape;383;p9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4" name="Google Shape;384;p9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9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9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9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9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9" name="Google Shape;389;p9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9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9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9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9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4" name="Google Shape;394;p9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95" name="Google Shape;395;p9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9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9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9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9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9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9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9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9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9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9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9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9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08" name="Google Shape;408;p9"/>
          <p:cNvGrpSpPr/>
          <p:nvPr/>
        </p:nvGrpSpPr>
        <p:grpSpPr>
          <a:xfrm>
            <a:off x="275216" y="116588"/>
            <a:ext cx="8406168" cy="4740375"/>
            <a:chOff x="155350" y="201563"/>
            <a:chExt cx="8686750" cy="4740375"/>
          </a:xfrm>
        </p:grpSpPr>
        <p:sp>
          <p:nvSpPr>
            <p:cNvPr id="409" name="Google Shape;409;p9"/>
            <p:cNvSpPr/>
            <p:nvPr/>
          </p:nvSpPr>
          <p:spPr>
            <a:xfrm>
              <a:off x="8494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7723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4695250" y="201563"/>
              <a:ext cx="1676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2" name="Google Shape;412;p9"/>
            <p:cNvGrpSpPr/>
            <p:nvPr/>
          </p:nvGrpSpPr>
          <p:grpSpPr>
            <a:xfrm>
              <a:off x="155350" y="382538"/>
              <a:ext cx="8686750" cy="4559400"/>
              <a:chOff x="155350" y="382538"/>
              <a:chExt cx="8686750" cy="4559400"/>
            </a:xfrm>
          </p:grpSpPr>
          <p:sp>
            <p:nvSpPr>
              <p:cNvPr id="413" name="Google Shape;413;p9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14" name="Google Shape;41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5" name="Google Shape;415;p9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16" name="Google Shape;416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9"/>
          <p:cNvSpPr txBox="1">
            <a:spLocks noGrp="1"/>
          </p:cNvSpPr>
          <p:nvPr>
            <p:ph type="subTitle" idx="1"/>
          </p:nvPr>
        </p:nvSpPr>
        <p:spPr>
          <a:xfrm>
            <a:off x="2135550" y="2816924"/>
            <a:ext cx="4872900" cy="6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" name="Google Shape;946;p22"/>
          <p:cNvGrpSpPr/>
          <p:nvPr/>
        </p:nvGrpSpPr>
        <p:grpSpPr>
          <a:xfrm>
            <a:off x="-8700" y="3750"/>
            <a:ext cx="9161400" cy="5160300"/>
            <a:chOff x="-8700" y="3750"/>
            <a:chExt cx="9161400" cy="5160300"/>
          </a:xfrm>
        </p:grpSpPr>
        <p:grpSp>
          <p:nvGrpSpPr>
            <p:cNvPr id="947" name="Google Shape;947;p22"/>
            <p:cNvGrpSpPr/>
            <p:nvPr/>
          </p:nvGrpSpPr>
          <p:grpSpPr>
            <a:xfrm>
              <a:off x="334175" y="3750"/>
              <a:ext cx="8475647" cy="5160300"/>
              <a:chOff x="334175" y="3750"/>
              <a:chExt cx="8475647" cy="5160300"/>
            </a:xfrm>
          </p:grpSpPr>
          <p:cxnSp>
            <p:nvCxnSpPr>
              <p:cNvPr id="948" name="Google Shape;948;p22"/>
              <p:cNvCxnSpPr/>
              <p:nvPr/>
            </p:nvCxnSpPr>
            <p:spPr>
              <a:xfrm>
                <a:off x="33417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22"/>
              <p:cNvCxnSpPr/>
              <p:nvPr/>
            </p:nvCxnSpPr>
            <p:spPr>
              <a:xfrm>
                <a:off x="68732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22"/>
              <p:cNvCxnSpPr/>
              <p:nvPr/>
            </p:nvCxnSpPr>
            <p:spPr>
              <a:xfrm>
                <a:off x="104047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22"/>
              <p:cNvCxnSpPr/>
              <p:nvPr/>
            </p:nvCxnSpPr>
            <p:spPr>
              <a:xfrm>
                <a:off x="139363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22"/>
              <p:cNvCxnSpPr/>
              <p:nvPr/>
            </p:nvCxnSpPr>
            <p:spPr>
              <a:xfrm>
                <a:off x="174678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22"/>
              <p:cNvCxnSpPr/>
              <p:nvPr/>
            </p:nvCxnSpPr>
            <p:spPr>
              <a:xfrm>
                <a:off x="209993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22"/>
              <p:cNvCxnSpPr/>
              <p:nvPr/>
            </p:nvCxnSpPr>
            <p:spPr>
              <a:xfrm>
                <a:off x="2453087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22"/>
              <p:cNvCxnSpPr/>
              <p:nvPr/>
            </p:nvCxnSpPr>
            <p:spPr>
              <a:xfrm>
                <a:off x="2806239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22"/>
              <p:cNvCxnSpPr/>
              <p:nvPr/>
            </p:nvCxnSpPr>
            <p:spPr>
              <a:xfrm>
                <a:off x="3159391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22"/>
              <p:cNvCxnSpPr/>
              <p:nvPr/>
            </p:nvCxnSpPr>
            <p:spPr>
              <a:xfrm>
                <a:off x="3512543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22"/>
              <p:cNvCxnSpPr/>
              <p:nvPr/>
            </p:nvCxnSpPr>
            <p:spPr>
              <a:xfrm>
                <a:off x="3865695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22"/>
              <p:cNvCxnSpPr/>
              <p:nvPr/>
            </p:nvCxnSpPr>
            <p:spPr>
              <a:xfrm>
                <a:off x="421884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22"/>
              <p:cNvCxnSpPr/>
              <p:nvPr/>
            </p:nvCxnSpPr>
            <p:spPr>
              <a:xfrm>
                <a:off x="457199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22"/>
              <p:cNvCxnSpPr/>
              <p:nvPr/>
            </p:nvCxnSpPr>
            <p:spPr>
              <a:xfrm>
                <a:off x="492515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22"/>
              <p:cNvCxnSpPr/>
              <p:nvPr/>
            </p:nvCxnSpPr>
            <p:spPr>
              <a:xfrm>
                <a:off x="527830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22"/>
              <p:cNvCxnSpPr/>
              <p:nvPr/>
            </p:nvCxnSpPr>
            <p:spPr>
              <a:xfrm>
                <a:off x="563145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22"/>
              <p:cNvCxnSpPr/>
              <p:nvPr/>
            </p:nvCxnSpPr>
            <p:spPr>
              <a:xfrm>
                <a:off x="598460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22"/>
              <p:cNvCxnSpPr/>
              <p:nvPr/>
            </p:nvCxnSpPr>
            <p:spPr>
              <a:xfrm>
                <a:off x="633775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22"/>
              <p:cNvCxnSpPr/>
              <p:nvPr/>
            </p:nvCxnSpPr>
            <p:spPr>
              <a:xfrm>
                <a:off x="669091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22"/>
              <p:cNvCxnSpPr/>
              <p:nvPr/>
            </p:nvCxnSpPr>
            <p:spPr>
              <a:xfrm>
                <a:off x="704406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22"/>
              <p:cNvCxnSpPr/>
              <p:nvPr/>
            </p:nvCxnSpPr>
            <p:spPr>
              <a:xfrm>
                <a:off x="7397214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22"/>
              <p:cNvCxnSpPr/>
              <p:nvPr/>
            </p:nvCxnSpPr>
            <p:spPr>
              <a:xfrm>
                <a:off x="7750366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22"/>
              <p:cNvCxnSpPr/>
              <p:nvPr/>
            </p:nvCxnSpPr>
            <p:spPr>
              <a:xfrm>
                <a:off x="8103518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22"/>
              <p:cNvCxnSpPr/>
              <p:nvPr/>
            </p:nvCxnSpPr>
            <p:spPr>
              <a:xfrm>
                <a:off x="8456670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22"/>
              <p:cNvCxnSpPr/>
              <p:nvPr/>
            </p:nvCxnSpPr>
            <p:spPr>
              <a:xfrm>
                <a:off x="8809822" y="3750"/>
                <a:ext cx="0" cy="51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73" name="Google Shape;973;p22"/>
            <p:cNvCxnSpPr/>
            <p:nvPr/>
          </p:nvCxnSpPr>
          <p:spPr>
            <a:xfrm>
              <a:off x="-8700" y="2926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4" name="Google Shape;974;p22"/>
            <p:cNvCxnSpPr/>
            <p:nvPr/>
          </p:nvCxnSpPr>
          <p:spPr>
            <a:xfrm>
              <a:off x="-8700" y="7034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5" name="Google Shape;975;p22"/>
            <p:cNvCxnSpPr/>
            <p:nvPr/>
          </p:nvCxnSpPr>
          <p:spPr>
            <a:xfrm>
              <a:off x="-8700" y="10523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22"/>
            <p:cNvCxnSpPr/>
            <p:nvPr/>
          </p:nvCxnSpPr>
          <p:spPr>
            <a:xfrm>
              <a:off x="-8700" y="14631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22"/>
            <p:cNvCxnSpPr/>
            <p:nvPr/>
          </p:nvCxnSpPr>
          <p:spPr>
            <a:xfrm>
              <a:off x="-8700" y="183453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8" name="Google Shape;978;p22"/>
            <p:cNvCxnSpPr/>
            <p:nvPr/>
          </p:nvCxnSpPr>
          <p:spPr>
            <a:xfrm>
              <a:off x="-8700" y="22453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22"/>
            <p:cNvCxnSpPr/>
            <p:nvPr/>
          </p:nvCxnSpPr>
          <p:spPr>
            <a:xfrm>
              <a:off x="-8700" y="25942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22"/>
            <p:cNvCxnSpPr/>
            <p:nvPr/>
          </p:nvCxnSpPr>
          <p:spPr>
            <a:xfrm>
              <a:off x="-8700" y="30050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22"/>
            <p:cNvCxnSpPr/>
            <p:nvPr/>
          </p:nvCxnSpPr>
          <p:spPr>
            <a:xfrm>
              <a:off x="-8700" y="337646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2" name="Google Shape;982;p22"/>
            <p:cNvCxnSpPr/>
            <p:nvPr/>
          </p:nvCxnSpPr>
          <p:spPr>
            <a:xfrm>
              <a:off x="-8700" y="37872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3" name="Google Shape;983;p22"/>
            <p:cNvCxnSpPr/>
            <p:nvPr/>
          </p:nvCxnSpPr>
          <p:spPr>
            <a:xfrm>
              <a:off x="-8700" y="41361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4" name="Google Shape;984;p22"/>
            <p:cNvCxnSpPr/>
            <p:nvPr/>
          </p:nvCxnSpPr>
          <p:spPr>
            <a:xfrm>
              <a:off x="-8700" y="4547013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22"/>
            <p:cNvCxnSpPr/>
            <p:nvPr/>
          </p:nvCxnSpPr>
          <p:spPr>
            <a:xfrm>
              <a:off x="-8700" y="4850888"/>
              <a:ext cx="9161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6" name="Google Shape;986;p22"/>
          <p:cNvGrpSpPr/>
          <p:nvPr/>
        </p:nvGrpSpPr>
        <p:grpSpPr>
          <a:xfrm>
            <a:off x="275216" y="297563"/>
            <a:ext cx="8406168" cy="4788000"/>
            <a:chOff x="275216" y="297563"/>
            <a:chExt cx="8406168" cy="4788000"/>
          </a:xfrm>
        </p:grpSpPr>
        <p:grpSp>
          <p:nvGrpSpPr>
            <p:cNvPr id="987" name="Google Shape;987;p22"/>
            <p:cNvGrpSpPr/>
            <p:nvPr/>
          </p:nvGrpSpPr>
          <p:grpSpPr>
            <a:xfrm>
              <a:off x="275216" y="297563"/>
              <a:ext cx="8406168" cy="4559400"/>
              <a:chOff x="155350" y="382538"/>
              <a:chExt cx="8686750" cy="4559400"/>
            </a:xfrm>
          </p:grpSpPr>
          <p:sp>
            <p:nvSpPr>
              <p:cNvPr id="988" name="Google Shape;988;p22"/>
              <p:cNvSpPr/>
              <p:nvPr/>
            </p:nvSpPr>
            <p:spPr>
              <a:xfrm>
                <a:off x="302000" y="382538"/>
                <a:ext cx="8540100" cy="4559400"/>
              </a:xfrm>
              <a:prstGeom prst="roundRect">
                <a:avLst>
                  <a:gd name="adj" fmla="val 2747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dist="57150" dir="2400000" algn="bl" rotWithShape="0">
                  <a:schemeClr val="dk1">
                    <a:alpha val="7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989" name="Google Shape;989;p2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55350" y="640650"/>
                <a:ext cx="291950" cy="27553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0" name="Google Shape;990;p22"/>
              <p:cNvPicPr preferRelativeResize="0"/>
              <p:nvPr/>
            </p:nvPicPr>
            <p:blipFill rotWithShape="1">
              <a:blip r:embed="rId2">
                <a:alphaModFix/>
              </a:blip>
              <a:srcRect b="53499"/>
              <a:stretch/>
            </p:blipFill>
            <p:spPr>
              <a:xfrm>
                <a:off x="155350" y="3402600"/>
                <a:ext cx="291950" cy="12812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1" name="Google Shape;991;p22"/>
            <p:cNvSpPr/>
            <p:nvPr/>
          </p:nvSpPr>
          <p:spPr>
            <a:xfrm rot="10800000" flipH="1">
              <a:off x="946897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2"/>
            <p:cNvSpPr/>
            <p:nvPr/>
          </p:nvSpPr>
          <p:spPr>
            <a:xfrm rot="10800000" flipH="1">
              <a:off x="2807687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2"/>
            <p:cNvSpPr/>
            <p:nvPr/>
          </p:nvSpPr>
          <p:spPr>
            <a:xfrm rot="10800000" flipH="1">
              <a:off x="4668477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2"/>
            <p:cNvSpPr/>
            <p:nvPr/>
          </p:nvSpPr>
          <p:spPr>
            <a:xfrm rot="10800000" flipH="1">
              <a:off x="6529268" y="4856963"/>
              <a:ext cx="1622400" cy="228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22"/>
          <p:cNvSpPr/>
          <p:nvPr/>
        </p:nvSpPr>
        <p:spPr>
          <a:xfrm>
            <a:off x="946897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22"/>
          <p:cNvSpPr/>
          <p:nvPr/>
        </p:nvSpPr>
        <p:spPr>
          <a:xfrm>
            <a:off x="2807687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2"/>
          <p:cNvSpPr/>
          <p:nvPr/>
        </p:nvSpPr>
        <p:spPr>
          <a:xfrm>
            <a:off x="4668477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22"/>
          <p:cNvSpPr/>
          <p:nvPr/>
        </p:nvSpPr>
        <p:spPr>
          <a:xfrm>
            <a:off x="6529268" y="116588"/>
            <a:ext cx="1622252" cy="228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000" name="Google Shape;1000;p22"/>
          <p:cNvSpPr txBox="1">
            <a:spLocks noGrp="1"/>
          </p:cNvSpPr>
          <p:nvPr>
            <p:ph type="subTitle" idx="1"/>
          </p:nvPr>
        </p:nvSpPr>
        <p:spPr>
          <a:xfrm>
            <a:off x="4798232" y="1698800"/>
            <a:ext cx="28305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1" name="Google Shape;1001;p22"/>
          <p:cNvSpPr txBox="1">
            <a:spLocks noGrp="1"/>
          </p:cNvSpPr>
          <p:nvPr>
            <p:ph type="subTitle" idx="2"/>
          </p:nvPr>
        </p:nvSpPr>
        <p:spPr>
          <a:xfrm>
            <a:off x="1515350" y="1698800"/>
            <a:ext cx="28305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Heebo"/>
              <a:buNone/>
              <a:defRPr sz="2700" b="1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68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6"/>
          <p:cNvSpPr txBox="1">
            <a:spLocks noGrp="1"/>
          </p:cNvSpPr>
          <p:nvPr>
            <p:ph type="ctrTitle"/>
          </p:nvPr>
        </p:nvSpPr>
        <p:spPr>
          <a:xfrm>
            <a:off x="1391350" y="765716"/>
            <a:ext cx="6361500" cy="2572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🎓 </a:t>
            </a:r>
            <a:r>
              <a:rPr lang="en-US" b="1" dirty="0"/>
              <a:t>Brain Bridge:</a:t>
            </a:r>
            <a:r>
              <a:rPr lang="en-US" dirty="0"/>
              <a:t> </a:t>
            </a:r>
            <a:r>
              <a:rPr lang="en-US" i="1" dirty="0"/>
              <a:t>Bridge to Your Dream University</a:t>
            </a:r>
            <a:endParaRPr b="0" dirty="0">
              <a:latin typeface="Heebo Black"/>
              <a:ea typeface="Heebo Black"/>
              <a:cs typeface="Heebo Black"/>
              <a:sym typeface="Heeb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120000"/>
    </mc:Choice>
    <mc:Fallback>
      <p:transition spd="slow" advTm="1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B57-0B7F-34A9-FF7A-AC5B39D05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470" y="652255"/>
            <a:ext cx="6361500" cy="475800"/>
          </a:xfrm>
        </p:spPr>
        <p:txBody>
          <a:bodyPr/>
          <a:lstStyle/>
          <a:p>
            <a:r>
              <a:rPr lang="en-US" sz="3200" dirty="0"/>
              <a:t>How the University Finder Works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2CA3F-AB3C-8A77-A0D2-14D84F2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60" y="906780"/>
            <a:ext cx="7901940" cy="3177540"/>
          </a:xfrm>
        </p:spPr>
        <p:txBody>
          <a:bodyPr/>
          <a:lstStyle/>
          <a:p>
            <a:pPr marL="139700" indent="0" algn="l"/>
            <a:r>
              <a:rPr lang="en-US" b="1" dirty="0"/>
              <a:t>Step 1:</a:t>
            </a:r>
            <a:endParaRPr lang="en-US" dirty="0"/>
          </a:p>
          <a:p>
            <a:pPr marL="457200" lvl="1" indent="0" algn="l"/>
            <a:r>
              <a:rPr lang="en-US" dirty="0"/>
              <a:t>User selects subjects they study in school (e.g., Math, Biology, Economics).</a:t>
            </a:r>
          </a:p>
          <a:p>
            <a:pPr marL="139700" indent="0" algn="l"/>
            <a:r>
              <a:rPr lang="en-US" b="1" dirty="0"/>
              <a:t>Step 2:</a:t>
            </a:r>
            <a:endParaRPr lang="en-US" dirty="0"/>
          </a:p>
          <a:p>
            <a:pPr marL="457200" lvl="1" indent="0" algn="l"/>
            <a:r>
              <a:rPr lang="en-US" dirty="0"/>
              <a:t>User selects areas of interest (e.g., Engineering, Medicine, Business).</a:t>
            </a:r>
          </a:p>
          <a:p>
            <a:pPr marL="139700" indent="0" algn="l"/>
            <a:r>
              <a:rPr lang="en-US" b="1" dirty="0"/>
              <a:t>Step 3:</a:t>
            </a:r>
            <a:endParaRPr lang="en-US" dirty="0"/>
          </a:p>
          <a:p>
            <a:pPr marL="457200" lvl="1" indent="0" algn="l"/>
            <a:r>
              <a:rPr lang="en-US" dirty="0"/>
              <a:t>The app filters departments where those subjects are accepted.</a:t>
            </a:r>
          </a:p>
          <a:p>
            <a:pPr marL="139700" indent="0" algn="l"/>
            <a:r>
              <a:rPr lang="en-US" b="1" dirty="0"/>
              <a:t>Step 4:</a:t>
            </a:r>
            <a:endParaRPr lang="en-US" dirty="0"/>
          </a:p>
          <a:p>
            <a:pPr marL="457200" lvl="1" indent="0" algn="l"/>
            <a:r>
              <a:rPr lang="en-US" dirty="0"/>
              <a:t>From those departments, it lists matching universities and rankings.</a:t>
            </a:r>
          </a:p>
          <a:p>
            <a:pPr marL="139700" indent="0" algn="l"/>
            <a:r>
              <a:rPr lang="en-US" b="1" dirty="0"/>
              <a:t>Output:</a:t>
            </a:r>
            <a:endParaRPr lang="en-US" dirty="0"/>
          </a:p>
          <a:p>
            <a:pPr marL="457200" lvl="1" indent="0" algn="l"/>
            <a:r>
              <a:rPr lang="en-US" dirty="0"/>
              <a:t>University name, image/logo, ranking, country, specialization, and a link.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01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325B-76BE-0D64-C9B1-ECAED4CA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250" y="396241"/>
            <a:ext cx="6361500" cy="586740"/>
          </a:xfrm>
        </p:spPr>
        <p:txBody>
          <a:bodyPr/>
          <a:lstStyle/>
          <a:p>
            <a:r>
              <a:rPr lang="en-US" sz="3200" dirty="0"/>
              <a:t>Future Scope and Improvements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89155-3C9C-258B-FC73-0DE990B7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60" y="1203960"/>
            <a:ext cx="8069580" cy="338328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👤 </a:t>
            </a:r>
            <a:r>
              <a:rPr lang="en-US" b="1" dirty="0"/>
              <a:t>User Accounts &amp; Login System:</a:t>
            </a:r>
            <a:br>
              <a:rPr lang="en-US" dirty="0"/>
            </a:br>
            <a:r>
              <a:rPr lang="en-US" dirty="0"/>
              <a:t>Allow users to save progress, favorites, and history.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📈 </a:t>
            </a:r>
            <a:r>
              <a:rPr lang="en-US" b="1" dirty="0"/>
              <a:t>Admin Dashboard:</a:t>
            </a:r>
            <a:br>
              <a:rPr lang="en-US" dirty="0"/>
            </a:br>
            <a:r>
              <a:rPr lang="en-US" dirty="0"/>
              <a:t>For managing data, viewing usage stats, and adding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🔍 </a:t>
            </a:r>
            <a:r>
              <a:rPr lang="en-US" b="1" dirty="0"/>
              <a:t>Smarter Search Engine:</a:t>
            </a:r>
            <a:br>
              <a:rPr lang="en-US" dirty="0"/>
            </a:br>
            <a:r>
              <a:rPr lang="en-US" dirty="0"/>
              <a:t>NLP-based input (e.g., “best UK scholarships for computer science”).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🤖 </a:t>
            </a:r>
            <a:r>
              <a:rPr lang="en-US" b="1" dirty="0"/>
              <a:t>AI Chatbot Assistant:</a:t>
            </a:r>
            <a:br>
              <a:rPr lang="en-US" dirty="0"/>
            </a:br>
            <a:r>
              <a:rPr lang="en-US" dirty="0"/>
              <a:t>Interactive help for students to ask questions 24/7.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🌐 </a:t>
            </a:r>
            <a:r>
              <a:rPr lang="en-US" b="1" dirty="0"/>
              <a:t>API Integration:</a:t>
            </a:r>
            <a:br>
              <a:rPr lang="en-US" dirty="0"/>
            </a:br>
            <a:r>
              <a:rPr lang="en-US" dirty="0"/>
              <a:t>Real-time data from university portals and scholarship websites.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🧠 </a:t>
            </a:r>
            <a:r>
              <a:rPr lang="en-US" b="1" dirty="0"/>
              <a:t>ML Models:</a:t>
            </a:r>
            <a:br>
              <a:rPr lang="en-US" dirty="0"/>
            </a:br>
            <a:r>
              <a:rPr lang="en-US" dirty="0"/>
              <a:t>Predict suitable courses/careers based on academic performance.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038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FE3E-7534-A71D-F1D1-5BDA7948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2420"/>
            <a:ext cx="7704000" cy="662940"/>
          </a:xfrm>
        </p:spPr>
        <p:txBody>
          <a:bodyPr/>
          <a:lstStyle/>
          <a:p>
            <a:r>
              <a:rPr lang="en-US" sz="3200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1E196-13D7-328D-07D3-772FB639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22959"/>
            <a:ext cx="8016240" cy="38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10BC-0827-05A8-37C9-7EBB0328C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350" y="312421"/>
            <a:ext cx="6361500" cy="655320"/>
          </a:xfrm>
        </p:spPr>
        <p:txBody>
          <a:bodyPr/>
          <a:lstStyle/>
          <a:p>
            <a:r>
              <a:rPr lang="en-US" sz="2800" dirty="0"/>
              <a:t>Thank You – Questions &amp;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65DD1-375D-6262-4F73-AE84378CE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820" y="1676400"/>
            <a:ext cx="8122920" cy="3070859"/>
          </a:xfrm>
        </p:spPr>
        <p:txBody>
          <a:bodyPr/>
          <a:lstStyle/>
          <a:p>
            <a:pPr algn="l">
              <a:buNone/>
            </a:pPr>
            <a:r>
              <a:rPr lang="en-US" b="1" dirty="0"/>
              <a:t>Thank you for your time!</a:t>
            </a:r>
            <a:br>
              <a:rPr lang="en-US" dirty="0"/>
            </a:br>
            <a:r>
              <a:rPr lang="en-US" dirty="0"/>
              <a:t>We hope Brain Bridge becomes a useful bridge between students and their dreams.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💬 </a:t>
            </a:r>
            <a:r>
              <a:rPr lang="en-US" b="1" dirty="0"/>
              <a:t>Questions or Suggestions?</a:t>
            </a:r>
            <a:br>
              <a:rPr lang="en-US" dirty="0"/>
            </a:br>
            <a:r>
              <a:rPr lang="en-US" dirty="0"/>
              <a:t>Let’s discuss!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📬 Contact: kanojiashashank0gmail.com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2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87A8-413D-7E60-A935-BCF22BA0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536" y="573453"/>
            <a:ext cx="6361500" cy="786996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DD39F-8AE3-3A80-C458-E0CAE1D0D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63" y="1563645"/>
            <a:ext cx="6361500" cy="893601"/>
          </a:xfrm>
        </p:spPr>
        <p:txBody>
          <a:bodyPr/>
          <a:lstStyle/>
          <a:p>
            <a:pPr algn="l"/>
            <a:r>
              <a:rPr lang="en-US" sz="1800" b="1" dirty="0"/>
              <a:t>Presented by:  </a:t>
            </a:r>
            <a:r>
              <a:rPr lang="en-US" sz="1800" dirty="0"/>
              <a:t>shashank kanojia</a:t>
            </a:r>
          </a:p>
          <a:p>
            <a:pPr algn="l"/>
            <a:r>
              <a:rPr lang="en-US" sz="1800" b="1" dirty="0"/>
              <a:t>Tech Stack:</a:t>
            </a:r>
            <a:r>
              <a:rPr lang="en-US" sz="1800" dirty="0"/>
              <a:t> Python, </a:t>
            </a:r>
            <a:r>
              <a:rPr lang="en-US" sz="1800" dirty="0" err="1"/>
              <a:t>Streamlit</a:t>
            </a:r>
            <a:r>
              <a:rPr lang="en-US" sz="1800" dirty="0"/>
              <a:t>, Pandas, CSV, HTML/CSS</a:t>
            </a:r>
          </a:p>
          <a:p>
            <a:pPr algn="l"/>
            <a:endParaRPr lang="en-US" sz="1800" dirty="0"/>
          </a:p>
          <a:p>
            <a:pPr algn="l"/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EE3E85-5877-E011-5056-EC1072A8E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63" y="2660442"/>
            <a:ext cx="609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BrainBridge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smart and user-friendly web app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helps students discover the right university,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course, and career path based on their academic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interests and subject choices.</a:t>
            </a:r>
          </a:p>
        </p:txBody>
      </p:sp>
    </p:spTree>
    <p:extLst>
      <p:ext uri="{BB962C8B-B14F-4D97-AF65-F5344CB8AC3E}">
        <p14:creationId xmlns:p14="http://schemas.microsoft.com/office/powerpoint/2010/main" val="698539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9"/>
          <p:cNvSpPr txBox="1">
            <a:spLocks noGrp="1"/>
          </p:cNvSpPr>
          <p:nvPr>
            <p:ph type="title"/>
          </p:nvPr>
        </p:nvSpPr>
        <p:spPr>
          <a:xfrm>
            <a:off x="1875355" y="-1040780"/>
            <a:ext cx="4872900" cy="22146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Project Overview</a:t>
            </a:r>
            <a:endParaRPr sz="2800" dirty="0"/>
          </a:p>
        </p:txBody>
      </p:sp>
      <p:sp>
        <p:nvSpPr>
          <p:cNvPr id="1605" name="Google Shape;1605;p39"/>
          <p:cNvSpPr txBox="1">
            <a:spLocks noGrp="1"/>
          </p:cNvSpPr>
          <p:nvPr>
            <p:ph type="subTitle" idx="1"/>
          </p:nvPr>
        </p:nvSpPr>
        <p:spPr>
          <a:xfrm>
            <a:off x="557560" y="1240884"/>
            <a:ext cx="7285463" cy="34351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Problem Statement:</a:t>
            </a:r>
            <a:br>
              <a:rPr lang="en-US" dirty="0"/>
            </a:br>
            <a:r>
              <a:rPr lang="en-US" dirty="0"/>
              <a:t>High school students often struggle to find suitable universities, departments, and scholarships that align with their interests and academic background.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Our Solution:</a:t>
            </a:r>
            <a:br>
              <a:rPr lang="en-US" dirty="0"/>
            </a:br>
            <a:r>
              <a:rPr lang="en-US" dirty="0" err="1"/>
              <a:t>BrainBridge</a:t>
            </a:r>
            <a:r>
              <a:rPr lang="en-US" dirty="0"/>
              <a:t> is a </a:t>
            </a:r>
            <a:r>
              <a:rPr lang="en-US" b="1" dirty="0" err="1"/>
              <a:t>Streamlit</a:t>
            </a:r>
            <a:r>
              <a:rPr lang="en-US" b="1" dirty="0"/>
              <a:t>-based web app</a:t>
            </a:r>
            <a:r>
              <a:rPr lang="en-US" dirty="0"/>
              <a:t> that recommends universities, departments, courses, and scholarships using content-based filtering.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Key Objectives: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Provide personalized university suggestions.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Offer course and department discovery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Help students find scholarships and future career options.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EEB0-EB72-1E65-1CBF-157128C0B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403" y="434882"/>
            <a:ext cx="6361500" cy="988743"/>
          </a:xfrm>
        </p:spPr>
        <p:txBody>
          <a:bodyPr/>
          <a:lstStyle/>
          <a:p>
            <a:r>
              <a:rPr lang="en-US" sz="2400" dirty="0"/>
              <a:t>What is a Recommendation System?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C7B59-789E-5CB1-CD5D-3868CE1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208" y="1207135"/>
            <a:ext cx="7834392" cy="350148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b="0" dirty="0"/>
            </a:br>
            <a:r>
              <a:rPr lang="en-US" b="0" dirty="0"/>
              <a:t>A recommendation system is an AI-based engine that suggests items (e.g., universities or courses) to users based on their preferences or behavior.</a:t>
            </a:r>
            <a:endParaRPr lang="en-US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Types of Recommendation Systems:</a:t>
            </a:r>
            <a:br>
              <a:rPr lang="en-US" b="0" dirty="0"/>
            </a:br>
            <a:r>
              <a:rPr lang="en-US" b="0" dirty="0"/>
              <a:t>1.  Content-Based Filtering: Uses user-input attributes (like subjects or interests) to suggest relevant items.</a:t>
            </a:r>
            <a:br>
              <a:rPr lang="en-US" b="0" dirty="0"/>
            </a:br>
            <a:r>
              <a:rPr lang="en-US" b="0" dirty="0"/>
              <a:t>2.  Collaborative Filtering: Based on preferences of users with similar profiles.</a:t>
            </a:r>
            <a:br>
              <a:rPr lang="en-US" b="0" dirty="0"/>
            </a:br>
            <a:r>
              <a:rPr lang="en-US" b="0" dirty="0"/>
              <a:t>3.  Hybrid Models: Combine both approaches.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 err="1"/>
              <a:t>BrainBridge</a:t>
            </a:r>
            <a:r>
              <a:rPr lang="en-US" b="1" dirty="0"/>
              <a:t> uses:</a:t>
            </a:r>
            <a:br>
              <a:rPr lang="en-US" b="0" dirty="0"/>
            </a:br>
            <a:r>
              <a:rPr lang="en-US" b="0" dirty="0"/>
              <a:t>✅ Content-Based Filtering for accurate and relevant educational suggestions.</a:t>
            </a: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3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1"/>
          <p:cNvSpPr txBox="1">
            <a:spLocks noGrp="1"/>
          </p:cNvSpPr>
          <p:nvPr>
            <p:ph type="title"/>
          </p:nvPr>
        </p:nvSpPr>
        <p:spPr>
          <a:xfrm>
            <a:off x="370596" y="5469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Tools &amp; Technologies Used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8" name="Google Shape;1618;p41"/>
          <p:cNvSpPr txBox="1">
            <a:spLocks noGrp="1"/>
          </p:cNvSpPr>
          <p:nvPr>
            <p:ph type="subTitle" idx="1"/>
          </p:nvPr>
        </p:nvSpPr>
        <p:spPr>
          <a:xfrm>
            <a:off x="4346575" y="1698800"/>
            <a:ext cx="4299337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CSV Files:</a:t>
            </a:r>
            <a:r>
              <a:rPr lang="en-US" sz="1800" dirty="0"/>
              <a:t> Used as local databases for universities, courses,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/>
              <a:t>HTML/CSS:</a:t>
            </a:r>
            <a:r>
              <a:rPr lang="en-US" sz="1800" dirty="0"/>
              <a:t> Basic customization for visual appeal.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800" b="1" dirty="0" err="1"/>
              <a:t>Streamlit</a:t>
            </a:r>
            <a:r>
              <a:rPr lang="en-US" sz="1800" b="1" dirty="0"/>
              <a:t> Option Menu:</a:t>
            </a:r>
            <a:r>
              <a:rPr lang="en-US" sz="1800" dirty="0"/>
              <a:t> Sidebar navigation using icons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A6B1ED-EE62-562B-54F4-97411943475C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617034" y="1754932"/>
            <a:ext cx="37295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logic, filtering,      and data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to quickly build interactive, user-friendly web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to manipulate and filter tabular data (CSV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F303-F8D2-3031-1D45-19E75BE5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510" y="-521225"/>
            <a:ext cx="6361500" cy="1707000"/>
          </a:xfrm>
        </p:spPr>
        <p:txBody>
          <a:bodyPr/>
          <a:lstStyle/>
          <a:p>
            <a:r>
              <a:rPr lang="en-US" sz="2800" dirty="0"/>
              <a:t> Core Features of </a:t>
            </a:r>
            <a:r>
              <a:rPr lang="en-US" sz="2800" dirty="0" err="1"/>
              <a:t>BrainBridge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774FAE-30F5-15F5-8C03-72F5B1C625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8160" y="1288778"/>
            <a:ext cx="8130539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Finder: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Recommends universities based on selected subjects &amp;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multiple filters like country, course level, and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🏫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Explorer: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departments based on school or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what subjects are required for admission.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Recommender: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related or similar courses based on user’s input subject.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course price, popularity, and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Scholarship Finder: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scholarships by level (UG/PG), field, and country.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amount, eligibility, and direct application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85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E98D-0BDE-E230-ECE9-10B93E08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5DF0A-B4E8-BC68-E8F8-0E745C5A8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1120140"/>
            <a:ext cx="7063740" cy="2903220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🧭 </a:t>
            </a:r>
            <a:r>
              <a:rPr lang="en-US" sz="1600" b="1" dirty="0"/>
              <a:t>Career Explorer:</a:t>
            </a:r>
          </a:p>
          <a:p>
            <a:pPr marL="139700" indent="0" algn="l"/>
            <a:r>
              <a:rPr lang="en-US" sz="1600" dirty="0"/>
              <a:t>Map school subjects to future careers.</a:t>
            </a:r>
          </a:p>
          <a:p>
            <a:pPr marL="139700" indent="0" algn="l"/>
            <a:r>
              <a:rPr lang="en-US" sz="1600" dirty="0"/>
              <a:t>Helps students understand where their strengths can lead.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📊 </a:t>
            </a:r>
            <a:r>
              <a:rPr lang="en-US" sz="1600" b="1" dirty="0"/>
              <a:t>University Comparison (NEW):</a:t>
            </a:r>
          </a:p>
          <a:p>
            <a:pPr marL="139700" indent="0" algn="l"/>
            <a:r>
              <a:rPr lang="en-US" sz="1600" dirty="0"/>
              <a:t>Side-by-side comparison of up to 3 universities.</a:t>
            </a:r>
          </a:p>
          <a:p>
            <a:pPr marL="139700" indent="0" algn="l"/>
            <a:r>
              <a:rPr lang="en-US" sz="1600" dirty="0"/>
              <a:t>Ranking, specialization, location, and more.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❤️ </a:t>
            </a:r>
            <a:r>
              <a:rPr lang="en-US" sz="1600" b="1" dirty="0"/>
              <a:t>Favorites Section (Upcoming):</a:t>
            </a:r>
          </a:p>
          <a:p>
            <a:pPr marL="139700" indent="0" algn="l"/>
            <a:r>
              <a:rPr lang="en-US" sz="1600" dirty="0"/>
              <a:t>Users can mark &amp; save favorite universities and courses.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92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3EB8-11DC-F439-F1C4-202134230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250" y="461755"/>
            <a:ext cx="6361500" cy="688865"/>
          </a:xfrm>
        </p:spPr>
        <p:txBody>
          <a:bodyPr/>
          <a:lstStyle/>
          <a:p>
            <a:r>
              <a:rPr lang="en-US" sz="3200" dirty="0"/>
              <a:t>Dataset Details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A616A0-ED68-C4AD-9F2B-43AC800A83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1980" y="1639744"/>
            <a:ext cx="695278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universities.csv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Name, Location, Specialization, World Ranking,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departments.csv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School, Department, Required Subjects, University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courses.csv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Title, Subject, Level (UG/PG), Price, Category, Popularity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scholarships.csv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Name, Eligibility, Amount, Country, Field of Study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careers.csv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 Subject, Career Options,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70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D56F6-9873-AEED-B3DD-84B892D95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910" y="343135"/>
            <a:ext cx="6361500" cy="799865"/>
          </a:xfrm>
        </p:spPr>
        <p:txBody>
          <a:bodyPr/>
          <a:lstStyle/>
          <a:p>
            <a:r>
              <a:rPr lang="en-US" sz="3200" dirty="0"/>
              <a:t>User Interface (UI) Highlights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4D76F-9C8F-12C5-7335-FE70DCC2A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1531620"/>
            <a:ext cx="8107680" cy="3268745"/>
          </a:xfrm>
        </p:spPr>
        <p:txBody>
          <a:bodyPr/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/>
              <a:t>🧭 </a:t>
            </a:r>
            <a:r>
              <a:rPr lang="en-US" b="1" dirty="0"/>
              <a:t>Sidebar Menu:</a:t>
            </a:r>
            <a:r>
              <a:rPr lang="en-US" dirty="0"/>
              <a:t> Easy navigation using icons and categories.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🖼️ </a:t>
            </a:r>
            <a:r>
              <a:rPr lang="en-US" b="1" dirty="0"/>
              <a:t>Modern Layout:</a:t>
            </a:r>
            <a:r>
              <a:rPr lang="en-US" dirty="0"/>
              <a:t> Clean backgrounds, sections, and organized filters.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🧩 </a:t>
            </a:r>
            <a:r>
              <a:rPr lang="en-US" b="1" dirty="0"/>
              <a:t>Tabs &amp; Expanders:</a:t>
            </a:r>
            <a:r>
              <a:rPr lang="en-US" dirty="0"/>
              <a:t> For course lists, details, and comparisons.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🔍 </a:t>
            </a:r>
            <a:r>
              <a:rPr lang="en-US" b="1" dirty="0"/>
              <a:t>Search &amp; Filter Options:</a:t>
            </a:r>
            <a:r>
              <a:rPr lang="en-US" dirty="0"/>
              <a:t> Dropdowns, multiselects, and sliders.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📸 </a:t>
            </a:r>
            <a:r>
              <a:rPr lang="en-US" b="1" dirty="0"/>
              <a:t>Visual Elements:</a:t>
            </a:r>
            <a:r>
              <a:rPr lang="en-US" dirty="0"/>
              <a:t> University images, icons, and flags for countries.</a:t>
            </a:r>
          </a:p>
          <a:p>
            <a:pPr marL="139700" indent="0" algn="l"/>
            <a:endParaRPr lang="en-US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4024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250" advTm="3000"/>
    </mc:Choice>
    <mc:Fallback>
      <p:transition spd="slow" advTm="3000"/>
    </mc:Fallback>
  </mc:AlternateContent>
</p:sld>
</file>

<file path=ppt/theme/theme1.xml><?xml version="1.0" encoding="utf-8"?>
<a:theme xmlns:a="http://schemas.openxmlformats.org/drawingml/2006/main" name="Classroom Rules for Back to School by Slidesgo">
  <a:themeElements>
    <a:clrScheme name="Simple Light">
      <a:dk1>
        <a:srgbClr val="58534F"/>
      </a:dk1>
      <a:lt1>
        <a:srgbClr val="F0DEDA"/>
      </a:lt1>
      <a:dk2>
        <a:srgbClr val="E1B6AA"/>
      </a:dk2>
      <a:lt2>
        <a:srgbClr val="F69480"/>
      </a:lt2>
      <a:accent1>
        <a:srgbClr val="F6C574"/>
      </a:accent1>
      <a:accent2>
        <a:srgbClr val="F7D9B3"/>
      </a:accent2>
      <a:accent3>
        <a:srgbClr val="C1D3DC"/>
      </a:accent3>
      <a:accent4>
        <a:srgbClr val="FFFFFF"/>
      </a:accent4>
      <a:accent5>
        <a:srgbClr val="FFFFFF"/>
      </a:accent5>
      <a:accent6>
        <a:srgbClr val="FFFFFF"/>
      </a:accent6>
      <a:hlink>
        <a:srgbClr val="585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863</Words>
  <Application>Microsoft Office PowerPoint</Application>
  <PresentationFormat>On-screen Show (16:9)</PresentationFormat>
  <Paragraphs>92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Heebo</vt:lpstr>
      <vt:lpstr>Noto Sans</vt:lpstr>
      <vt:lpstr>Heebo Black</vt:lpstr>
      <vt:lpstr>Arial</vt:lpstr>
      <vt:lpstr>Classroom Rules for Back to School by Slidesgo</vt:lpstr>
      <vt:lpstr>🎓 Brain Bridge: Bridge to Your Dream University</vt:lpstr>
      <vt:lpstr>introduction</vt:lpstr>
      <vt:lpstr>Project Overview</vt:lpstr>
      <vt:lpstr>What is a Recommendation System? </vt:lpstr>
      <vt:lpstr>Tools &amp; Technologies Used  </vt:lpstr>
      <vt:lpstr> Core Features of BrainBridge</vt:lpstr>
      <vt:lpstr> </vt:lpstr>
      <vt:lpstr>Dataset Details </vt:lpstr>
      <vt:lpstr>User Interface (UI) Highlights</vt:lpstr>
      <vt:lpstr>How the University Finder Works</vt:lpstr>
      <vt:lpstr>Future Scope and Improvements</vt:lpstr>
      <vt:lpstr>Dashboard</vt:lpstr>
      <vt:lpstr>Thank You – 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</dc:creator>
  <cp:lastModifiedBy>shashank kanojia</cp:lastModifiedBy>
  <cp:revision>7</cp:revision>
  <dcterms:modified xsi:type="dcterms:W3CDTF">2025-05-30T09:20:32Z</dcterms:modified>
</cp:coreProperties>
</file>