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ABDAE-57E8-4FD4-B9A9-F9EB19DC820D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1816E-9A14-4690-95A4-A9D1464CF2B3}">
      <dgm:prSet phldrT="[Text]"/>
      <dgm:spPr/>
      <dgm:t>
        <a:bodyPr/>
        <a:lstStyle/>
        <a:p>
          <a:r>
            <a:rPr lang="en-US" dirty="0"/>
            <a:t>Inflation</a:t>
          </a:r>
        </a:p>
      </dgm:t>
    </dgm:pt>
    <dgm:pt modelId="{5C3B1CAA-0725-4407-98E8-9826C946BF03}" type="parTrans" cxnId="{1D2157A5-6467-43B8-9844-F5C9B83C26AC}">
      <dgm:prSet/>
      <dgm:spPr/>
      <dgm:t>
        <a:bodyPr/>
        <a:lstStyle/>
        <a:p>
          <a:endParaRPr lang="en-US"/>
        </a:p>
      </dgm:t>
    </dgm:pt>
    <dgm:pt modelId="{9F34E108-AD7A-4075-BE22-ADC98C7697A4}" type="sibTrans" cxnId="{1D2157A5-6467-43B8-9844-F5C9B83C26AC}">
      <dgm:prSet/>
      <dgm:spPr/>
      <dgm:t>
        <a:bodyPr/>
        <a:lstStyle/>
        <a:p>
          <a:endParaRPr lang="en-US"/>
        </a:p>
      </dgm:t>
    </dgm:pt>
    <dgm:pt modelId="{9290B31D-2325-4554-842F-947E7096B4E9}">
      <dgm:prSet phldrT="[Text]"/>
      <dgm:spPr/>
      <dgm:t>
        <a:bodyPr/>
        <a:lstStyle/>
        <a:p>
          <a:r>
            <a:rPr lang="en-US" dirty="0"/>
            <a:t>CPI</a:t>
          </a:r>
        </a:p>
      </dgm:t>
    </dgm:pt>
    <dgm:pt modelId="{6529E58A-CCBE-49DB-9CC6-73747147D2C7}" type="parTrans" cxnId="{EA791723-F873-4956-A592-CEC44D1EA796}">
      <dgm:prSet/>
      <dgm:spPr/>
      <dgm:t>
        <a:bodyPr/>
        <a:lstStyle/>
        <a:p>
          <a:endParaRPr lang="en-US"/>
        </a:p>
      </dgm:t>
    </dgm:pt>
    <dgm:pt modelId="{44933055-B25B-4F9A-B947-3BC5353A6E26}" type="sibTrans" cxnId="{EA791723-F873-4956-A592-CEC44D1EA796}">
      <dgm:prSet/>
      <dgm:spPr/>
      <dgm:t>
        <a:bodyPr/>
        <a:lstStyle/>
        <a:p>
          <a:endParaRPr lang="en-US"/>
        </a:p>
      </dgm:t>
    </dgm:pt>
    <dgm:pt modelId="{432E3DA9-DF41-4F98-B2E8-A74FD35065CE}">
      <dgm:prSet phldrT="[Text]"/>
      <dgm:spPr/>
      <dgm:t>
        <a:bodyPr/>
        <a:lstStyle/>
        <a:p>
          <a:r>
            <a:rPr lang="en-US" dirty="0"/>
            <a:t>Spending</a:t>
          </a:r>
        </a:p>
      </dgm:t>
    </dgm:pt>
    <dgm:pt modelId="{54BA5539-F0DC-4E3A-B20E-007B3AA0FDF4}" type="parTrans" cxnId="{089F242D-C59D-41A9-B37F-B0EFCE5410FE}">
      <dgm:prSet/>
      <dgm:spPr/>
      <dgm:t>
        <a:bodyPr/>
        <a:lstStyle/>
        <a:p>
          <a:endParaRPr lang="en-US"/>
        </a:p>
      </dgm:t>
    </dgm:pt>
    <dgm:pt modelId="{8E8DC3EC-EC80-4FD9-A8E4-C89E22B45970}" type="sibTrans" cxnId="{089F242D-C59D-41A9-B37F-B0EFCE5410FE}">
      <dgm:prSet/>
      <dgm:spPr/>
      <dgm:t>
        <a:bodyPr/>
        <a:lstStyle/>
        <a:p>
          <a:endParaRPr lang="en-US"/>
        </a:p>
      </dgm:t>
    </dgm:pt>
    <dgm:pt modelId="{A32AEE0C-D3D6-4C5F-9220-CDD9FDC8BCF2}">
      <dgm:prSet phldrT="[Text]"/>
      <dgm:spPr/>
      <dgm:t>
        <a:bodyPr/>
        <a:lstStyle/>
        <a:p>
          <a:r>
            <a:rPr lang="en-US" dirty="0"/>
            <a:t>Savings</a:t>
          </a:r>
        </a:p>
      </dgm:t>
    </dgm:pt>
    <dgm:pt modelId="{532E4522-E5E5-47C7-86AD-C364C7B2F734}" type="parTrans" cxnId="{A3829FCE-19F5-4431-AD52-3BF2A2643FB4}">
      <dgm:prSet/>
      <dgm:spPr/>
      <dgm:t>
        <a:bodyPr/>
        <a:lstStyle/>
        <a:p>
          <a:endParaRPr lang="en-US"/>
        </a:p>
      </dgm:t>
    </dgm:pt>
    <dgm:pt modelId="{2FCDF79F-26E7-4F4D-9757-2C448A57FF5D}" type="sibTrans" cxnId="{A3829FCE-19F5-4431-AD52-3BF2A2643FB4}">
      <dgm:prSet/>
      <dgm:spPr/>
      <dgm:t>
        <a:bodyPr/>
        <a:lstStyle/>
        <a:p>
          <a:endParaRPr lang="en-US"/>
        </a:p>
      </dgm:t>
    </dgm:pt>
    <dgm:pt modelId="{10187E02-5A42-4A06-808F-DB2A50E1B629}" type="pres">
      <dgm:prSet presAssocID="{052ABDAE-57E8-4FD4-B9A9-F9EB19DC820D}" presName="Name0" presStyleCnt="0">
        <dgm:presLayoutVars>
          <dgm:dir/>
          <dgm:resizeHandles val="exact"/>
        </dgm:presLayoutVars>
      </dgm:prSet>
      <dgm:spPr/>
    </dgm:pt>
    <dgm:pt modelId="{250EB578-6471-4EF9-BA7B-2427F3C7928D}" type="pres">
      <dgm:prSet presAssocID="{052ABDAE-57E8-4FD4-B9A9-F9EB19DC820D}" presName="cycle" presStyleCnt="0"/>
      <dgm:spPr/>
    </dgm:pt>
    <dgm:pt modelId="{E6B12837-71FC-4D35-8C50-6A88CA8C06F9}" type="pres">
      <dgm:prSet presAssocID="{7931816E-9A14-4690-95A4-A9D1464CF2B3}" presName="nodeFirstNode" presStyleLbl="node1" presStyleIdx="0" presStyleCnt="4">
        <dgm:presLayoutVars>
          <dgm:bulletEnabled val="1"/>
        </dgm:presLayoutVars>
      </dgm:prSet>
      <dgm:spPr/>
    </dgm:pt>
    <dgm:pt modelId="{D6EF309B-B61D-4831-A7AD-AB8A3AEAE5CC}" type="pres">
      <dgm:prSet presAssocID="{9F34E108-AD7A-4075-BE22-ADC98C7697A4}" presName="sibTransFirstNode" presStyleLbl="bgShp" presStyleIdx="0" presStyleCnt="1"/>
      <dgm:spPr/>
    </dgm:pt>
    <dgm:pt modelId="{B57BCEA8-3122-4585-9918-4A7C599C0DE0}" type="pres">
      <dgm:prSet presAssocID="{9290B31D-2325-4554-842F-947E7096B4E9}" presName="nodeFollowingNodes" presStyleLbl="node1" presStyleIdx="1" presStyleCnt="4">
        <dgm:presLayoutVars>
          <dgm:bulletEnabled val="1"/>
        </dgm:presLayoutVars>
      </dgm:prSet>
      <dgm:spPr/>
    </dgm:pt>
    <dgm:pt modelId="{6CB2C34F-04F6-4344-B7E1-8CCB25A4952D}" type="pres">
      <dgm:prSet presAssocID="{432E3DA9-DF41-4F98-B2E8-A74FD35065CE}" presName="nodeFollowingNodes" presStyleLbl="node1" presStyleIdx="2" presStyleCnt="4">
        <dgm:presLayoutVars>
          <dgm:bulletEnabled val="1"/>
        </dgm:presLayoutVars>
      </dgm:prSet>
      <dgm:spPr/>
    </dgm:pt>
    <dgm:pt modelId="{0FFDF814-1FF7-4853-A45D-CE693F0FDB25}" type="pres">
      <dgm:prSet presAssocID="{A32AEE0C-D3D6-4C5F-9220-CDD9FDC8BCF2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AA029822-4B04-4666-9D00-096E88974CA2}" type="presOf" srcId="{9290B31D-2325-4554-842F-947E7096B4E9}" destId="{B57BCEA8-3122-4585-9918-4A7C599C0DE0}" srcOrd="0" destOrd="0" presId="urn:microsoft.com/office/officeart/2005/8/layout/cycle3"/>
    <dgm:cxn modelId="{EA791723-F873-4956-A592-CEC44D1EA796}" srcId="{052ABDAE-57E8-4FD4-B9A9-F9EB19DC820D}" destId="{9290B31D-2325-4554-842F-947E7096B4E9}" srcOrd="1" destOrd="0" parTransId="{6529E58A-CCBE-49DB-9CC6-73747147D2C7}" sibTransId="{44933055-B25B-4F9A-B947-3BC5353A6E26}"/>
    <dgm:cxn modelId="{089F242D-C59D-41A9-B37F-B0EFCE5410FE}" srcId="{052ABDAE-57E8-4FD4-B9A9-F9EB19DC820D}" destId="{432E3DA9-DF41-4F98-B2E8-A74FD35065CE}" srcOrd="2" destOrd="0" parTransId="{54BA5539-F0DC-4E3A-B20E-007B3AA0FDF4}" sibTransId="{8E8DC3EC-EC80-4FD9-A8E4-C89E22B45970}"/>
    <dgm:cxn modelId="{F4D2E886-49E0-4A34-9F5C-BB2E3EAB462F}" type="presOf" srcId="{7931816E-9A14-4690-95A4-A9D1464CF2B3}" destId="{E6B12837-71FC-4D35-8C50-6A88CA8C06F9}" srcOrd="0" destOrd="0" presId="urn:microsoft.com/office/officeart/2005/8/layout/cycle3"/>
    <dgm:cxn modelId="{3DD3BA94-A4B2-4F3B-92CA-EF4E21B86BE0}" type="presOf" srcId="{A32AEE0C-D3D6-4C5F-9220-CDD9FDC8BCF2}" destId="{0FFDF814-1FF7-4853-A45D-CE693F0FDB25}" srcOrd="0" destOrd="0" presId="urn:microsoft.com/office/officeart/2005/8/layout/cycle3"/>
    <dgm:cxn modelId="{235695A1-E1A0-45B9-997D-BA9B3C968D7D}" type="presOf" srcId="{9F34E108-AD7A-4075-BE22-ADC98C7697A4}" destId="{D6EF309B-B61D-4831-A7AD-AB8A3AEAE5CC}" srcOrd="0" destOrd="0" presId="urn:microsoft.com/office/officeart/2005/8/layout/cycle3"/>
    <dgm:cxn modelId="{1D2157A5-6467-43B8-9844-F5C9B83C26AC}" srcId="{052ABDAE-57E8-4FD4-B9A9-F9EB19DC820D}" destId="{7931816E-9A14-4690-95A4-A9D1464CF2B3}" srcOrd="0" destOrd="0" parTransId="{5C3B1CAA-0725-4407-98E8-9826C946BF03}" sibTransId="{9F34E108-AD7A-4075-BE22-ADC98C7697A4}"/>
    <dgm:cxn modelId="{91D15ABD-1F6E-4986-90B5-429E0F4D89D4}" type="presOf" srcId="{432E3DA9-DF41-4F98-B2E8-A74FD35065CE}" destId="{6CB2C34F-04F6-4344-B7E1-8CCB25A4952D}" srcOrd="0" destOrd="0" presId="urn:microsoft.com/office/officeart/2005/8/layout/cycle3"/>
    <dgm:cxn modelId="{A3829FCE-19F5-4431-AD52-3BF2A2643FB4}" srcId="{052ABDAE-57E8-4FD4-B9A9-F9EB19DC820D}" destId="{A32AEE0C-D3D6-4C5F-9220-CDD9FDC8BCF2}" srcOrd="3" destOrd="0" parTransId="{532E4522-E5E5-47C7-86AD-C364C7B2F734}" sibTransId="{2FCDF79F-26E7-4F4D-9757-2C448A57FF5D}"/>
    <dgm:cxn modelId="{93552CE6-5595-43F7-8DE9-C4D612DBAD31}" type="presOf" srcId="{052ABDAE-57E8-4FD4-B9A9-F9EB19DC820D}" destId="{10187E02-5A42-4A06-808F-DB2A50E1B629}" srcOrd="0" destOrd="0" presId="urn:microsoft.com/office/officeart/2005/8/layout/cycle3"/>
    <dgm:cxn modelId="{9EA60185-D02C-4713-A0D6-0B1EEB7E3810}" type="presParOf" srcId="{10187E02-5A42-4A06-808F-DB2A50E1B629}" destId="{250EB578-6471-4EF9-BA7B-2427F3C7928D}" srcOrd="0" destOrd="0" presId="urn:microsoft.com/office/officeart/2005/8/layout/cycle3"/>
    <dgm:cxn modelId="{A7A68CE6-3C0D-4A61-9F6A-458CDD41A5F2}" type="presParOf" srcId="{250EB578-6471-4EF9-BA7B-2427F3C7928D}" destId="{E6B12837-71FC-4D35-8C50-6A88CA8C06F9}" srcOrd="0" destOrd="0" presId="urn:microsoft.com/office/officeart/2005/8/layout/cycle3"/>
    <dgm:cxn modelId="{FC012314-AA1D-4036-B483-67287D870934}" type="presParOf" srcId="{250EB578-6471-4EF9-BA7B-2427F3C7928D}" destId="{D6EF309B-B61D-4831-A7AD-AB8A3AEAE5CC}" srcOrd="1" destOrd="0" presId="urn:microsoft.com/office/officeart/2005/8/layout/cycle3"/>
    <dgm:cxn modelId="{0AD43E1E-7B7A-4295-9443-9887A6FBEEB5}" type="presParOf" srcId="{250EB578-6471-4EF9-BA7B-2427F3C7928D}" destId="{B57BCEA8-3122-4585-9918-4A7C599C0DE0}" srcOrd="2" destOrd="0" presId="urn:microsoft.com/office/officeart/2005/8/layout/cycle3"/>
    <dgm:cxn modelId="{B54CE8A4-0A98-4F0E-8CDB-B620FD699015}" type="presParOf" srcId="{250EB578-6471-4EF9-BA7B-2427F3C7928D}" destId="{6CB2C34F-04F6-4344-B7E1-8CCB25A4952D}" srcOrd="3" destOrd="0" presId="urn:microsoft.com/office/officeart/2005/8/layout/cycle3"/>
    <dgm:cxn modelId="{31C770CB-1048-4C0D-AB6B-ECDD6E6432BD}" type="presParOf" srcId="{250EB578-6471-4EF9-BA7B-2427F3C7928D}" destId="{0FFDF814-1FF7-4853-A45D-CE693F0FDB2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F309B-B61D-4831-A7AD-AB8A3AEAE5CC}">
      <dsp:nvSpPr>
        <dsp:cNvPr id="0" name=""/>
        <dsp:cNvSpPr/>
      </dsp:nvSpPr>
      <dsp:spPr>
        <a:xfrm>
          <a:off x="3164207" y="-100143"/>
          <a:ext cx="3690296" cy="3690296"/>
        </a:xfrm>
        <a:prstGeom prst="circularArrow">
          <a:avLst>
            <a:gd name="adj1" fmla="val 4668"/>
            <a:gd name="adj2" fmla="val 272909"/>
            <a:gd name="adj3" fmla="val 12825639"/>
            <a:gd name="adj4" fmla="val 18034800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B12837-71FC-4D35-8C50-6A88CA8C06F9}">
      <dsp:nvSpPr>
        <dsp:cNvPr id="0" name=""/>
        <dsp:cNvSpPr/>
      </dsp:nvSpPr>
      <dsp:spPr>
        <a:xfrm>
          <a:off x="3779030" y="1219"/>
          <a:ext cx="2460650" cy="1230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Inflation</a:t>
          </a:r>
        </a:p>
      </dsp:txBody>
      <dsp:txXfrm>
        <a:off x="3839090" y="61279"/>
        <a:ext cx="2340530" cy="1110205"/>
      </dsp:txXfrm>
    </dsp:sp>
    <dsp:sp modelId="{B57BCEA8-3122-4585-9918-4A7C599C0DE0}">
      <dsp:nvSpPr>
        <dsp:cNvPr id="0" name=""/>
        <dsp:cNvSpPr/>
      </dsp:nvSpPr>
      <dsp:spPr>
        <a:xfrm>
          <a:off x="5104092" y="1326280"/>
          <a:ext cx="2460650" cy="1230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CPI</a:t>
          </a:r>
        </a:p>
      </dsp:txBody>
      <dsp:txXfrm>
        <a:off x="5164152" y="1386340"/>
        <a:ext cx="2340530" cy="1110205"/>
      </dsp:txXfrm>
    </dsp:sp>
    <dsp:sp modelId="{6CB2C34F-04F6-4344-B7E1-8CCB25A4952D}">
      <dsp:nvSpPr>
        <dsp:cNvPr id="0" name=""/>
        <dsp:cNvSpPr/>
      </dsp:nvSpPr>
      <dsp:spPr>
        <a:xfrm>
          <a:off x="3779030" y="2651342"/>
          <a:ext cx="2460650" cy="1230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Spending</a:t>
          </a:r>
        </a:p>
      </dsp:txBody>
      <dsp:txXfrm>
        <a:off x="3839090" y="2711402"/>
        <a:ext cx="2340530" cy="1110205"/>
      </dsp:txXfrm>
    </dsp:sp>
    <dsp:sp modelId="{0FFDF814-1FF7-4853-A45D-CE693F0FDB25}">
      <dsp:nvSpPr>
        <dsp:cNvPr id="0" name=""/>
        <dsp:cNvSpPr/>
      </dsp:nvSpPr>
      <dsp:spPr>
        <a:xfrm>
          <a:off x="2453969" y="1326280"/>
          <a:ext cx="2460650" cy="1230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Savings</a:t>
          </a:r>
        </a:p>
      </dsp:txBody>
      <dsp:txXfrm>
        <a:off x="2514029" y="1386340"/>
        <a:ext cx="2340530" cy="1110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4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2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8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5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7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3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7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3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7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683548-A673-4E4E-B22A-554573DE8EF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D55B66-9BA1-4A90-88A6-C21C24D5F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2A25-6656-42C5-869A-428E264D0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Final Project Summary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41CD1-BF13-4E08-B6E2-DF2777FB3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19407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The Influence of Inflation and Income Levels on Consumer Spending and Savings</a:t>
            </a:r>
          </a:p>
          <a:p>
            <a:r>
              <a:rPr lang="en-US" dirty="0"/>
              <a:t>Proposed By:  </a:t>
            </a:r>
            <a:r>
              <a:rPr lang="en-US" dirty="0" err="1"/>
              <a:t>Sarmin</a:t>
            </a:r>
            <a:r>
              <a:rPr lang="en-US" dirty="0"/>
              <a:t> </a:t>
            </a:r>
            <a:r>
              <a:rPr lang="en-US" dirty="0" err="1"/>
              <a:t>Akter</a:t>
            </a:r>
            <a:r>
              <a:rPr lang="en-US" dirty="0"/>
              <a:t> Shathi</a:t>
            </a:r>
          </a:p>
          <a:p>
            <a:r>
              <a:rPr lang="en-US" dirty="0"/>
              <a:t>Roll-01-024-21</a:t>
            </a:r>
          </a:p>
          <a:p>
            <a:r>
              <a:rPr lang="en-US" dirty="0"/>
              <a:t>Batch-24</a:t>
            </a:r>
          </a:p>
        </p:txBody>
      </p:sp>
    </p:spTree>
    <p:extLst>
      <p:ext uri="{BB962C8B-B14F-4D97-AF65-F5344CB8AC3E}">
        <p14:creationId xmlns:p14="http://schemas.microsoft.com/office/powerpoint/2010/main" val="160083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FA31FA-3DC6-4901-B163-44A1C3D8A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343557"/>
              </p:ext>
            </p:extLst>
          </p:nvPr>
        </p:nvGraphicFramePr>
        <p:xfrm>
          <a:off x="2557636" y="2040835"/>
          <a:ext cx="10018712" cy="388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11CFB9-EBC5-4C93-BF48-81DF895157E9}"/>
              </a:ext>
            </a:extLst>
          </p:cNvPr>
          <p:cNvSpPr txBox="1"/>
          <p:nvPr/>
        </p:nvSpPr>
        <p:spPr>
          <a:xfrm>
            <a:off x="1789044" y="2385391"/>
            <a:ext cx="283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 for this project-</a:t>
            </a:r>
          </a:p>
          <a:p>
            <a:r>
              <a:rPr lang="en-US" dirty="0"/>
              <a:t>These values are needed for pivot table</a:t>
            </a:r>
          </a:p>
        </p:txBody>
      </p:sp>
    </p:spTree>
    <p:extLst>
      <p:ext uri="{BB962C8B-B14F-4D97-AF65-F5344CB8AC3E}">
        <p14:creationId xmlns:p14="http://schemas.microsoft.com/office/powerpoint/2010/main" val="308849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0B3A9008-A8CD-406C-A5A3-E635BEB2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48139"/>
            <a:ext cx="10018713" cy="4943061"/>
          </a:xfrm>
        </p:spPr>
        <p:txBody>
          <a:bodyPr/>
          <a:lstStyle/>
          <a:p>
            <a:r>
              <a:rPr lang="en-US" dirty="0"/>
              <a:t>Questionary for pivot table included: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FD599BC-9D91-4777-8063-582A884194C4}"/>
              </a:ext>
            </a:extLst>
          </p:cNvPr>
          <p:cNvSpPr/>
          <p:nvPr/>
        </p:nvSpPr>
        <p:spPr>
          <a:xfrm>
            <a:off x="5717381" y="1769888"/>
            <a:ext cx="757237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A85864A-5051-4E30-ADE5-98C6E72BA24B}"/>
              </a:ext>
            </a:extLst>
          </p:cNvPr>
          <p:cNvSpPr/>
          <p:nvPr/>
        </p:nvSpPr>
        <p:spPr>
          <a:xfrm>
            <a:off x="6248400" y="2452893"/>
            <a:ext cx="757237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9F7D6B-0127-40BC-8172-F069EFB02C2D}"/>
              </a:ext>
            </a:extLst>
          </p:cNvPr>
          <p:cNvSpPr/>
          <p:nvPr/>
        </p:nvSpPr>
        <p:spPr>
          <a:xfrm>
            <a:off x="6684169" y="3169651"/>
            <a:ext cx="757237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7724FA-61AC-4337-B3ED-C68E49C0699B}"/>
              </a:ext>
            </a:extLst>
          </p:cNvPr>
          <p:cNvSpPr/>
          <p:nvPr/>
        </p:nvSpPr>
        <p:spPr>
          <a:xfrm>
            <a:off x="7100888" y="3998210"/>
            <a:ext cx="757237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EF8AF4-8AA5-4D3F-BB24-D3E96DBD0894}"/>
              </a:ext>
            </a:extLst>
          </p:cNvPr>
          <p:cNvSpPr/>
          <p:nvPr/>
        </p:nvSpPr>
        <p:spPr>
          <a:xfrm>
            <a:off x="7567611" y="4844424"/>
            <a:ext cx="757237" cy="257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FD672-9A93-46B0-A496-E73443E67826}"/>
              </a:ext>
            </a:extLst>
          </p:cNvPr>
          <p:cNvSpPr txBox="1"/>
          <p:nvPr/>
        </p:nvSpPr>
        <p:spPr>
          <a:xfrm>
            <a:off x="6684169" y="1658176"/>
            <a:ext cx="4152901" cy="37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value of Inflation 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7680D-7F23-44A0-96FC-79D3F94539B3}"/>
              </a:ext>
            </a:extLst>
          </p:cNvPr>
          <p:cNvSpPr txBox="1"/>
          <p:nvPr/>
        </p:nvSpPr>
        <p:spPr>
          <a:xfrm>
            <a:off x="7005637" y="2350683"/>
            <a:ext cx="3574257" cy="36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value of inflation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56557-3504-41DD-B986-D2D296ECACDA}"/>
              </a:ext>
            </a:extLst>
          </p:cNvPr>
          <p:cNvSpPr txBox="1"/>
          <p:nvPr/>
        </p:nvSpPr>
        <p:spPr>
          <a:xfrm>
            <a:off x="7567611" y="2944594"/>
            <a:ext cx="326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monthly spending across different Inflation rates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04F4D-214F-4425-911A-2F5FA5D8FB61}"/>
              </a:ext>
            </a:extLst>
          </p:cNvPr>
          <p:cNvSpPr txBox="1"/>
          <p:nvPr/>
        </p:nvSpPr>
        <p:spPr>
          <a:xfrm>
            <a:off x="8024814" y="3815948"/>
            <a:ext cx="281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CPI and average spending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28863-170B-4A70-BFD5-1B53777D37F3}"/>
              </a:ext>
            </a:extLst>
          </p:cNvPr>
          <p:cNvSpPr txBox="1"/>
          <p:nvPr/>
        </p:nvSpPr>
        <p:spPr>
          <a:xfrm>
            <a:off x="8443913" y="4672013"/>
            <a:ext cx="2812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spending during highest CPI</a:t>
            </a:r>
          </a:p>
        </p:txBody>
      </p:sp>
    </p:spTree>
    <p:extLst>
      <p:ext uri="{BB962C8B-B14F-4D97-AF65-F5344CB8AC3E}">
        <p14:creationId xmlns:p14="http://schemas.microsoft.com/office/powerpoint/2010/main" val="102936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AA36-E57D-461E-97BB-0E634B13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047" y="600075"/>
            <a:ext cx="10018713" cy="842964"/>
          </a:xfrm>
        </p:spPr>
        <p:txBody>
          <a:bodyPr/>
          <a:lstStyle/>
          <a:p>
            <a:r>
              <a:rPr lang="en-US" dirty="0"/>
              <a:t>Key findings from pivot table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4ED5D-228E-4402-8B62-417A1C9C733E}"/>
              </a:ext>
            </a:extLst>
          </p:cNvPr>
          <p:cNvSpPr txBox="1"/>
          <p:nvPr/>
        </p:nvSpPr>
        <p:spPr>
          <a:xfrm>
            <a:off x="2571749" y="1785938"/>
            <a:ext cx="6672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Inflation's Positive Impact on Spending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Inflation's Negative Impact on Savings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negative correlation between CPI and spending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Even in the face of rising </a:t>
            </a:r>
            <a:r>
              <a:rPr lang="en-US" sz="2400" dirty="0" err="1"/>
              <a:t>inflation.consumers</a:t>
            </a:r>
            <a:r>
              <a:rPr lang="en-US" sz="2400" dirty="0"/>
              <a:t> with higher income are better off.</a:t>
            </a:r>
          </a:p>
        </p:txBody>
      </p:sp>
    </p:spTree>
    <p:extLst>
      <p:ext uri="{BB962C8B-B14F-4D97-AF65-F5344CB8AC3E}">
        <p14:creationId xmlns:p14="http://schemas.microsoft.com/office/powerpoint/2010/main" val="8540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053-9BB0-44FF-8760-4D48DB47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5" y="4300537"/>
            <a:ext cx="7659687" cy="17525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4201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</TotalTime>
  <Words>115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Final Project Summary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Summary</dc:title>
  <dc:creator>s shathi</dc:creator>
  <cp:lastModifiedBy>s shathi</cp:lastModifiedBy>
  <cp:revision>5</cp:revision>
  <dcterms:created xsi:type="dcterms:W3CDTF">2024-10-05T07:40:51Z</dcterms:created>
  <dcterms:modified xsi:type="dcterms:W3CDTF">2024-10-05T08:13:25Z</dcterms:modified>
</cp:coreProperties>
</file>