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6" r:id="rId4"/>
    <p:sldId id="267" r:id="rId5"/>
    <p:sldId id="268" r:id="rId6"/>
    <p:sldId id="281" r:id="rId7"/>
    <p:sldId id="279" r:id="rId8"/>
    <p:sldId id="269" r:id="rId9"/>
    <p:sldId id="278" r:id="rId10"/>
    <p:sldId id="275" r:id="rId11"/>
    <p:sldId id="277" r:id="rId12"/>
    <p:sldId id="282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6414F0-1ED9-4C33-AF1D-C55AF7816FE7}" v="48" dt="2024-07-30T23:40:31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0" autoAdjust="0"/>
    <p:restoredTop sz="81711" autoAdjust="0"/>
  </p:normalViewPr>
  <p:slideViewPr>
    <p:cSldViewPr snapToGrid="0">
      <p:cViewPr varScale="1">
        <p:scale>
          <a:sx n="76" d="100"/>
          <a:sy n="76" d="100"/>
        </p:scale>
        <p:origin x="84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10441-100B-4543-BB41-D5A3CF743A3C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24ADC-2952-474B-A6F8-A34A24ACE3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62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24ADC-2952-474B-A6F8-A34A24ACE38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518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24ADC-2952-474B-A6F8-A34A24ACE38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0210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C5F1-D7AB-ADC6-01BF-AF2036964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5047F-46AB-0151-F662-E6BD5284A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2C048-6B89-2B7F-DC1F-3904E014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19C0-B655-42F1-A39C-BD67613E4013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B8CD1-D415-74D0-091B-94926E9A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4EF2A-ECCD-552A-E5C5-4AB85E147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1729-5BE5-4E88-9BA6-F7B59B6F05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98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F3268-1677-6535-19B9-1B2CA764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DB29D-6598-1296-123F-A94869E21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A4C89-9C0F-9936-63FF-28E89E23C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19C0-B655-42F1-A39C-BD67613E4013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21540-B476-BC11-D8D7-FAC0D5307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E168E-873B-9AFB-BB6B-1F366CC8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1729-5BE5-4E88-9BA6-F7B59B6F05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205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04680C-352F-38BF-FA6E-2379D4064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3F35E-12E4-5636-7160-B9BE92DA5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1F2B0-63FA-4EB4-5F42-DCF797286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19C0-B655-42F1-A39C-BD67613E4013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E8074-BB51-1E5D-D198-FEC72A156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01849-2E5A-1F80-14AF-4F4B0137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1729-5BE5-4E88-9BA6-F7B59B6F05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492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2496-2AB1-6CEF-9507-66BEF2E8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2A86-7D65-C6C4-24C7-4F8ECD02E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EB555-774C-0C53-6A53-DCF0ECBA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19C0-B655-42F1-A39C-BD67613E4013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5D4F1-4FA2-9889-8F40-FFE211A2B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24980-013D-3D01-916D-3A9993DB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1729-5BE5-4E88-9BA6-F7B59B6F05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735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4445-D11D-9427-9611-B05BDD63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5119-9E03-EC9D-25CB-49D13B51F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1A5E5-199F-60B7-E3A9-77427EAD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19C0-B655-42F1-A39C-BD67613E4013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2316F-E646-6ADA-15AD-F6B0E0DF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0654F-E36D-1FDB-2305-6A8A42AC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1729-5BE5-4E88-9BA6-F7B59B6F05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697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D63AD-8DBD-8F5D-D8DA-6C29A3AE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34E5B-8441-5C8E-DEF2-0DBFAC29C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5F494-46C2-3B1E-7667-526AA9E91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2FE42-B905-D30D-77D7-89BD082E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19C0-B655-42F1-A39C-BD67613E4013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93572-A318-04F0-4233-4BE3ECD7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0C6F6-F480-4EC5-02B7-15EBCFEC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1729-5BE5-4E88-9BA6-F7B59B6F05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846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0BF9-E883-E9E1-F066-DB4335074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9433F-691F-47D4-0645-2FA7778EF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B9A97-7D9D-3C3F-84B9-7EF00A650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EC5FF3-7826-BD76-79A4-6B25558CF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7C9A9F-5753-70F4-CADF-C8173235C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E7ECD-3886-FB8F-806B-B1795FC8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19C0-B655-42F1-A39C-BD67613E4013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2FE248-AE64-E26C-E18B-036C6D41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462F1F-341C-EEA0-3C23-1EE31F06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1729-5BE5-4E88-9BA6-F7B59B6F05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380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BA19E-F004-38FB-FEE4-7A620B27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B25328-2155-1D81-7897-CAC457F6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19C0-B655-42F1-A39C-BD67613E4013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68781-A10A-FB19-B1B1-7EF78CAA6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B01B1-F1E4-2BC3-FD02-FFB1C0F1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1729-5BE5-4E88-9BA6-F7B59B6F05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08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57237A-44B8-C262-3973-3DE3EDF53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19C0-B655-42F1-A39C-BD67613E4013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705EA-6043-4CFA-E1C3-A24B93789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BAEF1-18CE-FD90-8997-41D0DC9F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1729-5BE5-4E88-9BA6-F7B59B6F05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398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5AC6-8AA0-2A9E-5644-DD0BDA52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2598D-F38D-F7BB-1E6E-31A579C89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F95C0-C893-7416-64FE-CD977BB7C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D9AB4-F727-8433-1F81-114626EA6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19C0-B655-42F1-A39C-BD67613E4013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86A23-B927-BFB6-5B53-60BBBB74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3E80F-A14F-29AF-01AA-46D8AE18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1729-5BE5-4E88-9BA6-F7B59B6F05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849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FB1B-F4F4-D254-9786-293579A0D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2785A1-6018-46E2-3C17-0528C6BFB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5609E-AF20-8F59-6933-9FE5D7EBC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4B6AB-5DBC-D426-0940-A5E3A9D1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19C0-B655-42F1-A39C-BD67613E4013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30A7-2E27-1133-8F82-DDD9CF17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B1E09-8317-6A3C-8D5E-9DEE6892B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1729-5BE5-4E88-9BA6-F7B59B6F05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05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C97F01-3564-B9AF-95AF-9117FF198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A336A-9256-2C23-17AB-3BDDEFCCD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2174F-380C-D00A-526A-413B71E13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4A19C0-B655-42F1-A39C-BD67613E4013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97241-26E1-8E75-8990-EA4C00DCC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1AA15-59B5-B0A5-5E89-7BA2A4338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931729-5BE5-4E88-9BA6-F7B59B6F05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43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pr.com/ask/question/define-snells-law/" TargetMode="External"/><Relationship Id="rId7" Type="http://schemas.openxmlformats.org/officeDocument/2006/relationships/image" Target="../media/image1.jpeg"/><Relationship Id="rId2" Type="http://schemas.openxmlformats.org/officeDocument/2006/relationships/hyperlink" Target="https://scisyn.com/umuc/astro/ASTR100Notes/refract-reflec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interest.com/pin/65583738310578206/" TargetMode="External"/><Relationship Id="rId5" Type="http://schemas.openxmlformats.org/officeDocument/2006/relationships/hyperlink" Target="https://www.researchgate.net/figure/Test-cases-for-a-weak-equivalence-class-testing-and-b-strong-equivalence-class_fig2_228793534" TargetMode="External"/><Relationship Id="rId4" Type="http://schemas.openxmlformats.org/officeDocument/2006/relationships/hyperlink" Target="https://www.interaction-design.org/literature/article/design-iteration-brings-powerful-results-so-do-it-again-designe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4344C-E407-5F53-E058-475AC318D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2400" y="1354819"/>
            <a:ext cx="6124576" cy="2678363"/>
          </a:xfrm>
        </p:spPr>
        <p:txBody>
          <a:bodyPr>
            <a:normAutofit/>
          </a:bodyPr>
          <a:lstStyle/>
          <a:p>
            <a:pPr algn="r"/>
            <a:r>
              <a:rPr lang="en-US" sz="4500" b="1" dirty="0">
                <a:solidFill>
                  <a:schemeClr val="bg1"/>
                </a:solidFill>
              </a:rPr>
              <a:t>Light Simulation</a:t>
            </a:r>
            <a:br>
              <a:rPr lang="en-US" sz="4500" b="1" dirty="0">
                <a:solidFill>
                  <a:schemeClr val="bg1"/>
                </a:solidFill>
              </a:rPr>
            </a:br>
            <a:r>
              <a:rPr lang="en-US" sz="4500" b="1" dirty="0">
                <a:solidFill>
                  <a:schemeClr val="bg1"/>
                </a:solidFill>
              </a:rPr>
              <a:t>&amp;</a:t>
            </a:r>
            <a:br>
              <a:rPr lang="en-US" sz="4500" b="1" dirty="0">
                <a:solidFill>
                  <a:schemeClr val="bg1"/>
                </a:solidFill>
              </a:rPr>
            </a:br>
            <a:r>
              <a:rPr lang="en-US" sz="4500" b="1" dirty="0">
                <a:solidFill>
                  <a:schemeClr val="bg1"/>
                </a:solidFill>
              </a:rPr>
              <a:t>Impacts on Urban Environments</a:t>
            </a:r>
            <a:endParaRPr lang="en-CA" sz="45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7F44E-4987-D1D1-4B13-D85E4B736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8702" y="4414180"/>
            <a:ext cx="6128274" cy="884538"/>
          </a:xfrm>
        </p:spPr>
        <p:txBody>
          <a:bodyPr>
            <a:normAutofit lnSpcReduction="10000"/>
          </a:bodyPr>
          <a:lstStyle/>
          <a:p>
            <a:pPr algn="r"/>
            <a:endParaRPr lang="en-US" sz="1300" dirty="0">
              <a:solidFill>
                <a:schemeClr val="bg1"/>
              </a:solidFill>
            </a:endParaRPr>
          </a:p>
          <a:p>
            <a:pPr algn="r"/>
            <a:endParaRPr lang="en-US" sz="1300" dirty="0">
              <a:solidFill>
                <a:schemeClr val="bg1"/>
              </a:solidFill>
            </a:endParaRP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B</a:t>
            </a:r>
            <a:r>
              <a:rPr lang="en-CA" sz="1600" dirty="0">
                <a:solidFill>
                  <a:schemeClr val="bg1"/>
                </a:solidFill>
              </a:rPr>
              <a:t>y: Conner, Kevin, Shema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1142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0B79B-B383-A453-4433-604F789F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922" y="465157"/>
            <a:ext cx="7578155" cy="1054989"/>
          </a:xfrm>
        </p:spPr>
        <p:txBody>
          <a:bodyPr anchor="t">
            <a:normAutofit fontScale="90000"/>
          </a:bodyPr>
          <a:lstStyle/>
          <a:p>
            <a:r>
              <a:rPr lang="en-US" sz="5000" b="1" dirty="0">
                <a:latin typeface="Gill Sans MT" panose="020B0502020104020203" pitchFamily="34" charset="0"/>
                <a:cs typeface="Arial"/>
              </a:rPr>
              <a:t>Boundary Value Testing</a:t>
            </a:r>
            <a:br>
              <a:rPr lang="en-US" sz="4000" dirty="0">
                <a:latin typeface="Gill Sans MT" panose="020B0502020104020203" pitchFamily="34" charset="0"/>
                <a:cs typeface="Arial"/>
              </a:rPr>
            </a:br>
            <a:endParaRPr lang="en-CA" sz="4000" dirty="0"/>
          </a:p>
        </p:txBody>
      </p:sp>
      <p:pic>
        <p:nvPicPr>
          <p:cNvPr id="4" name="Content Placeholder 3" descr="A screenshot of a black and white table&#10;&#10;Description automatically generated">
            <a:extLst>
              <a:ext uri="{FF2B5EF4-FFF2-40B4-BE49-F238E27FC236}">
                <a16:creationId xmlns:a16="http://schemas.microsoft.com/office/drawing/2014/main" id="{956139DE-597B-C0E0-9E0E-E7A69E38F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998" y="1200941"/>
            <a:ext cx="8775019" cy="5657059"/>
          </a:xfr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988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0B79B-B383-A453-4433-604F789F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922" y="465157"/>
            <a:ext cx="7929278" cy="1054989"/>
          </a:xfrm>
        </p:spPr>
        <p:txBody>
          <a:bodyPr anchor="t">
            <a:normAutofit fontScale="90000"/>
          </a:bodyPr>
          <a:lstStyle/>
          <a:p>
            <a:r>
              <a:rPr lang="en-US" sz="5000" b="1" dirty="0">
                <a:latin typeface="Gill Sans MT" panose="020B0502020104020203" pitchFamily="34" charset="0"/>
                <a:cs typeface="Arial"/>
              </a:rPr>
              <a:t>Decision Table Based Testing</a:t>
            </a:r>
            <a:br>
              <a:rPr lang="en-US" sz="4000" dirty="0">
                <a:latin typeface="Gill Sans MT" panose="020B0502020104020203" pitchFamily="34" charset="0"/>
                <a:cs typeface="Arial"/>
              </a:rPr>
            </a:br>
            <a:endParaRPr lang="en-CA" sz="4000" dirty="0"/>
          </a:p>
        </p:txBody>
      </p:sp>
      <p:pic>
        <p:nvPicPr>
          <p:cNvPr id="4" name="Content Placeholder 3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51AE630F-084C-22C8-C4B6-A723EEF61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641" y="1271638"/>
            <a:ext cx="6842717" cy="5269680"/>
          </a:xfr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5001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0B79B-B383-A453-4433-604F789F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44" y="2894848"/>
            <a:ext cx="4433512" cy="749689"/>
          </a:xfrm>
        </p:spPr>
        <p:txBody>
          <a:bodyPr anchor="t">
            <a:normAutofit fontScale="90000"/>
          </a:bodyPr>
          <a:lstStyle/>
          <a:p>
            <a:r>
              <a:rPr lang="en-US" sz="5000" b="1" dirty="0">
                <a:latin typeface="Gill Sans MT" panose="020B0502020104020203" pitchFamily="34" charset="0"/>
                <a:cs typeface="Arial"/>
              </a:rPr>
              <a:t>Demonstration</a:t>
            </a:r>
            <a:br>
              <a:rPr lang="en-US" sz="4000" dirty="0">
                <a:latin typeface="Gill Sans MT" panose="020B0502020104020203" pitchFamily="34" charset="0"/>
                <a:cs typeface="Arial"/>
              </a:rPr>
            </a:br>
            <a:endParaRPr lang="en-CA" sz="4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1361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0B79B-B383-A453-4433-604F789F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863" y="367187"/>
            <a:ext cx="5816274" cy="730166"/>
          </a:xfrm>
        </p:spPr>
        <p:txBody>
          <a:bodyPr anchor="t">
            <a:normAutofit fontScale="90000"/>
          </a:bodyPr>
          <a:lstStyle/>
          <a:p>
            <a:r>
              <a:rPr lang="en-US" sz="4500" b="1" dirty="0">
                <a:latin typeface="Gill Sans MT" panose="020B0502020104020203" pitchFamily="34" charset="0"/>
                <a:cs typeface="Arial"/>
              </a:rPr>
              <a:t>Project Management</a:t>
            </a:r>
            <a:br>
              <a:rPr lang="en-US" sz="4000" dirty="0">
                <a:latin typeface="Gill Sans MT" panose="020B0502020104020203" pitchFamily="34" charset="0"/>
                <a:cs typeface="Arial"/>
              </a:rPr>
            </a:br>
            <a:endParaRPr lang="en-CA" sz="4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5D581-54BF-7F37-CFC6-74ECA62AAE63}"/>
              </a:ext>
            </a:extLst>
          </p:cNvPr>
          <p:cNvSpPr txBox="1">
            <a:spLocks/>
          </p:cNvSpPr>
          <p:nvPr/>
        </p:nvSpPr>
        <p:spPr>
          <a:xfrm>
            <a:off x="4858562" y="1097353"/>
            <a:ext cx="2077816" cy="1005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</a:rPr>
              <a:t>Gantt Chart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602C693-68CD-E062-CE25-E4841793A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983" y="1449977"/>
            <a:ext cx="12326983" cy="552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237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0B79B-B383-A453-4433-604F789F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57" y="385504"/>
            <a:ext cx="8220994" cy="4366936"/>
          </a:xfrm>
        </p:spPr>
        <p:txBody>
          <a:bodyPr anchor="t">
            <a:normAutofit/>
          </a:bodyPr>
          <a:lstStyle/>
          <a:p>
            <a:r>
              <a:rPr lang="en-US" sz="4500" b="1" dirty="0">
                <a:latin typeface="Gill Sans MT" panose="020B0502020104020203" pitchFamily="34" charset="0"/>
                <a:cs typeface="Arial"/>
              </a:rPr>
              <a:t>Conclusion and Future Scope</a:t>
            </a:r>
            <a:br>
              <a:rPr lang="en-US" sz="4000" dirty="0">
                <a:latin typeface="Gill Sans MT" panose="020B0502020104020203" pitchFamily="34" charset="0"/>
                <a:cs typeface="Arial"/>
              </a:rPr>
            </a:br>
            <a:endParaRPr lang="en-CA" sz="40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6226377-9F64-ED88-0C7F-A70D312A4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273" y="3084542"/>
            <a:ext cx="6461640" cy="248464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Future: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Gui for visual displays of the simulations rather than just numerical so that users can better understand the information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Utilize form and dropdown menus for easier data entry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Error handling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172" name="Picture 4" descr="Pin page">
            <a:extLst>
              <a:ext uri="{FF2B5EF4-FFF2-40B4-BE49-F238E27FC236}">
                <a16:creationId xmlns:a16="http://schemas.microsoft.com/office/drawing/2014/main" id="{8DEBA119-0C5F-4907-7FD9-893B19957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364" y="1763818"/>
            <a:ext cx="2100079" cy="375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33092-4C58-0090-57A2-7EBA4F082B89}"/>
              </a:ext>
            </a:extLst>
          </p:cNvPr>
          <p:cNvSpPr txBox="1">
            <a:spLocks/>
          </p:cNvSpPr>
          <p:nvPr/>
        </p:nvSpPr>
        <p:spPr>
          <a:xfrm>
            <a:off x="675180" y="1536509"/>
            <a:ext cx="3490513" cy="120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FFFFF"/>
                </a:solidFill>
              </a:rPr>
              <a:t>Limitations: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Time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Skill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CA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963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0B79B-B383-A453-4433-604F789F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latin typeface="Gill Sans MT" panose="020B0502020104020203" pitchFamily="34" charset="0"/>
                <a:cs typeface="Arial"/>
              </a:rPr>
              <a:t>Image References</a:t>
            </a:r>
            <a:br>
              <a:rPr lang="en-US" sz="4000" dirty="0">
                <a:latin typeface="Gill Sans MT" panose="020B0502020104020203" pitchFamily="34" charset="0"/>
                <a:cs typeface="Arial"/>
              </a:rPr>
            </a:br>
            <a:endParaRPr lang="en-CA" sz="40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6226377-9F64-ED88-0C7F-A70D312A4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 fontScale="92500" lnSpcReduction="20000"/>
          </a:bodyPr>
          <a:lstStyle/>
          <a:p>
            <a:r>
              <a:rPr lang="en-CA" sz="2400" dirty="0">
                <a:solidFill>
                  <a:schemeClr val="tx1">
                    <a:alpha val="80000"/>
                  </a:schemeClr>
                </a:solidFill>
                <a:hlinkClick r:id="rId2"/>
              </a:rPr>
              <a:t>https://scisyn.com/umuc/astro/ASTR100Notes/refract-reflect.html</a:t>
            </a:r>
            <a:endParaRPr lang="en-CA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CA" sz="2400" dirty="0">
                <a:solidFill>
                  <a:schemeClr val="tx1">
                    <a:alpha val="80000"/>
                  </a:schemeClr>
                </a:solidFill>
                <a:hlinkClick r:id="rId3"/>
              </a:rPr>
              <a:t>https://www.toppr.com/ask/question/define-snells-law/</a:t>
            </a:r>
            <a:endParaRPr lang="en-CA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CA" sz="2400" dirty="0">
                <a:solidFill>
                  <a:schemeClr val="tx1">
                    <a:alpha val="80000"/>
                  </a:schemeClr>
                </a:solidFill>
                <a:hlinkClick r:id="rId4"/>
              </a:rPr>
              <a:t>https://www.interaction-design.org/literature/article/design-iteration-brings-powerful-results-so-do-it-again-designer</a:t>
            </a:r>
            <a:endParaRPr lang="en-CA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CA" sz="2400" dirty="0">
                <a:solidFill>
                  <a:schemeClr val="tx1">
                    <a:alpha val="80000"/>
                  </a:schemeClr>
                </a:solidFill>
                <a:hlinkClick r:id="rId5"/>
              </a:rPr>
              <a:t>https://www.researchgate.net/figure/Test-cases-for-a-weak-equivalence-class-testing-and-b-strong-equivalence-class_fig2_228793534</a:t>
            </a:r>
            <a:endParaRPr lang="en-CA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CA" sz="2400" dirty="0">
                <a:solidFill>
                  <a:schemeClr val="tx1">
                    <a:alpha val="80000"/>
                  </a:schemeClr>
                </a:solidFill>
                <a:hlinkClick r:id="rId6"/>
              </a:rPr>
              <a:t>https://www.pinterest.com/pin/65583738310578206/</a:t>
            </a:r>
            <a:endParaRPr lang="en-CA" sz="24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CA" sz="24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CA" sz="24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CA" sz="24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CA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7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5228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0B79B-B383-A453-4433-604F789F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354" y="373854"/>
            <a:ext cx="3603291" cy="704402"/>
          </a:xfrm>
        </p:spPr>
        <p:txBody>
          <a:bodyPr anchor="t">
            <a:normAutofit fontScale="90000"/>
          </a:bodyPr>
          <a:lstStyle/>
          <a:p>
            <a:r>
              <a:rPr lang="en-US" sz="5000" b="1" dirty="0">
                <a:latin typeface="Gill Sans MT" panose="020B0502020104020203" pitchFamily="34" charset="0"/>
                <a:cs typeface="Arial"/>
              </a:rPr>
              <a:t>Introduction</a:t>
            </a:r>
            <a:br>
              <a:rPr lang="en-US" sz="4000" dirty="0">
                <a:latin typeface="Gill Sans MT" panose="020B0502020104020203" pitchFamily="34" charset="0"/>
                <a:cs typeface="Arial"/>
              </a:rPr>
            </a:br>
            <a:endParaRPr lang="en-CA" sz="40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6226377-9F64-ED88-0C7F-A70D312A4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666" y="1741718"/>
            <a:ext cx="10872349" cy="192620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Our Light Simulation application provides a suite of tools to calculate and interpret various light behaviors, including reflection, refraction, albedo, and intensity.</a:t>
            </a:r>
            <a:endParaRPr lang="en-CA" sz="2000" dirty="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refract-reflect">
            <a:extLst>
              <a:ext uri="{FF2B5EF4-FFF2-40B4-BE49-F238E27FC236}">
                <a16:creationId xmlns:a16="http://schemas.microsoft.com/office/drawing/2014/main" id="{2AE883BA-B798-B9E0-44BC-B108F945D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324" y="3429000"/>
            <a:ext cx="5487352" cy="276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807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0B79B-B383-A453-4433-604F789F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0923" y="438686"/>
            <a:ext cx="5330145" cy="4366936"/>
          </a:xfrm>
        </p:spPr>
        <p:txBody>
          <a:bodyPr anchor="t">
            <a:normAutofit/>
          </a:bodyPr>
          <a:lstStyle/>
          <a:p>
            <a:r>
              <a:rPr lang="en-US" sz="4500" b="1" dirty="0">
                <a:latin typeface="Gill Sans MT" panose="020B0502020104020203" pitchFamily="34" charset="0"/>
                <a:cs typeface="Arial"/>
              </a:rPr>
              <a:t>Problem Definition</a:t>
            </a:r>
            <a:br>
              <a:rPr lang="en-US" sz="4000" dirty="0">
                <a:latin typeface="Gill Sans MT" panose="020B0502020104020203" pitchFamily="34" charset="0"/>
                <a:cs typeface="Arial"/>
              </a:rPr>
            </a:br>
            <a:endParaRPr lang="en-CA" sz="40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6226377-9F64-ED88-0C7F-A70D312A4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691" y="4639977"/>
            <a:ext cx="8614611" cy="1955843"/>
          </a:xfrm>
        </p:spPr>
        <p:txBody>
          <a:bodyPr>
            <a:normAutofit/>
          </a:bodyPr>
          <a:lstStyle/>
          <a:p>
            <a:pPr lvl="1"/>
            <a:r>
              <a:rPr lang="en-US" sz="2000" dirty="0">
                <a:solidFill>
                  <a:srgbClr val="FFFFFF"/>
                </a:solidFill>
              </a:rPr>
              <a:t>Design a light reflection and refraction simulator that approximately reproduces light behavior on urban planning materials as a plausible means of mitigating issues such as light pollution and damage within communities</a:t>
            </a:r>
          </a:p>
          <a:p>
            <a:pPr marL="0" indent="0">
              <a:buNone/>
            </a:pPr>
            <a:br>
              <a:rPr lang="en-US" sz="20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</a:br>
            <a:endParaRPr lang="en-CA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p-refract-animate">
            <a:extLst>
              <a:ext uri="{FF2B5EF4-FFF2-40B4-BE49-F238E27FC236}">
                <a16:creationId xmlns:a16="http://schemas.microsoft.com/office/drawing/2014/main" id="{185E898F-1894-06C1-FFC6-EF5A71BF1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654" y="1400108"/>
            <a:ext cx="4394689" cy="273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816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0B79B-B383-A453-4433-604F789F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778" y="254356"/>
            <a:ext cx="6112444" cy="994117"/>
          </a:xfrm>
        </p:spPr>
        <p:txBody>
          <a:bodyPr anchor="t">
            <a:normAutofit fontScale="90000"/>
          </a:bodyPr>
          <a:lstStyle/>
          <a:p>
            <a:r>
              <a:rPr lang="en-US" sz="5000" b="1" dirty="0">
                <a:latin typeface="Gill Sans MT" panose="020B0502020104020203" pitchFamily="34" charset="0"/>
                <a:cs typeface="Arial"/>
              </a:rPr>
              <a:t>Design Requirements</a:t>
            </a:r>
            <a:br>
              <a:rPr lang="en-US" sz="4000" dirty="0">
                <a:latin typeface="Gill Sans MT" panose="020B0502020104020203" pitchFamily="34" charset="0"/>
                <a:cs typeface="Arial"/>
              </a:rPr>
            </a:br>
            <a:endParaRPr lang="en-CA" sz="40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6226377-9F64-ED88-0C7F-A70D312A4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441" y="1448999"/>
            <a:ext cx="6261791" cy="5208475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Functions</a:t>
            </a:r>
            <a:r>
              <a:rPr lang="en-US" sz="2400" dirty="0">
                <a:solidFill>
                  <a:srgbClr val="FFFFFF"/>
                </a:solidFill>
              </a:rPr>
              <a:t>: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Reflection Calculation (Snell’s Law)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Albedo Calculation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Intensity Calculation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User-Friendly Interface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Result Interpretation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Objectives: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to accurately model the behavior of light with various urban materials via physics principles</a:t>
            </a:r>
            <a:endParaRPr lang="en-US" sz="2000" b="1" dirty="0">
              <a:solidFill>
                <a:srgbClr val="FFFFFF"/>
              </a:solidFill>
            </a:endParaRPr>
          </a:p>
          <a:p>
            <a:r>
              <a:rPr lang="en-US" sz="2400" b="1" dirty="0">
                <a:solidFill>
                  <a:srgbClr val="FFFFFF"/>
                </a:solidFill>
              </a:rPr>
              <a:t>Constraints:</a:t>
            </a:r>
          </a:p>
          <a:p>
            <a:pPr lvl="1"/>
            <a:r>
              <a:rPr lang="en-CA" sz="2000" dirty="0">
                <a:solidFill>
                  <a:srgbClr val="FFFFFF"/>
                </a:solidFill>
              </a:rPr>
              <a:t>Economic Factors</a:t>
            </a:r>
            <a:endParaRPr lang="en-US" sz="2000" dirty="0">
              <a:solidFill>
                <a:srgbClr val="FFFFFF"/>
              </a:solidFill>
            </a:endParaRPr>
          </a:p>
          <a:p>
            <a:pPr lvl="1"/>
            <a:r>
              <a:rPr lang="en-CA" sz="2000" dirty="0">
                <a:solidFill>
                  <a:srgbClr val="FFFFFF"/>
                </a:solidFill>
              </a:rPr>
              <a:t>Reliability</a:t>
            </a:r>
            <a:endParaRPr lang="en-US" sz="2000" dirty="0">
              <a:solidFill>
                <a:srgbClr val="FFFFFF"/>
              </a:solidFill>
            </a:endParaRPr>
          </a:p>
          <a:p>
            <a:pPr lvl="1"/>
            <a:r>
              <a:rPr lang="en-CA" sz="2000" dirty="0">
                <a:solidFill>
                  <a:srgbClr val="FFFFFF"/>
                </a:solidFill>
              </a:rPr>
              <a:t>Sustainability and Environmental Factor</a:t>
            </a:r>
            <a:r>
              <a:rPr lang="en-US" sz="2000" dirty="0">
                <a:solidFill>
                  <a:srgbClr val="FFFFFF"/>
                </a:solidFill>
              </a:rPr>
              <a:t>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Ethics</a:t>
            </a:r>
          </a:p>
          <a:p>
            <a:pPr lvl="1"/>
            <a:r>
              <a:rPr lang="en-CA" sz="2000" dirty="0">
                <a:solidFill>
                  <a:srgbClr val="FFFFFF"/>
                </a:solidFill>
              </a:rPr>
              <a:t>Societal Impacts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Write snell's law.">
            <a:extLst>
              <a:ext uri="{FF2B5EF4-FFF2-40B4-BE49-F238E27FC236}">
                <a16:creationId xmlns:a16="http://schemas.microsoft.com/office/drawing/2014/main" id="{8D89995A-B8A8-B92E-C0C7-9DBDB1BA6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155" y="1724025"/>
            <a:ext cx="4010025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885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0B79B-B383-A453-4433-604F789F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6384" y="478700"/>
            <a:ext cx="2712964" cy="684353"/>
          </a:xfrm>
        </p:spPr>
        <p:txBody>
          <a:bodyPr anchor="t">
            <a:normAutofit fontScale="90000"/>
          </a:bodyPr>
          <a:lstStyle/>
          <a:p>
            <a:r>
              <a:rPr lang="en-US" sz="5000" b="1" dirty="0">
                <a:latin typeface="Gill Sans MT" panose="020B0502020104020203" pitchFamily="34" charset="0"/>
                <a:cs typeface="Arial"/>
              </a:rPr>
              <a:t>Solutions</a:t>
            </a:r>
            <a:br>
              <a:rPr lang="en-US" sz="4000" dirty="0">
                <a:latin typeface="Gill Sans MT" panose="020B0502020104020203" pitchFamily="34" charset="0"/>
                <a:cs typeface="Arial"/>
              </a:rPr>
            </a:br>
            <a:endParaRPr lang="en-CA" sz="40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6226377-9F64-ED88-0C7F-A70D312A4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33" y="1449000"/>
            <a:ext cx="5617468" cy="4930300"/>
          </a:xfrm>
        </p:spPr>
        <p:txBody>
          <a:bodyPr>
            <a:normAutofit/>
          </a:bodyPr>
          <a:lstStyle/>
          <a:p>
            <a:r>
              <a:rPr lang="en-US" sz="2400" b="1" dirty="0"/>
              <a:t>Solution 1:</a:t>
            </a:r>
          </a:p>
          <a:p>
            <a:pPr lvl="1"/>
            <a:r>
              <a:rPr lang="en-US" sz="2000" b="0" i="0" dirty="0">
                <a:effectLst/>
                <a:highlight>
                  <a:srgbClr val="0D1117"/>
                </a:highlight>
                <a:latin typeface="-apple-system"/>
              </a:rPr>
              <a:t>Our first iteration of the reflection and refraction simulator will focus on a single light source and material. Utilizing Snell's law for output calculations</a:t>
            </a:r>
            <a:endParaRPr lang="en-CA" sz="2000" b="1" dirty="0"/>
          </a:p>
          <a:p>
            <a:r>
              <a:rPr lang="en-CA" sz="2400" b="1" dirty="0"/>
              <a:t>Solution 2:</a:t>
            </a:r>
          </a:p>
          <a:p>
            <a:pPr lvl="1"/>
            <a:r>
              <a:rPr lang="en-US" sz="2000" b="0" i="0" dirty="0">
                <a:effectLst/>
                <a:highlight>
                  <a:srgbClr val="0D1117"/>
                </a:highlight>
                <a:latin typeface="-apple-system"/>
              </a:rPr>
              <a:t>Our second solution increases the scope of consideration further for light behavior. By including the divergence and dispersion properties of light</a:t>
            </a:r>
            <a:endParaRPr lang="en-CA" sz="2000" b="1" dirty="0"/>
          </a:p>
          <a:p>
            <a:r>
              <a:rPr lang="en-CA" sz="2400" b="1" dirty="0"/>
              <a:t>Solution 3:</a:t>
            </a:r>
          </a:p>
          <a:p>
            <a:pPr lvl="1"/>
            <a:r>
              <a:rPr lang="en-CA" sz="2000" dirty="0">
                <a:highlight>
                  <a:srgbClr val="0D1117"/>
                </a:highlight>
                <a:latin typeface="-apple-system"/>
              </a:rPr>
              <a:t>Our final </a:t>
            </a:r>
            <a:r>
              <a:rPr lang="en-US" sz="2000" dirty="0">
                <a:highlight>
                  <a:srgbClr val="0D1117"/>
                </a:highlight>
                <a:latin typeface="-apple-system"/>
              </a:rPr>
              <a:t>solution better encompasses light behavior in a way that is most impactful on urban development and environments.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102" name="Picture 6" descr="Design Iteration Brings Powerful Results. So, Do It Again Designer! | IxDF">
            <a:extLst>
              <a:ext uri="{FF2B5EF4-FFF2-40B4-BE49-F238E27FC236}">
                <a16:creationId xmlns:a16="http://schemas.microsoft.com/office/drawing/2014/main" id="{A9F0B20D-6DFC-6BF3-6F17-E899BC17F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866" y="2068867"/>
            <a:ext cx="5089284" cy="272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564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0B79B-B383-A453-4433-604F789F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922" y="465157"/>
            <a:ext cx="7578155" cy="1054989"/>
          </a:xfrm>
        </p:spPr>
        <p:txBody>
          <a:bodyPr anchor="t">
            <a:normAutofit fontScale="90000"/>
          </a:bodyPr>
          <a:lstStyle/>
          <a:p>
            <a:r>
              <a:rPr lang="en-US" sz="5000" b="1" dirty="0">
                <a:latin typeface="Gill Sans MT" panose="020B0502020104020203" pitchFamily="34" charset="0"/>
                <a:cs typeface="Arial"/>
              </a:rPr>
              <a:t>Communication Diagram</a:t>
            </a:r>
            <a:br>
              <a:rPr lang="en-US" sz="5000" b="1" dirty="0">
                <a:latin typeface="Gill Sans MT" panose="020B0502020104020203" pitchFamily="34" charset="0"/>
                <a:cs typeface="Arial"/>
              </a:rPr>
            </a:br>
            <a:br>
              <a:rPr lang="en-US" sz="4000" dirty="0">
                <a:latin typeface="Gill Sans MT" panose="020B0502020104020203" pitchFamily="34" charset="0"/>
                <a:cs typeface="Arial"/>
              </a:rPr>
            </a:br>
            <a:endParaRPr lang="en-CA" sz="4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9218" name="Picture 2">
            <a:extLst>
              <a:ext uri="{FF2B5EF4-FFF2-40B4-BE49-F238E27FC236}">
                <a16:creationId xmlns:a16="http://schemas.microsoft.com/office/drawing/2014/main" id="{5A18D0C8-A1F8-D061-C948-32E6AF20B9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922" y="1264310"/>
            <a:ext cx="7775307" cy="512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752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diagram of a state transition diagram&#10;&#10;Description automatically generated">
            <a:extLst>
              <a:ext uri="{FF2B5EF4-FFF2-40B4-BE49-F238E27FC236}">
                <a16:creationId xmlns:a16="http://schemas.microsoft.com/office/drawing/2014/main" id="{D7B530A8-72FE-CC59-7FBF-9305CE2E2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285" y="137923"/>
            <a:ext cx="7371430" cy="6582153"/>
          </a:xfrm>
        </p:spPr>
      </p:pic>
    </p:spTree>
    <p:extLst>
      <p:ext uri="{BB962C8B-B14F-4D97-AF65-F5344CB8AC3E}">
        <p14:creationId xmlns:p14="http://schemas.microsoft.com/office/powerpoint/2010/main" val="4023965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0B79B-B383-A453-4433-604F789F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118" y="465157"/>
            <a:ext cx="2199764" cy="1054989"/>
          </a:xfrm>
        </p:spPr>
        <p:txBody>
          <a:bodyPr anchor="t">
            <a:normAutofit fontScale="90000"/>
          </a:bodyPr>
          <a:lstStyle/>
          <a:p>
            <a:r>
              <a:rPr lang="en-US" sz="5000" b="1" dirty="0">
                <a:latin typeface="Gill Sans MT" panose="020B0502020104020203" pitchFamily="34" charset="0"/>
                <a:cs typeface="Arial"/>
              </a:rPr>
              <a:t>Testing</a:t>
            </a:r>
            <a:br>
              <a:rPr lang="en-US" sz="4000" dirty="0">
                <a:latin typeface="Gill Sans MT" panose="020B0502020104020203" pitchFamily="34" charset="0"/>
                <a:cs typeface="Arial"/>
              </a:rPr>
            </a:br>
            <a:endParaRPr lang="en-CA" sz="40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6226377-9F64-ED88-0C7F-A70D312A4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903" y="1825997"/>
            <a:ext cx="5260975" cy="3960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Testing Types Utilized: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Use Case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Boundary Value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Decision Table Based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Data Flow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Equivalence Class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Randomized</a:t>
            </a:r>
            <a:endParaRPr lang="en-CA" sz="2000" dirty="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146" name="Picture 2" descr="Test cases for (a) weak equivalence class testing and (b) strong... |  Download Scientific Diagram">
            <a:extLst>
              <a:ext uri="{FF2B5EF4-FFF2-40B4-BE49-F238E27FC236}">
                <a16:creationId xmlns:a16="http://schemas.microsoft.com/office/drawing/2014/main" id="{1E48F30C-74C8-29A9-2D18-8B153DB97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035" y="1985302"/>
            <a:ext cx="7042292" cy="25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820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0B79B-B383-A453-4433-604F789F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90" y="2018361"/>
            <a:ext cx="4932078" cy="1054989"/>
          </a:xfrm>
        </p:spPr>
        <p:txBody>
          <a:bodyPr anchor="t">
            <a:normAutofit fontScale="90000"/>
          </a:bodyPr>
          <a:lstStyle/>
          <a:p>
            <a:r>
              <a:rPr lang="en-US" sz="5000" b="1" dirty="0">
                <a:latin typeface="Gill Sans MT" panose="020B0502020104020203" pitchFamily="34" charset="0"/>
                <a:cs typeface="Arial"/>
              </a:rPr>
              <a:t>Use Case Testing</a:t>
            </a:r>
            <a:br>
              <a:rPr lang="en-US" sz="4000" dirty="0">
                <a:latin typeface="Gill Sans MT" panose="020B0502020104020203" pitchFamily="34" charset="0"/>
                <a:cs typeface="Arial"/>
              </a:rPr>
            </a:br>
            <a:endParaRPr lang="en-CA" sz="4000" dirty="0"/>
          </a:p>
        </p:txBody>
      </p:sp>
      <p:pic>
        <p:nvPicPr>
          <p:cNvPr id="4" name="Content Placeholder 3" descr="A white sheet with black text&#10;&#10;Description automatically generated">
            <a:extLst>
              <a:ext uri="{FF2B5EF4-FFF2-40B4-BE49-F238E27FC236}">
                <a16:creationId xmlns:a16="http://schemas.microsoft.com/office/drawing/2014/main" id="{52D187BE-8312-CF8D-37CC-00C4C6CD7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125" y="470355"/>
            <a:ext cx="5284132" cy="5917289"/>
          </a:xfr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3501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362</Words>
  <Application>Microsoft Office PowerPoint</Application>
  <PresentationFormat>Widescreen</PresentationFormat>
  <Paragraphs>64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Aptos</vt:lpstr>
      <vt:lpstr>Aptos Display</vt:lpstr>
      <vt:lpstr>Arial</vt:lpstr>
      <vt:lpstr>Gill Sans MT</vt:lpstr>
      <vt:lpstr>Office Theme</vt:lpstr>
      <vt:lpstr>Light Simulation &amp; Impacts on Urban Environments</vt:lpstr>
      <vt:lpstr>Introduction </vt:lpstr>
      <vt:lpstr>Problem Definition </vt:lpstr>
      <vt:lpstr>Design Requirements </vt:lpstr>
      <vt:lpstr>Solutions </vt:lpstr>
      <vt:lpstr>Communication Diagram  </vt:lpstr>
      <vt:lpstr>PowerPoint Presentation</vt:lpstr>
      <vt:lpstr>Testing </vt:lpstr>
      <vt:lpstr>Use Case Testing </vt:lpstr>
      <vt:lpstr>Boundary Value Testing </vt:lpstr>
      <vt:lpstr>Decision Table Based Testing </vt:lpstr>
      <vt:lpstr>Demonstration </vt:lpstr>
      <vt:lpstr>Project Management </vt:lpstr>
      <vt:lpstr>Conclusion and Future Scope </vt:lpstr>
      <vt:lpstr>Image 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Conner Williams</dc:creator>
  <cp:lastModifiedBy>Conner Williams</cp:lastModifiedBy>
  <cp:revision>2</cp:revision>
  <dcterms:created xsi:type="dcterms:W3CDTF">2024-07-30T21:07:47Z</dcterms:created>
  <dcterms:modified xsi:type="dcterms:W3CDTF">2024-07-30T23:48:26Z</dcterms:modified>
</cp:coreProperties>
</file>