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63" r:id="rId5"/>
    <p:sldId id="264" r:id="rId6"/>
    <p:sldId id="257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3903-E2AE-415C-91B9-17EE3FF9B52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3BE1-389B-42DE-ABF0-4E9C7F32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78BB-30F5-27BA-C737-DBC9690B4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8B0C0-5A89-A25A-42BC-E7CC5D0C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3300-B05F-F510-73DE-8A180497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CD69-6CC2-74B9-E594-DF59282C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C13E-F62C-52D4-0817-88FF6C32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1EE0-4704-EE7C-7F92-CE919ED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4904C-8A74-2CDE-68B2-A65011E9B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3B74-9ADB-A8C0-C991-7B677716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BE22-5EDF-CA69-486F-002DADB6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EB94-CD1B-D1E0-1648-6B1E354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9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A02FA-23E4-20FB-BB62-3B832647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CD6BB-865F-AC6D-A0F8-B14F4ACF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35F1-02E0-AB49-4CF6-70CB2B82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886E-631D-07BA-797D-26BED0A1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6204-B67A-2B56-1DA3-B741C9B7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9974-B259-B314-1CD6-66296B68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0FA-8005-EB63-DAB6-13DD2143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FDB9-195D-801A-9552-1967B3B2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6329-84FB-21BB-4A16-29CDC9B9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42E0C-CA66-518F-8C8D-F1C42A4A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FD00-F915-0D28-AAB0-49F87CF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D65F6-0D1E-E56C-2647-FFB50D04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041A-9DE9-C015-5FA3-79748E5B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58F5-2CAA-9A04-74A0-6EA0283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DBFD-7DD4-5408-1452-A573327D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3ABC-FFFB-A78D-3391-921CB5C5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239E-9AD0-A003-A548-1A1050E7E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C5EA3-112B-7FFD-03A2-00A0C2A3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1390-EACE-44A4-D092-27CEB6D7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AEB31-F209-D1CA-CE5E-C8A08489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B01F6-0C1D-A5B0-DE23-236E52B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B088-62DE-8794-3944-70D6EE54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D9A31-C09A-F67C-0E35-FE32A90F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A3F1D-A705-5850-842F-F93EC9AF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68A6D-51A5-90BB-6944-31262C9BA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00113-F495-00AE-0F1D-BDDADA0E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178CA-B290-F7A1-BCE6-A61E1D0E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AA883-6010-F3E7-7089-DB1FA16D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EC51A-B393-0A85-6F05-8D4AFA69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ADBE-0266-0B2D-78D6-870F8E3E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4C5FD-4781-50F4-C46B-A8A36B1E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D1808-0D1C-456C-5F36-764D7BC2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763D4-1F5E-38C6-06E8-9AA0365E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1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60C7F-ED59-EB65-E637-8C85A23F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8253E-F082-061B-7ABF-22A132FF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13EA9-A85D-CCC7-53A0-93542662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78E-556A-8511-6A33-4DD0C721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1B68-4190-CE5A-611B-EB43F30E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9AA5-555C-0397-98F8-9C4DA2EC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37E3-AC17-3778-EB7D-36FA1F8D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8EBA-D184-0777-522D-D815C02D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7B2F5-FBDC-D89B-AF84-742B6821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2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87BD-D658-FF51-A81B-36C45D74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04D0-33DD-4916-EF9C-6F62C5B8C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D65C-B2FA-9413-4605-3A2556C0C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E85AB-B7F7-8A4F-D2EA-93D00DC1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4FB63-90A6-AF65-B4D7-16E547EF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DAAA-33BF-2256-C533-A8198428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7B31A-D054-13F6-0C9A-36D8827D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EC9E5-5A77-B60C-29EB-3084D903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3C70-DF6E-0098-F599-A553DFD94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2664D-2EF9-C579-BC34-6A5444318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7AC4-A87E-58DF-B2AF-8704BE49E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0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CB3DF3-4B28-FD3B-1B50-0E6A1574E0CD}"/>
              </a:ext>
            </a:extLst>
          </p:cNvPr>
          <p:cNvSpPr txBox="1">
            <a:spLocks/>
          </p:cNvSpPr>
          <p:nvPr/>
        </p:nvSpPr>
        <p:spPr>
          <a:xfrm>
            <a:off x="654351" y="2508028"/>
            <a:ext cx="9628167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End-to-End ETL Pipeline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Auth</a:t>
            </a:r>
            <a:r>
              <a:rPr lang="en-US" sz="28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or - Shashank Gupta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Reviewer - </a:t>
            </a:r>
            <a:r>
              <a:rPr lang="en-US" sz="28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Oscar Luiz Silva 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Business Problem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121561-CE28-0646-6AC6-E80507FE1DAC}"/>
              </a:ext>
            </a:extLst>
          </p:cNvPr>
          <p:cNvSpPr txBox="1"/>
          <p:nvPr/>
        </p:nvSpPr>
        <p:spPr>
          <a:xfrm>
            <a:off x="272014" y="1354479"/>
            <a:ext cx="11080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Design a Data warehouse store for a B2B e-commerce site utilizing ETL capabilities </a:t>
            </a:r>
          </a:p>
          <a:p>
            <a:pPr lvl="1"/>
            <a:endParaRPr lang="en-US" sz="2400" dirty="0"/>
          </a:p>
          <a:p>
            <a:pPr lvl="1"/>
            <a:r>
              <a:rPr lang="en-US" sz="2400" b="1" u="sng" dirty="0"/>
              <a:t>Data Sources: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B2B Platform Database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Web-Log Data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Marketing Data		</a:t>
            </a:r>
          </a:p>
          <a:p>
            <a:pPr algn="ctr"/>
            <a:endParaRPr lang="en-US" sz="2400" dirty="0"/>
          </a:p>
          <a:p>
            <a:pPr lvl="1"/>
            <a:r>
              <a:rPr lang="en-US" sz="2400" b="1" u="sng" dirty="0"/>
              <a:t>Required Reports: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Most Popular Device used (top 5)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Most Popular Products in the country from which most users log into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All sales of B2B platform displayed monthly for the last year</a:t>
            </a:r>
          </a:p>
        </p:txBody>
      </p:sp>
    </p:spTree>
    <p:extLst>
      <p:ext uri="{BB962C8B-B14F-4D97-AF65-F5344CB8AC3E}">
        <p14:creationId xmlns:p14="http://schemas.microsoft.com/office/powerpoint/2010/main" val="99226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End-to-End ETL Pipeline (Solution)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C725ED7-B568-D8A5-2B52-6684598B48AE}"/>
              </a:ext>
            </a:extLst>
          </p:cNvPr>
          <p:cNvSpPr/>
          <p:nvPr/>
        </p:nvSpPr>
        <p:spPr>
          <a:xfrm>
            <a:off x="735393" y="1671169"/>
            <a:ext cx="1526751" cy="69612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B2B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79904-FDAC-9E59-6FFE-ABA0EC5570C0}"/>
              </a:ext>
            </a:extLst>
          </p:cNvPr>
          <p:cNvSpPr/>
          <p:nvPr/>
        </p:nvSpPr>
        <p:spPr>
          <a:xfrm>
            <a:off x="735393" y="2602134"/>
            <a:ext cx="1526751" cy="696128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Weblogs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F294-099A-4A9C-A9BC-47692EAE7D45}"/>
              </a:ext>
            </a:extLst>
          </p:cNvPr>
          <p:cNvSpPr/>
          <p:nvPr/>
        </p:nvSpPr>
        <p:spPr>
          <a:xfrm>
            <a:off x="735394" y="3533100"/>
            <a:ext cx="1526751" cy="696128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 Spreadsheet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0E8E9-E359-95F7-7ED0-39F15B9FE161}"/>
              </a:ext>
            </a:extLst>
          </p:cNvPr>
          <p:cNvSpPr/>
          <p:nvPr/>
        </p:nvSpPr>
        <p:spPr>
          <a:xfrm>
            <a:off x="558889" y="1354479"/>
            <a:ext cx="1900510" cy="31914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Integration Icons - Free SVG &amp; PNG Data Integration Images - Noun  Project">
            <a:extLst>
              <a:ext uri="{FF2B5EF4-FFF2-40B4-BE49-F238E27FC236}">
                <a16:creationId xmlns:a16="http://schemas.microsoft.com/office/drawing/2014/main" id="{A38F96D3-6C29-1453-1D8C-B0605EFD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87" y="2213970"/>
            <a:ext cx="1472453" cy="14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D380971-C4DF-DF9C-9098-AE385D30F2A8}"/>
              </a:ext>
            </a:extLst>
          </p:cNvPr>
          <p:cNvCxnSpPr>
            <a:stCxn id="5" idx="3"/>
            <a:endCxn id="1026" idx="1"/>
          </p:cNvCxnSpPr>
          <p:nvPr/>
        </p:nvCxnSpPr>
        <p:spPr>
          <a:xfrm>
            <a:off x="2262144" y="2019233"/>
            <a:ext cx="1345643" cy="9309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882C6E8-C224-C394-20E1-5AA6C4D410AD}"/>
              </a:ext>
            </a:extLst>
          </p:cNvPr>
          <p:cNvCxnSpPr>
            <a:stCxn id="13" idx="3"/>
            <a:endCxn id="1026" idx="1"/>
          </p:cNvCxnSpPr>
          <p:nvPr/>
        </p:nvCxnSpPr>
        <p:spPr>
          <a:xfrm flipV="1">
            <a:off x="2262145" y="2950197"/>
            <a:ext cx="1345642" cy="9309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D8F7BA4-9637-2278-4999-8DFD07B35383}"/>
              </a:ext>
            </a:extLst>
          </p:cNvPr>
          <p:cNvCxnSpPr>
            <a:stCxn id="6" idx="3"/>
            <a:endCxn id="1026" idx="1"/>
          </p:cNvCxnSpPr>
          <p:nvPr/>
        </p:nvCxnSpPr>
        <p:spPr>
          <a:xfrm flipV="1">
            <a:off x="2262144" y="2950197"/>
            <a:ext cx="134564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50D0A158-9264-7F29-34A1-A022EA809A56}"/>
              </a:ext>
            </a:extLst>
          </p:cNvPr>
          <p:cNvSpPr/>
          <p:nvPr/>
        </p:nvSpPr>
        <p:spPr>
          <a:xfrm>
            <a:off x="3646648" y="4497149"/>
            <a:ext cx="1372685" cy="1656883"/>
          </a:xfrm>
          <a:prstGeom prst="can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3550E3-23A5-AE46-25B4-036582DAECB1}"/>
              </a:ext>
            </a:extLst>
          </p:cNvPr>
          <p:cNvSpPr txBox="1"/>
          <p:nvPr/>
        </p:nvSpPr>
        <p:spPr>
          <a:xfrm>
            <a:off x="3095862" y="3511828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Ingestion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157520-00F8-06B3-F1BB-787170596D70}"/>
              </a:ext>
            </a:extLst>
          </p:cNvPr>
          <p:cNvCxnSpPr>
            <a:cxnSpLocks/>
            <a:stCxn id="59" idx="2"/>
            <a:endCxn id="50" idx="1"/>
          </p:cNvCxnSpPr>
          <p:nvPr/>
        </p:nvCxnSpPr>
        <p:spPr>
          <a:xfrm flipH="1">
            <a:off x="4332991" y="3881160"/>
            <a:ext cx="1" cy="61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2145EE-7F12-0B19-5F4C-DAE29DBA0454}"/>
              </a:ext>
            </a:extLst>
          </p:cNvPr>
          <p:cNvSpPr txBox="1"/>
          <p:nvPr/>
        </p:nvSpPr>
        <p:spPr>
          <a:xfrm>
            <a:off x="272014" y="4635269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Sources</a:t>
            </a:r>
          </a:p>
        </p:txBody>
      </p:sp>
      <p:pic>
        <p:nvPicPr>
          <p:cNvPr id="1028" name="Picture 4" descr="Etl - Free electronics icons">
            <a:extLst>
              <a:ext uri="{FF2B5EF4-FFF2-40B4-BE49-F238E27FC236}">
                <a16:creationId xmlns:a16="http://schemas.microsoft.com/office/drawing/2014/main" id="{5A15E618-3420-C9D0-3861-1138115D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86" y="2130873"/>
            <a:ext cx="1702409" cy="17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E3A51446-CE4B-2CE5-0590-671035A85CAD}"/>
              </a:ext>
            </a:extLst>
          </p:cNvPr>
          <p:cNvCxnSpPr>
            <a:cxnSpLocks/>
            <a:stCxn id="50" idx="4"/>
            <a:endCxn id="1028" idx="1"/>
          </p:cNvCxnSpPr>
          <p:nvPr/>
        </p:nvCxnSpPr>
        <p:spPr>
          <a:xfrm flipV="1">
            <a:off x="5019333" y="3006017"/>
            <a:ext cx="1369753" cy="23195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ylinder 1029">
            <a:extLst>
              <a:ext uri="{FF2B5EF4-FFF2-40B4-BE49-F238E27FC236}">
                <a16:creationId xmlns:a16="http://schemas.microsoft.com/office/drawing/2014/main" id="{F2E8BBF5-6331-C70B-62C1-296C0642F539}"/>
              </a:ext>
            </a:extLst>
          </p:cNvPr>
          <p:cNvSpPr/>
          <p:nvPr/>
        </p:nvSpPr>
        <p:spPr>
          <a:xfrm>
            <a:off x="9576293" y="2177574"/>
            <a:ext cx="1296502" cy="1656883"/>
          </a:xfrm>
          <a:prstGeom prst="can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Database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48FAB8AB-47BF-FC5E-DE25-BE87959F1570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8091495" y="3006017"/>
            <a:ext cx="11990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C3CE2BB-7C7C-C010-5040-A0A005E1077F}"/>
              </a:ext>
            </a:extLst>
          </p:cNvPr>
          <p:cNvSpPr txBox="1"/>
          <p:nvPr/>
        </p:nvSpPr>
        <p:spPr>
          <a:xfrm>
            <a:off x="8987414" y="1761541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2NF Dimensional Model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032971C2-69A5-EF65-1630-0D4C29F6FE25}"/>
              </a:ext>
            </a:extLst>
          </p:cNvPr>
          <p:cNvSpPr txBox="1"/>
          <p:nvPr/>
        </p:nvSpPr>
        <p:spPr>
          <a:xfrm>
            <a:off x="2915551" y="6415446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3NF Data Model</a:t>
            </a:r>
          </a:p>
        </p:txBody>
      </p:sp>
      <p:pic>
        <p:nvPicPr>
          <p:cNvPr id="1043" name="Picture 6" descr="Reports icon PNG and SVG Vector Free Download">
            <a:extLst>
              <a:ext uri="{FF2B5EF4-FFF2-40B4-BE49-F238E27FC236}">
                <a16:creationId xmlns:a16="http://schemas.microsoft.com/office/drawing/2014/main" id="{3B8BA78C-779A-D9B8-BADE-E855433BC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644" y="4327227"/>
            <a:ext cx="1565798" cy="17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9914F2CC-FDA9-6595-778E-C29065600A10}"/>
              </a:ext>
            </a:extLst>
          </p:cNvPr>
          <p:cNvCxnSpPr>
            <a:stCxn id="1030" idx="3"/>
            <a:endCxn id="1043" idx="0"/>
          </p:cNvCxnSpPr>
          <p:nvPr/>
        </p:nvCxnSpPr>
        <p:spPr>
          <a:xfrm flipH="1">
            <a:off x="10224543" y="3834457"/>
            <a:ext cx="1" cy="492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C8A5A83-DE16-74B8-8454-4A6588BD27D5}"/>
              </a:ext>
            </a:extLst>
          </p:cNvPr>
          <p:cNvSpPr txBox="1"/>
          <p:nvPr/>
        </p:nvSpPr>
        <p:spPr>
          <a:xfrm>
            <a:off x="9251872" y="6129226"/>
            <a:ext cx="194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BI &amp; Reporting</a:t>
            </a:r>
          </a:p>
        </p:txBody>
      </p:sp>
      <p:pic>
        <p:nvPicPr>
          <p:cNvPr id="1052" name="Picture 10" descr="Python icon - Free download on Iconfinder">
            <a:extLst>
              <a:ext uri="{FF2B5EF4-FFF2-40B4-BE49-F238E27FC236}">
                <a16:creationId xmlns:a16="http://schemas.microsoft.com/office/drawing/2014/main" id="{1AAE1FCC-A2F8-A8E5-99CC-FB5B9BBA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72" y="1860008"/>
            <a:ext cx="748553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" descr="Python icon - Free download on Iconfinder">
            <a:extLst>
              <a:ext uri="{FF2B5EF4-FFF2-40B4-BE49-F238E27FC236}">
                <a16:creationId xmlns:a16="http://schemas.microsoft.com/office/drawing/2014/main" id="{29386BB8-AE75-A392-FE40-C439EA02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89" y="1860008"/>
            <a:ext cx="748553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F1D82DC1-C0F2-FBD1-D755-8313430F8BEC}"/>
              </a:ext>
            </a:extLst>
          </p:cNvPr>
          <p:cNvSpPr txBox="1"/>
          <p:nvPr/>
        </p:nvSpPr>
        <p:spPr>
          <a:xfrm>
            <a:off x="5952564" y="3802652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ETL Scripting</a:t>
            </a:r>
          </a:p>
        </p:txBody>
      </p:sp>
      <p:pic>
        <p:nvPicPr>
          <p:cNvPr id="1055" name="Picture 12" descr="PostgreSQL&quot; Icon - Download for free – Iconduck">
            <a:extLst>
              <a:ext uri="{FF2B5EF4-FFF2-40B4-BE49-F238E27FC236}">
                <a16:creationId xmlns:a16="http://schemas.microsoft.com/office/drawing/2014/main" id="{A7463207-975D-D127-9A2A-D4178944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63" y="5697341"/>
            <a:ext cx="679999" cy="7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2" descr="PostgreSQL&quot; Icon - Download for free – Iconduck">
            <a:extLst>
              <a:ext uri="{FF2B5EF4-FFF2-40B4-BE49-F238E27FC236}">
                <a16:creationId xmlns:a16="http://schemas.microsoft.com/office/drawing/2014/main" id="{1F605663-1AD4-72D9-53BD-F3294D5C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244" y="3355852"/>
            <a:ext cx="679999" cy="7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3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26" grpId="0" animBg="1"/>
      <p:bldP spid="50" grpId="0" animBg="1"/>
      <p:bldP spid="59" grpId="0"/>
      <p:bldP spid="62" grpId="0"/>
      <p:bldP spid="1030" grpId="0" animBg="1"/>
      <p:bldP spid="1041" grpId="0"/>
      <p:bldP spid="1042" grpId="0"/>
      <p:bldP spid="1047" grpId="0"/>
      <p:bldP spid="1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Source Database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E270C4-570D-6D1E-6A8F-FA9B821D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46" y="1006134"/>
            <a:ext cx="6466768" cy="5806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DE68F-96F7-5001-9A2D-4BEFE7F3C883}"/>
              </a:ext>
            </a:extLst>
          </p:cNvPr>
          <p:cNvSpPr txBox="1"/>
          <p:nvPr/>
        </p:nvSpPr>
        <p:spPr>
          <a:xfrm>
            <a:off x="134470" y="1041695"/>
            <a:ext cx="4960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Implemented a 3NF Data Model for the source database consisting 8 relational tables maintaining the referential integrity. 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808375-E55C-DA26-C014-085B2E4C3D63}"/>
              </a:ext>
            </a:extLst>
          </p:cNvPr>
          <p:cNvSpPr txBox="1"/>
          <p:nvPr/>
        </p:nvSpPr>
        <p:spPr>
          <a:xfrm>
            <a:off x="134470" y="2896172"/>
            <a:ext cx="45451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Eight Relational Tables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B2B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Price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Order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Weblog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Marketing Lead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Marketing Data</a:t>
            </a:r>
          </a:p>
        </p:txBody>
      </p:sp>
    </p:spTree>
    <p:extLst>
      <p:ext uri="{BB962C8B-B14F-4D97-AF65-F5344CB8AC3E}">
        <p14:creationId xmlns:p14="http://schemas.microsoft.com/office/powerpoint/2010/main" val="377161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Extract Transform &amp; Load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31078E1-CD95-2A87-993D-0BA2313A921D}"/>
              </a:ext>
            </a:extLst>
          </p:cNvPr>
          <p:cNvSpPr/>
          <p:nvPr/>
        </p:nvSpPr>
        <p:spPr>
          <a:xfrm>
            <a:off x="1102587" y="2277810"/>
            <a:ext cx="2079884" cy="185488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Extract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1C3626-7D42-4C75-4BB6-4F04281BF42A}"/>
              </a:ext>
            </a:extLst>
          </p:cNvPr>
          <p:cNvSpPr/>
          <p:nvPr/>
        </p:nvSpPr>
        <p:spPr>
          <a:xfrm>
            <a:off x="4697434" y="2277809"/>
            <a:ext cx="2079884" cy="18548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Transform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F60267-08F7-6E66-78D9-D47EEBAEDEA1}"/>
              </a:ext>
            </a:extLst>
          </p:cNvPr>
          <p:cNvSpPr/>
          <p:nvPr/>
        </p:nvSpPr>
        <p:spPr>
          <a:xfrm>
            <a:off x="8292281" y="2277809"/>
            <a:ext cx="2079884" cy="185488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F5DA7-A2B5-6978-7DEF-5CB78336ACFF}"/>
              </a:ext>
            </a:extLst>
          </p:cNvPr>
          <p:cNvSpPr txBox="1"/>
          <p:nvPr/>
        </p:nvSpPr>
        <p:spPr>
          <a:xfrm>
            <a:off x="272014" y="5128487"/>
            <a:ext cx="6096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Extract phase pulls raw data from the source database (companies, customers, products, orders, marketing data, and weblog data) using SQL queries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A6C44-FA04-F4E1-B3A0-4AF0F249B604}"/>
              </a:ext>
            </a:extLst>
          </p:cNvPr>
          <p:cNvCxnSpPr>
            <a:stCxn id="4" idx="4"/>
            <a:endCxn id="10" idx="0"/>
          </p:cNvCxnSpPr>
          <p:nvPr/>
        </p:nvCxnSpPr>
        <p:spPr>
          <a:xfrm rot="16200000" flipH="1">
            <a:off x="2233376" y="4041848"/>
            <a:ext cx="995791" cy="11774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2CD4B3-EF87-A87C-695F-0743A2E2C3DF}"/>
              </a:ext>
            </a:extLst>
          </p:cNvPr>
          <p:cNvSpPr txBox="1"/>
          <p:nvPr/>
        </p:nvSpPr>
        <p:spPr>
          <a:xfrm>
            <a:off x="2689376" y="5128486"/>
            <a:ext cx="6096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Transform phase involves structuring and organizing the data into the dimension tables and fact tables as part of dimensional modeling.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54448-B233-92E3-2607-D47FD88549E0}"/>
              </a:ext>
            </a:extLst>
          </p:cNvPr>
          <p:cNvCxnSpPr>
            <a:stCxn id="5" idx="4"/>
            <a:endCxn id="16" idx="0"/>
          </p:cNvCxnSpPr>
          <p:nvPr/>
        </p:nvCxnSpPr>
        <p:spPr>
          <a:xfrm>
            <a:off x="5737376" y="4132696"/>
            <a:ext cx="0" cy="995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F8D472-1E90-91A6-7F6F-CD16BDDD932C}"/>
              </a:ext>
            </a:extLst>
          </p:cNvPr>
          <p:cNvSpPr txBox="1"/>
          <p:nvPr/>
        </p:nvSpPr>
        <p:spPr>
          <a:xfrm>
            <a:off x="5003825" y="5128485"/>
            <a:ext cx="6096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Load phase truncates existing tables and loads the transformed data into the target database using SQL INSERT INTO operations. Updates Dim &amp; Fact tables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09C994-31A9-612B-4BA0-29773BE9C612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rot="5400000">
            <a:off x="8194130" y="3990391"/>
            <a:ext cx="995789" cy="128039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BF2FC0-620E-4B75-BA19-112B4B47D458}"/>
              </a:ext>
            </a:extLst>
          </p:cNvPr>
          <p:cNvSpPr txBox="1"/>
          <p:nvPr/>
        </p:nvSpPr>
        <p:spPr>
          <a:xfrm>
            <a:off x="842682" y="1862310"/>
            <a:ext cx="70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1BB0C8-A7E1-A387-B41A-E571AAB01838}"/>
              </a:ext>
            </a:extLst>
          </p:cNvPr>
          <p:cNvSpPr txBox="1"/>
          <p:nvPr/>
        </p:nvSpPr>
        <p:spPr>
          <a:xfrm>
            <a:off x="4437529" y="1866205"/>
            <a:ext cx="70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5D67DC-9484-4640-2C9E-B945371ECB10}"/>
              </a:ext>
            </a:extLst>
          </p:cNvPr>
          <p:cNvSpPr txBox="1"/>
          <p:nvPr/>
        </p:nvSpPr>
        <p:spPr>
          <a:xfrm>
            <a:off x="8077165" y="1862310"/>
            <a:ext cx="70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3.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D7F9560-FDA4-97AD-6737-6367231112D8}"/>
              </a:ext>
            </a:extLst>
          </p:cNvPr>
          <p:cNvSpPr/>
          <p:nvPr/>
        </p:nvSpPr>
        <p:spPr>
          <a:xfrm>
            <a:off x="3437929" y="2923722"/>
            <a:ext cx="1004047" cy="56306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F31C287-E479-BA27-E4C9-BB722CFFF33B}"/>
              </a:ext>
            </a:extLst>
          </p:cNvPr>
          <p:cNvSpPr/>
          <p:nvPr/>
        </p:nvSpPr>
        <p:spPr>
          <a:xfrm>
            <a:off x="7047778" y="2923722"/>
            <a:ext cx="1004047" cy="56306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6" grpId="0" animBg="1"/>
      <p:bldP spid="16" grpId="1" animBg="1"/>
      <p:bldP spid="24" grpId="0" animBg="1"/>
      <p:bldP spid="31" grpId="0"/>
      <p:bldP spid="31" grpId="1"/>
      <p:bldP spid="34" grpId="0"/>
      <p:bldP spid="34" grpId="1"/>
      <p:bldP spid="35" grpId="0"/>
      <p:bldP spid="36" grpId="0" animBg="1"/>
      <p:bldP spid="36" grpId="1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Dimensional Model Star Schema (Target Database Modeling)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8B0287-B39A-0870-ABE2-1CEDD32785C2}"/>
              </a:ext>
            </a:extLst>
          </p:cNvPr>
          <p:cNvSpPr txBox="1"/>
          <p:nvPr/>
        </p:nvSpPr>
        <p:spPr>
          <a:xfrm>
            <a:off x="134470" y="1041695"/>
            <a:ext cx="12009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Implemented a Kimball Style Star Schema for dimensional modeling within the </a:t>
            </a:r>
            <a:r>
              <a:rPr lang="en-US" sz="2400" dirty="0">
                <a:solidFill>
                  <a:schemeClr val="accent6"/>
                </a:solidFill>
              </a:rPr>
              <a:t>Target</a:t>
            </a:r>
            <a:r>
              <a:rPr lang="en-US" sz="2400" dirty="0"/>
              <a:t> database. </a:t>
            </a:r>
          </a:p>
          <a:p>
            <a:endParaRPr 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D1514A-9664-1BFE-351E-BD035A116002}"/>
              </a:ext>
            </a:extLst>
          </p:cNvPr>
          <p:cNvGrpSpPr/>
          <p:nvPr/>
        </p:nvGrpSpPr>
        <p:grpSpPr>
          <a:xfrm>
            <a:off x="5181600" y="1614118"/>
            <a:ext cx="6875930" cy="5091483"/>
            <a:chOff x="5235388" y="1614117"/>
            <a:chExt cx="6875930" cy="509148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FDE9C5-FE8E-1348-F8CF-A6AFB8BB5B5C}"/>
                </a:ext>
              </a:extLst>
            </p:cNvPr>
            <p:cNvSpPr/>
            <p:nvPr/>
          </p:nvSpPr>
          <p:spPr>
            <a:xfrm>
              <a:off x="5235388" y="1614118"/>
              <a:ext cx="6875930" cy="50914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30B1BB-71F5-78C4-11A1-E67458D069B4}"/>
                </a:ext>
              </a:extLst>
            </p:cNvPr>
            <p:cNvGrpSpPr/>
            <p:nvPr/>
          </p:nvGrpSpPr>
          <p:grpSpPr>
            <a:xfrm>
              <a:off x="5806378" y="1853046"/>
              <a:ext cx="5802986" cy="4613626"/>
              <a:chOff x="2269607" y="1870817"/>
              <a:chExt cx="5802986" cy="461362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98763A0-4565-C3E4-D6FE-1C8C1738805B}"/>
                  </a:ext>
                </a:extLst>
              </p:cNvPr>
              <p:cNvGrpSpPr/>
              <p:nvPr/>
            </p:nvGrpSpPr>
            <p:grpSpPr>
              <a:xfrm>
                <a:off x="4485300" y="3739960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850D477-54BA-F6E6-E290-BD85D12010C2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…….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C13D943-37F5-BE9A-0FE2-A6EB430AA2AB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Fact_Orders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C38577B-771B-C1A7-4467-4B976FE7FBC4}"/>
                  </a:ext>
                </a:extLst>
              </p:cNvPr>
              <p:cNvGrpSpPr/>
              <p:nvPr/>
            </p:nvGrpSpPr>
            <p:grpSpPr>
              <a:xfrm>
                <a:off x="6700993" y="2746158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C981B12-1DBA-930C-4FBE-53366A3E17F3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A4CD09-67A1-771D-7B9C-1767D8A219EF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Dim_Date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087B4EB-9937-8ED3-492C-11D0DB41C8F0}"/>
                  </a:ext>
                </a:extLst>
              </p:cNvPr>
              <p:cNvGrpSpPr/>
              <p:nvPr/>
            </p:nvGrpSpPr>
            <p:grpSpPr>
              <a:xfrm>
                <a:off x="2269607" y="2746158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070E74A-6EAB-EB2D-F791-E2A651E91319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D99E4DA-56F9-8868-301E-0754E55CBF28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Dim_Product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488ABD5-67D9-3531-AE25-571835C9D63F}"/>
                  </a:ext>
                </a:extLst>
              </p:cNvPr>
              <p:cNvGrpSpPr/>
              <p:nvPr/>
            </p:nvGrpSpPr>
            <p:grpSpPr>
              <a:xfrm>
                <a:off x="2803007" y="5238348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B823E8-C255-FA84-E857-9FB812F09C6C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……..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7F6D3D8-7312-0CBB-A939-4C83D2E673F4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Dim_Device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DF5D384-6992-D8B5-7097-8A150BB0B6CA}"/>
                  </a:ext>
                </a:extLst>
              </p:cNvPr>
              <p:cNvGrpSpPr/>
              <p:nvPr/>
            </p:nvGrpSpPr>
            <p:grpSpPr>
              <a:xfrm>
                <a:off x="6335102" y="5238348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26D5E3A-0D68-1D63-E7DD-62E89EE73763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55D9521-1797-7653-AF5B-0235B74B7871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Dim_Customer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6A5F9DC-98F4-3CBC-B80D-126E4BC001C0}"/>
                  </a:ext>
                </a:extLst>
              </p:cNvPr>
              <p:cNvGrpSpPr/>
              <p:nvPr/>
            </p:nvGrpSpPr>
            <p:grpSpPr>
              <a:xfrm>
                <a:off x="4485299" y="1870817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7ACD139-6A53-23A7-55BB-7626A4E234F2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…..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3B5EE5-6FB1-5FA8-B074-5D55B807EB19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Dim_Company</a:t>
                  </a:r>
                </a:p>
              </p:txBody>
            </p:sp>
          </p:grp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573BBF9-8FDD-5D9F-DB4E-B2A8234A07F9}"/>
                  </a:ext>
                </a:extLst>
              </p:cNvPr>
              <p:cNvCxnSpPr>
                <a:cxnSpLocks/>
                <a:stCxn id="15" idx="3"/>
                <a:endCxn id="7" idx="1"/>
              </p:cNvCxnSpPr>
              <p:nvPr/>
            </p:nvCxnSpPr>
            <p:spPr>
              <a:xfrm>
                <a:off x="3641207" y="3369206"/>
                <a:ext cx="844093" cy="99380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ADB5508B-8C64-5470-E2B9-AA85457A9582}"/>
                  </a:ext>
                </a:extLst>
              </p:cNvPr>
              <p:cNvCxnSpPr>
                <a:stCxn id="11" idx="1"/>
                <a:endCxn id="7" idx="3"/>
              </p:cNvCxnSpPr>
              <p:nvPr/>
            </p:nvCxnSpPr>
            <p:spPr>
              <a:xfrm rot="10800000" flipV="1">
                <a:off x="5856901" y="3369206"/>
                <a:ext cx="844093" cy="99380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E8791D12-F824-D890-4F02-1E8FB14C1D01}"/>
                  </a:ext>
                </a:extLst>
              </p:cNvPr>
              <p:cNvCxnSpPr>
                <a:stCxn id="18" idx="3"/>
                <a:endCxn id="7" idx="2"/>
              </p:cNvCxnSpPr>
              <p:nvPr/>
            </p:nvCxnSpPr>
            <p:spPr>
              <a:xfrm flipV="1">
                <a:off x="4174607" y="4986055"/>
                <a:ext cx="996493" cy="8753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077B8876-B7FC-50EF-87E6-24045A2EBB21}"/>
                  </a:ext>
                </a:extLst>
              </p:cNvPr>
              <p:cNvCxnSpPr>
                <a:stCxn id="21" idx="1"/>
                <a:endCxn id="7" idx="2"/>
              </p:cNvCxnSpPr>
              <p:nvPr/>
            </p:nvCxnSpPr>
            <p:spPr>
              <a:xfrm rot="10800000">
                <a:off x="5171100" y="4986056"/>
                <a:ext cx="1164002" cy="8753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A8DC79F-9AD0-4AB7-A04E-231853355479}"/>
                  </a:ext>
                </a:extLst>
              </p:cNvPr>
              <p:cNvCxnSpPr>
                <a:stCxn id="24" idx="2"/>
                <a:endCxn id="8" idx="0"/>
              </p:cNvCxnSpPr>
              <p:nvPr/>
            </p:nvCxnSpPr>
            <p:spPr>
              <a:xfrm>
                <a:off x="5171099" y="3116912"/>
                <a:ext cx="1" cy="623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53C1A5-0D73-57ED-BE27-12C5DA6501D8}"/>
                </a:ext>
              </a:extLst>
            </p:cNvPr>
            <p:cNvSpPr/>
            <p:nvPr/>
          </p:nvSpPr>
          <p:spPr>
            <a:xfrm>
              <a:off x="5235388" y="1614117"/>
              <a:ext cx="2064566" cy="3723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 Database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71CECB3-F4AB-1A67-0F04-A2633B575167}"/>
              </a:ext>
            </a:extLst>
          </p:cNvPr>
          <p:cNvSpPr txBox="1"/>
          <p:nvPr/>
        </p:nvSpPr>
        <p:spPr>
          <a:xfrm>
            <a:off x="348624" y="3558827"/>
            <a:ext cx="45451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Six Dim Tables and 1 Fact Table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Dim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Fact_Orders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A033C3-9D02-B29B-C9C9-1A2E1249EFD9}"/>
              </a:ext>
            </a:extLst>
          </p:cNvPr>
          <p:cNvSpPr txBox="1"/>
          <p:nvPr/>
        </p:nvSpPr>
        <p:spPr>
          <a:xfrm>
            <a:off x="346312" y="1609176"/>
            <a:ext cx="45451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Advantages</a:t>
            </a:r>
            <a:r>
              <a:rPr lang="en-US" sz="1400" b="1" u="sng" dirty="0"/>
              <a:t>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Read Optimized Query [Fewer Joins involved]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Faster Performance [Denormalized Tables]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to Scale [Add Remove Dimensions]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Improved Data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Dimensions – Contains Qualitative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Facts – Contains Quantitative Measures </a:t>
            </a:r>
          </a:p>
        </p:txBody>
      </p:sp>
    </p:spTree>
    <p:extLst>
      <p:ext uri="{BB962C8B-B14F-4D97-AF65-F5344CB8AC3E}">
        <p14:creationId xmlns:p14="http://schemas.microsoft.com/office/powerpoint/2010/main" val="8472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C7AA81-2000-D9F9-B453-736F6A2F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12" y="943382"/>
            <a:ext cx="7942602" cy="57381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9AF6590-29CF-8F7E-F435-FA159F835C8A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Dimensional Model Star Schema (Cont.)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EFAAFB-9C7A-B3D5-238A-3584D265E30C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CDFC01-3F7D-24A3-6F11-B1876BB2997F}"/>
              </a:ext>
            </a:extLst>
          </p:cNvPr>
          <p:cNvSpPr txBox="1"/>
          <p:nvPr/>
        </p:nvSpPr>
        <p:spPr>
          <a:xfrm>
            <a:off x="170330" y="3012822"/>
            <a:ext cx="333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Actual ERD of the Target Database designed in PostgreSQL</a:t>
            </a:r>
          </a:p>
        </p:txBody>
      </p:sp>
    </p:spTree>
    <p:extLst>
      <p:ext uri="{BB962C8B-B14F-4D97-AF65-F5344CB8AC3E}">
        <p14:creationId xmlns:p14="http://schemas.microsoft.com/office/powerpoint/2010/main" val="23200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5144B-5CF6-4799-A355-FF33CA5DC113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Business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Im</a:t>
            </a:r>
            <a:r>
              <a:rPr lang="en-US" sz="3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pact of Key B2B Platform Reports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03598-E06C-C2B5-6D11-05BE9407A183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A9FE9E-B239-298C-4A0F-01CCE674D777}"/>
              </a:ext>
            </a:extLst>
          </p:cNvPr>
          <p:cNvSpPr txBox="1"/>
          <p:nvPr/>
        </p:nvSpPr>
        <p:spPr>
          <a:xfrm>
            <a:off x="0" y="1006135"/>
            <a:ext cx="110803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lvl="1"/>
            <a:r>
              <a:rPr lang="en-US" sz="2400" b="1" dirty="0"/>
              <a:t>1. </a:t>
            </a:r>
            <a:r>
              <a:rPr lang="en-US" sz="2400" b="1" u="sng" dirty="0"/>
              <a:t>Top 5 Devices Used by B2B Clients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Target device-specific marketing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Optimize platform for high-traffic devices</a:t>
            </a:r>
          </a:p>
          <a:p>
            <a:pPr lvl="2"/>
            <a:endParaRPr lang="en-US" sz="2400" dirty="0"/>
          </a:p>
          <a:p>
            <a:pPr lvl="1"/>
            <a:r>
              <a:rPr lang="en-US" sz="2400" b="1" dirty="0"/>
              <a:t>2. </a:t>
            </a:r>
            <a:r>
              <a:rPr lang="en-US" sz="2400" b="1" u="sng" dirty="0"/>
              <a:t>Most Popular Products in Top Country by User Logins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Optimize inventory and supply chain.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Tailored localized marketing</a:t>
            </a:r>
          </a:p>
          <a:p>
            <a:pPr lvl="2"/>
            <a:endParaRPr lang="en-US" sz="2400" dirty="0"/>
          </a:p>
          <a:p>
            <a:pPr lvl="1"/>
            <a:r>
              <a:rPr lang="en-US" sz="2400" b="1" dirty="0"/>
              <a:t>3. </a:t>
            </a:r>
            <a:r>
              <a:rPr lang="en-US" sz="2400" b="1" u="sng" dirty="0"/>
              <a:t>Monthly Sales of B2B Platform for the Last Year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Better planning and forecasting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Sale performance as a KPI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3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442</Words>
  <Application>Microsoft Office PowerPoint</Application>
  <PresentationFormat>Widescreen</PresentationFormat>
  <Paragraphs>107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Gupta</dc:creator>
  <cp:lastModifiedBy>Shashank Gupta</cp:lastModifiedBy>
  <cp:revision>1</cp:revision>
  <dcterms:created xsi:type="dcterms:W3CDTF">2024-09-11T23:37:25Z</dcterms:created>
  <dcterms:modified xsi:type="dcterms:W3CDTF">2024-09-12T01:43:13Z</dcterms:modified>
</cp:coreProperties>
</file>