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79" r:id="rId6"/>
    <p:sldId id="280" r:id="rId7"/>
    <p:sldId id="281" r:id="rId8"/>
    <p:sldId id="278" r:id="rId9"/>
    <p:sldId id="285" r:id="rId10"/>
    <p:sldId id="282" r:id="rId11"/>
    <p:sldId id="283" r:id="rId12"/>
    <p:sldId id="284" r:id="rId13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FF19A2F-E63A-1841-A0B0-69FD63B8539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7626034-73B5-034C-B7E6-A54AB128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26034-73B5-034C-B7E6-A54AB128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9228B-30A4-D246-BB5D-71354E7AA2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2" y="381000"/>
            <a:ext cx="3586541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" userDrawn="1">
          <p15:clr>
            <a:srgbClr val="FBAE40"/>
          </p15:clr>
        </p15:guide>
        <p15:guide id="2" pos="2064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A0A5C-72ED-1049-B578-748043FF717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057" y="110767"/>
            <a:ext cx="1398182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11EDC6-D22E-7A46-A0A6-4EA6FEB688B7}"/>
              </a:ext>
            </a:extLst>
          </p:cNvPr>
          <p:cNvCxnSpPr/>
          <p:nvPr userDrawn="1"/>
        </p:nvCxnSpPr>
        <p:spPr>
          <a:xfrm>
            <a:off x="0" y="533399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8625" y="5133975"/>
            <a:ext cx="8286750" cy="125106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Shashank Gupta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Pipeline For Keyword Extraction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D878E-8AD1-DC36-05AB-8D7A3FFEEC65}"/>
              </a:ext>
            </a:extLst>
          </p:cNvPr>
          <p:cNvSpPr txBox="1"/>
          <p:nvPr/>
        </p:nvSpPr>
        <p:spPr>
          <a:xfrm>
            <a:off x="1434353" y="3824865"/>
            <a:ext cx="627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Advance Database &amp;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43A1-9B8C-262C-DCE8-C4532E4E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cs typeface="Calibri" panose="020F0502020204030204" pitchFamily="34" charset="0"/>
              </a:rPr>
              <a:t>Introduction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DAEF-2BE5-FA56-184F-6D9A0881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Keywords?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tell search engines about the content of the websites.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help understand the mapping pattern between the user search query and relevant content.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used as input for various Supervised NLP tasks such as Word Embedding Generation, Text Summarization, and Named Entity Recognition.    </a:t>
            </a:r>
          </a:p>
        </p:txBody>
      </p:sp>
    </p:spTree>
    <p:extLst>
      <p:ext uri="{BB962C8B-B14F-4D97-AF65-F5344CB8AC3E}">
        <p14:creationId xmlns:p14="http://schemas.microsoft.com/office/powerpoint/2010/main" val="224674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43A1-9B8C-262C-DCE8-C4532E4E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cs typeface="Calibri" panose="020F0502020204030204" pitchFamily="34" charset="0"/>
              </a:rPr>
              <a:t>Solution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DAEF-2BE5-FA56-184F-6D9A0881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568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user search queries to results and extracts keywords out of them!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the search pattern of users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possible keywords to raise SEO content rating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Training Data for NLP-based algorithms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D04CCE-9041-ACDF-2073-18AAF1E12F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4" y="2691128"/>
            <a:ext cx="576937" cy="524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E5444D-1385-90A4-7ECA-F514239481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55" y="3399891"/>
            <a:ext cx="576937" cy="524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ED43D-5C80-75EF-1624-0D4604140F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75" y="3965024"/>
            <a:ext cx="576937" cy="5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7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43A1-9B8C-262C-DCE8-C4532E4E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9600"/>
            <a:ext cx="8525435" cy="808038"/>
          </a:xfr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cs typeface="Calibri" panose="020F0502020204030204" pitchFamily="34" charset="0"/>
              </a:rPr>
              <a:t>Cloud-based Solution Architecture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1CA7E-2EDE-391A-E560-25473E99B7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30" y="1737018"/>
            <a:ext cx="5781139" cy="283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C736D-0A45-AEF4-D8D4-645C15E13AE8}"/>
              </a:ext>
            </a:extLst>
          </p:cNvPr>
          <p:cNvSpPr txBox="1"/>
          <p:nvPr/>
        </p:nvSpPr>
        <p:spPr>
          <a:xfrm>
            <a:off x="578222" y="4549676"/>
            <a:ext cx="7987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update search query in a CSV into the S3 Bucket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updation triggers Lambda function to run Key Extractor python script, and keywords are extracted.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writes the extracted keywords to the DynamoDB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5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2D28D1-B3F8-8AD8-752A-1B6D851F8D9F}"/>
              </a:ext>
            </a:extLst>
          </p:cNvPr>
          <p:cNvSpPr txBox="1">
            <a:spLocks/>
          </p:cNvSpPr>
          <p:nvPr/>
        </p:nvSpPr>
        <p:spPr>
          <a:xfrm>
            <a:off x="457199" y="609600"/>
            <a:ext cx="8525435" cy="8080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400" b="1" kern="0" dirty="0">
                <a:solidFill>
                  <a:srgbClr val="C00000"/>
                </a:solidFill>
                <a:cs typeface="Calibri" panose="020F0502020204030204" pitchFamily="34" charset="0"/>
              </a:rPr>
              <a:t>Keyword Extractor Architecture</a:t>
            </a:r>
            <a:endParaRPr lang="en-US" sz="44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F2235-D75A-C533-A363-4F60DD3D21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40" y="1417638"/>
            <a:ext cx="7064352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2D28D1-B3F8-8AD8-752A-1B6D851F8D9F}"/>
              </a:ext>
            </a:extLst>
          </p:cNvPr>
          <p:cNvSpPr txBox="1">
            <a:spLocks/>
          </p:cNvSpPr>
          <p:nvPr/>
        </p:nvSpPr>
        <p:spPr>
          <a:xfrm>
            <a:off x="457199" y="609600"/>
            <a:ext cx="8525435" cy="8080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kern="0" dirty="0">
                <a:solidFill>
                  <a:srgbClr val="C00000"/>
                </a:solidFill>
                <a:cs typeface="Calibri" panose="020F0502020204030204" pitchFamily="34" charset="0"/>
              </a:rPr>
              <a:t>Text Cleaning &amp; Extraction Models</a:t>
            </a:r>
            <a:endParaRPr lang="en-US" sz="4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FD10C-0FA8-66C9-4916-694D698C4687}"/>
              </a:ext>
            </a:extLst>
          </p:cNvPr>
          <p:cNvSpPr txBox="1"/>
          <p:nvPr/>
        </p:nvSpPr>
        <p:spPr>
          <a:xfrm>
            <a:off x="457199" y="1535840"/>
            <a:ext cx="4240306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Text Cleaning Operations: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HTML Tags removed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Brackets &amp; Symbols removed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Emails and URLs removed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Applied Lemmatization and removed new line character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E059B-B0F0-BCE3-4741-F2AB899CCBC0}"/>
              </a:ext>
            </a:extLst>
          </p:cNvPr>
          <p:cNvSpPr txBox="1"/>
          <p:nvPr/>
        </p:nvSpPr>
        <p:spPr>
          <a:xfrm>
            <a:off x="457199" y="4288413"/>
            <a:ext cx="630219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Available Keyword Extraction Models: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Yake (Average Execution time ~ 20 seconds)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KeyBERT  (Average Execution time ~ 40 seconds)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Text-Rank  (A Average Execution time ~ 35 seconds)</a:t>
            </a:r>
          </a:p>
        </p:txBody>
      </p:sp>
    </p:spTree>
    <p:extLst>
      <p:ext uri="{BB962C8B-B14F-4D97-AF65-F5344CB8AC3E}">
        <p14:creationId xmlns:p14="http://schemas.microsoft.com/office/powerpoint/2010/main" val="418626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02DA-5A0E-E496-2BA4-0D2190681388}"/>
              </a:ext>
            </a:extLst>
          </p:cNvPr>
          <p:cNvSpPr txBox="1">
            <a:spLocks/>
          </p:cNvSpPr>
          <p:nvPr/>
        </p:nvSpPr>
        <p:spPr>
          <a:xfrm>
            <a:off x="457199" y="609600"/>
            <a:ext cx="8525435" cy="8080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400" b="1" kern="0" dirty="0">
                <a:solidFill>
                  <a:srgbClr val="C00000"/>
                </a:solidFill>
                <a:cs typeface="Calibri" panose="020F0502020204030204" pitchFamily="34" charset="0"/>
              </a:rPr>
              <a:t>Results</a:t>
            </a:r>
            <a:endParaRPr lang="en-US" sz="4400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364AC-B35E-8C5B-2545-B5DC56888974}"/>
              </a:ext>
            </a:extLst>
          </p:cNvPr>
          <p:cNvSpPr txBox="1"/>
          <p:nvPr/>
        </p:nvSpPr>
        <p:spPr>
          <a:xfrm>
            <a:off x="226025" y="3286279"/>
            <a:ext cx="1927413" cy="73866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Mining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E16A8-D8DF-28CA-5CC3-E556DF9536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98" y="546847"/>
            <a:ext cx="4711614" cy="2056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171F1-3711-4BC4-BA33-BB9A3DD14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97" y="2666182"/>
            <a:ext cx="4711615" cy="1978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622DE-9360-4C09-B6B4-5068CBB21A1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97" y="4707793"/>
            <a:ext cx="4711616" cy="21344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65342E-7FCA-4BD6-46B1-C368D592436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2153438" y="1575138"/>
            <a:ext cx="1767960" cy="2080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5CBE0-5750-C5EA-678E-75471FAAD905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53438" y="3655611"/>
            <a:ext cx="1767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604CEE-DD95-CFD9-B090-DD9957CD8E85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153438" y="3655611"/>
            <a:ext cx="1767959" cy="211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DA3CF1-308B-C202-B4FD-95ACEE075ED0}"/>
              </a:ext>
            </a:extLst>
          </p:cNvPr>
          <p:cNvSpPr txBox="1"/>
          <p:nvPr/>
        </p:nvSpPr>
        <p:spPr>
          <a:xfrm>
            <a:off x="145343" y="4340884"/>
            <a:ext cx="267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Execution Time: 55 sec</a:t>
            </a:r>
          </a:p>
        </p:txBody>
      </p:sp>
    </p:spTree>
    <p:extLst>
      <p:ext uri="{BB962C8B-B14F-4D97-AF65-F5344CB8AC3E}">
        <p14:creationId xmlns:p14="http://schemas.microsoft.com/office/powerpoint/2010/main" val="220592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02DA-5A0E-E496-2BA4-0D2190681388}"/>
              </a:ext>
            </a:extLst>
          </p:cNvPr>
          <p:cNvSpPr txBox="1">
            <a:spLocks/>
          </p:cNvSpPr>
          <p:nvPr/>
        </p:nvSpPr>
        <p:spPr>
          <a:xfrm>
            <a:off x="457199" y="609600"/>
            <a:ext cx="8525435" cy="8080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400" b="1" kern="0" dirty="0">
                <a:solidFill>
                  <a:srgbClr val="C00000"/>
                </a:solidFill>
                <a:cs typeface="Calibri" panose="020F0502020204030204" pitchFamily="34" charset="0"/>
              </a:rPr>
              <a:t>Execution Time Analysis</a:t>
            </a:r>
            <a:endParaRPr lang="en-US" sz="44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D9D71-69EE-D031-FA0C-34A09E8ACF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1" y="2722665"/>
            <a:ext cx="6613197" cy="3445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98048-6942-7376-67C8-3745564F9664}"/>
              </a:ext>
            </a:extLst>
          </p:cNvPr>
          <p:cNvSpPr txBox="1"/>
          <p:nvPr/>
        </p:nvSpPr>
        <p:spPr>
          <a:xfrm>
            <a:off x="457198" y="1476266"/>
            <a:ext cx="8355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Execution time is a problem, need to find an optimized solution that scales with the queries searched.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Trend appears to saturate as the number of queries increases.</a:t>
            </a:r>
          </a:p>
        </p:txBody>
      </p:sp>
    </p:spTree>
    <p:extLst>
      <p:ext uri="{BB962C8B-B14F-4D97-AF65-F5344CB8AC3E}">
        <p14:creationId xmlns:p14="http://schemas.microsoft.com/office/powerpoint/2010/main" val="235191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F0D6-77B4-9130-C7AD-B4EE7596DCC6}"/>
              </a:ext>
            </a:extLst>
          </p:cNvPr>
          <p:cNvSpPr txBox="1">
            <a:spLocks/>
          </p:cNvSpPr>
          <p:nvPr/>
        </p:nvSpPr>
        <p:spPr>
          <a:xfrm>
            <a:off x="309282" y="2773362"/>
            <a:ext cx="8525435" cy="8080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7200" b="1" kern="0" dirty="0">
                <a:solidFill>
                  <a:srgbClr val="C00000"/>
                </a:solidFill>
                <a:cs typeface="Calibri" panose="020F0502020204030204" pitchFamily="34" charset="0"/>
              </a:rPr>
              <a:t>DEMONSTRATION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2189759428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FASN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DF1001137CA43957EFE1F6BE0A5F3" ma:contentTypeVersion="4" ma:contentTypeDescription="Create a new document." ma:contentTypeScope="" ma:versionID="dbcf094608ebac99de0305c9484eccf7">
  <xsd:schema xmlns:xsd="http://www.w3.org/2001/XMLSchema" xmlns:xs="http://www.w3.org/2001/XMLSchema" xmlns:p="http://schemas.microsoft.com/office/2006/metadata/properties" xmlns:ns2="5ef47e6f-766a-4e17-a63c-954176355d65" xmlns:ns3="743fe563-05d0-4545-aa71-ec9f32d25f36" targetNamespace="http://schemas.microsoft.com/office/2006/metadata/properties" ma:root="true" ma:fieldsID="178e62e1cbc6049c40fe1cdfcfc3bd76" ns2:_="" ns3:_="">
    <xsd:import namespace="5ef47e6f-766a-4e17-a63c-954176355d65"/>
    <xsd:import namespace="743fe563-05d0-4545-aa71-ec9f32d25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47e6f-766a-4e17-a63c-954176355d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fe563-05d0-4545-aa71-ec9f32d25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3fe563-05d0-4545-aa71-ec9f32d25f36">
      <UserInfo>
        <DisplayName>Nikhil Shriniwas Chavan</DisplayName>
        <AccountId>12</AccountId>
        <AccountType/>
      </UserInfo>
      <UserInfo>
        <DisplayName>Jay Kumar Parimal Trivedi</DisplayName>
        <AccountId>13</AccountId>
        <AccountType/>
      </UserInfo>
      <UserInfo>
        <DisplayName>Charu Joshi</DisplayName>
        <AccountId>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0F2C8B-8DC7-4109-BEF8-D7794E0B8C50}">
  <ds:schemaRefs>
    <ds:schemaRef ds:uri="5ef47e6f-766a-4e17-a63c-954176355d65"/>
    <ds:schemaRef ds:uri="743fe563-05d0-4545-aa71-ec9f32d25f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BC088F-3A25-4457-BC87-ADC5115EAFDE}">
  <ds:schemaRefs>
    <ds:schemaRef ds:uri="5ef47e6f-766a-4e17-a63c-954176355d65"/>
    <ds:schemaRef ds:uri="743fe563-05d0-4545-aa71-ec9f32d25f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D5EC40-E234-492C-8F3B-F021BFDE56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RU_template_FASN_4x3 standard.potx</Template>
  <TotalTime>2141</TotalTime>
  <Words>259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RU_template_FASN_4x3 standard</vt:lpstr>
      <vt:lpstr>ETL Pipeline For Keyword Extraction</vt:lpstr>
      <vt:lpstr>Introduction</vt:lpstr>
      <vt:lpstr>Solution</vt:lpstr>
      <vt:lpstr>Cloud-based Solution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Shashank Gupta</cp:lastModifiedBy>
  <cp:revision>315</cp:revision>
  <cp:lastPrinted>2020-02-19T19:54:15Z</cp:lastPrinted>
  <dcterms:created xsi:type="dcterms:W3CDTF">2012-05-15T15:26:04Z</dcterms:created>
  <dcterms:modified xsi:type="dcterms:W3CDTF">2022-12-19T04:15:01Z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0x01010025DDF1001137CA43957EFE1F6BE0A5F3</vt:lpwstr>
  </property>
</Properties>
</file>