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19"/>
  </p:notesMasterIdLst>
  <p:sldIdLst>
    <p:sldId id="257" r:id="rId3"/>
    <p:sldId id="607" r:id="rId4"/>
    <p:sldId id="608" r:id="rId5"/>
    <p:sldId id="619" r:id="rId6"/>
    <p:sldId id="606" r:id="rId7"/>
    <p:sldId id="609" r:id="rId8"/>
    <p:sldId id="611" r:id="rId9"/>
    <p:sldId id="612" r:id="rId10"/>
    <p:sldId id="610" r:id="rId11"/>
    <p:sldId id="613" r:id="rId12"/>
    <p:sldId id="620" r:id="rId13"/>
    <p:sldId id="614" r:id="rId14"/>
    <p:sldId id="615" r:id="rId15"/>
    <p:sldId id="616" r:id="rId16"/>
    <p:sldId id="617" r:id="rId17"/>
    <p:sldId id="6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Aadesh [L&amp;T INFOTECH]" initials="PA[I" lastIdx="12" clrIdx="0"/>
  <p:cmAuthor id="2" name="Kurkure, Makarand [Larsen and Toubro Infotech Limited]" initials="KM[aTIL" lastIdx="2" clrIdx="1"/>
  <p:cmAuthor id="3" name="Vanam, Srihari K (Larsen &amp; Toubro Infotech Ltd.)" initials="VSK(&amp;TIL" lastIdx="9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56B1E-301A-4CE9-BBF6-886421DD7DFE}" v="13" dt="2021-08-30T04:16:35.757"/>
    <p1510:client id="{47708F87-8E6C-41F8-B45B-DB228AB60E5B}" v="1" dt="2021-08-30T04:39:34.801"/>
    <p1510:client id="{AE04CD37-805A-4D4E-BA47-22473A6B3CC2}" v="29" dt="2021-08-30T04:24:52.317"/>
    <p1510:client id="{E5E95EFE-5AFF-4A4C-9557-862E7B9A2D84}" v="54" dt="2021-08-30T03:26:53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pak Chakraborty" userId="S::pushpak.chakraborty@lntinfotech.com::fba5710c-d3d3-4898-89c7-2a5a114a7e38" providerId="AD" clId="Web-{47708F87-8E6C-41F8-B45B-DB228AB60E5B}"/>
    <pc:docChg chg="delSld">
      <pc:chgData name="Pushpak Chakraborty" userId="S::pushpak.chakraborty@lntinfotech.com::fba5710c-d3d3-4898-89c7-2a5a114a7e38" providerId="AD" clId="Web-{47708F87-8E6C-41F8-B45B-DB228AB60E5B}" dt="2021-08-30T04:39:34.801" v="0"/>
      <pc:docMkLst>
        <pc:docMk/>
      </pc:docMkLst>
      <pc:sldChg chg="del">
        <pc:chgData name="Pushpak Chakraborty" userId="S::pushpak.chakraborty@lntinfotech.com::fba5710c-d3d3-4898-89c7-2a5a114a7e38" providerId="AD" clId="Web-{47708F87-8E6C-41F8-B45B-DB228AB60E5B}" dt="2021-08-30T04:39:34.801" v="0"/>
        <pc:sldMkLst>
          <pc:docMk/>
          <pc:sldMk cId="69199502" sldId="621"/>
        </pc:sldMkLst>
      </pc:sldChg>
    </pc:docChg>
  </pc:docChgLst>
  <pc:docChgLst>
    <pc:chgData name="Pushpak Chakraborty" userId="S::pushpak.chakraborty@lntinfotech.com::fba5710c-d3d3-4898-89c7-2a5a114a7e38" providerId="AD" clId="Web-{38056B1E-301A-4CE9-BBF6-886421DD7DFE}"/>
    <pc:docChg chg="modSld">
      <pc:chgData name="Pushpak Chakraborty" userId="S::pushpak.chakraborty@lntinfotech.com::fba5710c-d3d3-4898-89c7-2a5a114a7e38" providerId="AD" clId="Web-{38056B1E-301A-4CE9-BBF6-886421DD7DFE}" dt="2021-08-30T04:16:35.195" v="4" actId="20577"/>
      <pc:docMkLst>
        <pc:docMk/>
      </pc:docMkLst>
      <pc:sldChg chg="modSp">
        <pc:chgData name="Pushpak Chakraborty" userId="S::pushpak.chakraborty@lntinfotech.com::fba5710c-d3d3-4898-89c7-2a5a114a7e38" providerId="AD" clId="Web-{38056B1E-301A-4CE9-BBF6-886421DD7DFE}" dt="2021-08-30T04:16:35.195" v="4" actId="20577"/>
        <pc:sldMkLst>
          <pc:docMk/>
          <pc:sldMk cId="1021709033" sldId="620"/>
        </pc:sldMkLst>
        <pc:spChg chg="mod">
          <ac:chgData name="Pushpak Chakraborty" userId="S::pushpak.chakraborty@lntinfotech.com::fba5710c-d3d3-4898-89c7-2a5a114a7e38" providerId="AD" clId="Web-{38056B1E-301A-4CE9-BBF6-886421DD7DFE}" dt="2021-08-30T04:16:35.195" v="4" actId="20577"/>
          <ac:spMkLst>
            <pc:docMk/>
            <pc:sldMk cId="1021709033" sldId="620"/>
            <ac:spMk id="4" creationId="{5325C8FB-B2A2-454D-8039-B40975F3B24A}"/>
          </ac:spMkLst>
        </pc:spChg>
      </pc:sldChg>
    </pc:docChg>
  </pc:docChgLst>
  <pc:docChgLst>
    <pc:chgData name="Pushpak Chakraborty" userId="S::pushpak.chakraborty@lntinfotech.com::fba5710c-d3d3-4898-89c7-2a5a114a7e38" providerId="AD" clId="Web-{E5E95EFE-5AFF-4A4C-9557-862E7B9A2D84}"/>
    <pc:docChg chg="addSld modSld">
      <pc:chgData name="Pushpak Chakraborty" userId="S::pushpak.chakraborty@lntinfotech.com::fba5710c-d3d3-4898-89c7-2a5a114a7e38" providerId="AD" clId="Web-{E5E95EFE-5AFF-4A4C-9557-862E7B9A2D84}" dt="2021-08-30T03:26:53.552" v="38" actId="20577"/>
      <pc:docMkLst>
        <pc:docMk/>
      </pc:docMkLst>
      <pc:sldChg chg="addSp delSp modSp addAnim delAnim">
        <pc:chgData name="Pushpak Chakraborty" userId="S::pushpak.chakraborty@lntinfotech.com::fba5710c-d3d3-4898-89c7-2a5a114a7e38" providerId="AD" clId="Web-{E5E95EFE-5AFF-4A4C-9557-862E7B9A2D84}" dt="2021-08-30T03:26:53.552" v="38" actId="20577"/>
        <pc:sldMkLst>
          <pc:docMk/>
          <pc:sldMk cId="2208161046" sldId="613"/>
        </pc:sldMkLst>
        <pc:spChg chg="add del">
          <ac:chgData name="Pushpak Chakraborty" userId="S::pushpak.chakraborty@lntinfotech.com::fba5710c-d3d3-4898-89c7-2a5a114a7e38" providerId="AD" clId="Web-{E5E95EFE-5AFF-4A4C-9557-862E7B9A2D84}" dt="2021-08-30T03:26:49.270" v="35"/>
          <ac:spMkLst>
            <pc:docMk/>
            <pc:sldMk cId="2208161046" sldId="613"/>
            <ac:spMk id="3" creationId="{73C2A5BF-D6DD-416A-A011-1973CBADE4F0}"/>
          </ac:spMkLst>
        </pc:spChg>
        <pc:spChg chg="add del mod">
          <ac:chgData name="Pushpak Chakraborty" userId="S::pushpak.chakraborty@lntinfotech.com::fba5710c-d3d3-4898-89c7-2a5a114a7e38" providerId="AD" clId="Web-{E5E95EFE-5AFF-4A4C-9557-862E7B9A2D84}" dt="2021-08-30T03:26:50.911" v="37"/>
          <ac:spMkLst>
            <pc:docMk/>
            <pc:sldMk cId="2208161046" sldId="613"/>
            <ac:spMk id="4" creationId="{2F091249-2B3E-42A4-904B-DD7833530B1E}"/>
          </ac:spMkLst>
        </pc:spChg>
        <pc:spChg chg="add del mod">
          <ac:chgData name="Pushpak Chakraborty" userId="S::pushpak.chakraborty@lntinfotech.com::fba5710c-d3d3-4898-89c7-2a5a114a7e38" providerId="AD" clId="Web-{E5E95EFE-5AFF-4A4C-9557-862E7B9A2D84}" dt="2021-08-30T03:26:53.552" v="38" actId="20577"/>
          <ac:spMkLst>
            <pc:docMk/>
            <pc:sldMk cId="2208161046" sldId="613"/>
            <ac:spMk id="5" creationId="{6AB8AA73-1796-4FBF-96F4-E72B0BA5946B}"/>
          </ac:spMkLst>
        </pc:spChg>
      </pc:sldChg>
      <pc:sldChg chg="addSp delSp modSp add replId">
        <pc:chgData name="Pushpak Chakraborty" userId="S::pushpak.chakraborty@lntinfotech.com::fba5710c-d3d3-4898-89c7-2a5a114a7e38" providerId="AD" clId="Web-{E5E95EFE-5AFF-4A4C-9557-862E7B9A2D84}" dt="2021-08-30T03:25:25.050" v="26" actId="1076"/>
        <pc:sldMkLst>
          <pc:docMk/>
          <pc:sldMk cId="1021709033" sldId="620"/>
        </pc:sldMkLst>
        <pc:spChg chg="mod">
          <ac:chgData name="Pushpak Chakraborty" userId="S::pushpak.chakraborty@lntinfotech.com::fba5710c-d3d3-4898-89c7-2a5a114a7e38" providerId="AD" clId="Web-{E5E95EFE-5AFF-4A4C-9557-862E7B9A2D84}" dt="2021-08-30T03:22:50.814" v="17"/>
          <ac:spMkLst>
            <pc:docMk/>
            <pc:sldMk cId="1021709033" sldId="620"/>
            <ac:spMk id="3" creationId="{73C2A5BF-D6DD-416A-A011-1973CBADE4F0}"/>
          </ac:spMkLst>
        </pc:spChg>
        <pc:spChg chg="add mod">
          <ac:chgData name="Pushpak Chakraborty" userId="S::pushpak.chakraborty@lntinfotech.com::fba5710c-d3d3-4898-89c7-2a5a114a7e38" providerId="AD" clId="Web-{E5E95EFE-5AFF-4A4C-9557-862E7B9A2D84}" dt="2021-08-30T03:25:25.050" v="26" actId="1076"/>
          <ac:spMkLst>
            <pc:docMk/>
            <pc:sldMk cId="1021709033" sldId="620"/>
            <ac:spMk id="4" creationId="{5325C8FB-B2A2-454D-8039-B40975F3B24A}"/>
          </ac:spMkLst>
        </pc:spChg>
        <pc:spChg chg="del">
          <ac:chgData name="Pushpak Chakraborty" userId="S::pushpak.chakraborty@lntinfotech.com::fba5710c-d3d3-4898-89c7-2a5a114a7e38" providerId="AD" clId="Web-{E5E95EFE-5AFF-4A4C-9557-862E7B9A2D84}" dt="2021-08-30T03:22:34.439" v="15"/>
          <ac:spMkLst>
            <pc:docMk/>
            <pc:sldMk cId="1021709033" sldId="620"/>
            <ac:spMk id="19" creationId="{022BDE4A-8A20-4A69-9C5A-581C82036A4D}"/>
          </ac:spMkLst>
        </pc:spChg>
        <pc:spChg chg="add del">
          <ac:chgData name="Pushpak Chakraborty" userId="S::pushpak.chakraborty@lntinfotech.com::fba5710c-d3d3-4898-89c7-2a5a114a7e38" providerId="AD" clId="Web-{E5E95EFE-5AFF-4A4C-9557-862E7B9A2D84}" dt="2021-08-30T03:22:45.064" v="16"/>
          <ac:spMkLst>
            <pc:docMk/>
            <pc:sldMk cId="1021709033" sldId="620"/>
            <ac:spMk id="24" creationId="{D4771268-CB57-404A-9271-370EB28F6090}"/>
          </ac:spMkLst>
        </pc:spChg>
        <pc:spChg chg="add del">
          <ac:chgData name="Pushpak Chakraborty" userId="S::pushpak.chakraborty@lntinfotech.com::fba5710c-d3d3-4898-89c7-2a5a114a7e38" providerId="AD" clId="Web-{E5E95EFE-5AFF-4A4C-9557-862E7B9A2D84}" dt="2021-08-30T03:22:50.814" v="17"/>
          <ac:spMkLst>
            <pc:docMk/>
            <pc:sldMk cId="1021709033" sldId="620"/>
            <ac:spMk id="29" creationId="{D12DDE76-C203-4047-9998-63900085B5E8}"/>
          </ac:spMkLst>
        </pc:spChg>
        <pc:spChg chg="add">
          <ac:chgData name="Pushpak Chakraborty" userId="S::pushpak.chakraborty@lntinfotech.com::fba5710c-d3d3-4898-89c7-2a5a114a7e38" providerId="AD" clId="Web-{E5E95EFE-5AFF-4A4C-9557-862E7B9A2D84}" dt="2021-08-30T03:22:50.814" v="17"/>
          <ac:spMkLst>
            <pc:docMk/>
            <pc:sldMk cId="1021709033" sldId="620"/>
            <ac:spMk id="34" creationId="{A4AC5506-6312-4701-8D3C-40187889A947}"/>
          </ac:spMkLst>
        </pc:spChg>
        <pc:graphicFrameChg chg="del mod modGraphic">
          <ac:chgData name="Pushpak Chakraborty" userId="S::pushpak.chakraborty@lntinfotech.com::fba5710c-d3d3-4898-89c7-2a5a114a7e38" providerId="AD" clId="Web-{E5E95EFE-5AFF-4A4C-9557-862E7B9A2D84}" dt="2021-08-30T03:17:24.840" v="10"/>
          <ac:graphicFrameMkLst>
            <pc:docMk/>
            <pc:sldMk cId="1021709033" sldId="620"/>
            <ac:graphicFrameMk id="9" creationId="{F80D152B-BA30-49BA-BCC9-01C6060EBDB7}"/>
          </ac:graphicFrameMkLst>
        </pc:graphicFrameChg>
        <pc:picChg chg="add mod">
          <ac:chgData name="Pushpak Chakraborty" userId="S::pushpak.chakraborty@lntinfotech.com::fba5710c-d3d3-4898-89c7-2a5a114a7e38" providerId="AD" clId="Web-{E5E95EFE-5AFF-4A4C-9557-862E7B9A2D84}" dt="2021-08-30T03:23:39.424" v="20"/>
          <ac:picMkLst>
            <pc:docMk/>
            <pc:sldMk cId="1021709033" sldId="620"/>
            <ac:picMk id="2" creationId="{075F2FFC-9EFE-4630-BD03-757FAE2DA9B0}"/>
          </ac:picMkLst>
        </pc:picChg>
        <pc:picChg chg="del">
          <ac:chgData name="Pushpak Chakraborty" userId="S::pushpak.chakraborty@lntinfotech.com::fba5710c-d3d3-4898-89c7-2a5a114a7e38" providerId="AD" clId="Web-{E5E95EFE-5AFF-4A4C-9557-862E7B9A2D84}" dt="2021-08-30T03:17:21.543" v="5"/>
          <ac:picMkLst>
            <pc:docMk/>
            <pc:sldMk cId="1021709033" sldId="620"/>
            <ac:picMk id="6" creationId="{FEF47686-1BEA-45C3-8741-CEB7252011D3}"/>
          </ac:picMkLst>
        </pc:picChg>
        <pc:picChg chg="del">
          <ac:chgData name="Pushpak Chakraborty" userId="S::pushpak.chakraborty@lntinfotech.com::fba5710c-d3d3-4898-89c7-2a5a114a7e38" providerId="AD" clId="Web-{E5E95EFE-5AFF-4A4C-9557-862E7B9A2D84}" dt="2021-08-30T03:17:20.809" v="4"/>
          <ac:picMkLst>
            <pc:docMk/>
            <pc:sldMk cId="1021709033" sldId="620"/>
            <ac:picMk id="8" creationId="{D9AF1198-6B15-4901-8733-685682E3FD6A}"/>
          </ac:picMkLst>
        </pc:picChg>
        <pc:cxnChg chg="del">
          <ac:chgData name="Pushpak Chakraborty" userId="S::pushpak.chakraborty@lntinfotech.com::fba5710c-d3d3-4898-89c7-2a5a114a7e38" providerId="AD" clId="Web-{E5E95EFE-5AFF-4A4C-9557-862E7B9A2D84}" dt="2021-08-30T03:17:26.043" v="11"/>
          <ac:cxnSpMkLst>
            <pc:docMk/>
            <pc:sldMk cId="1021709033" sldId="620"/>
            <ac:cxnSpMk id="11" creationId="{F4422F60-623A-4340-BFE1-D9F7B940184A}"/>
          </ac:cxnSpMkLst>
        </pc:cxnChg>
      </pc:sldChg>
    </pc:docChg>
  </pc:docChgLst>
  <pc:docChgLst>
    <pc:chgData name="Pushpak Chakraborty" userId="S::pushpak.chakraborty@lntinfotech.com::fba5710c-d3d3-4898-89c7-2a5a114a7e38" providerId="AD" clId="Web-{AE04CD37-805A-4D4E-BA47-22473A6B3CC2}"/>
    <pc:docChg chg="addSld modSld">
      <pc:chgData name="Pushpak Chakraborty" userId="S::pushpak.chakraborty@lntinfotech.com::fba5710c-d3d3-4898-89c7-2a5a114a7e38" providerId="AD" clId="Web-{AE04CD37-805A-4D4E-BA47-22473A6B3CC2}" dt="2021-08-30T04:24:52.317" v="17" actId="1076"/>
      <pc:docMkLst>
        <pc:docMk/>
      </pc:docMkLst>
      <pc:sldChg chg="addSp modSp">
        <pc:chgData name="Pushpak Chakraborty" userId="S::pushpak.chakraborty@lntinfotech.com::fba5710c-d3d3-4898-89c7-2a5a114a7e38" providerId="AD" clId="Web-{AE04CD37-805A-4D4E-BA47-22473A6B3CC2}" dt="2021-08-30T04:24:52.317" v="17" actId="1076"/>
        <pc:sldMkLst>
          <pc:docMk/>
          <pc:sldMk cId="1021709033" sldId="620"/>
        </pc:sldMkLst>
        <pc:spChg chg="mod">
          <ac:chgData name="Pushpak Chakraborty" userId="S::pushpak.chakraborty@lntinfotech.com::fba5710c-d3d3-4898-89c7-2a5a114a7e38" providerId="AD" clId="Web-{AE04CD37-805A-4D4E-BA47-22473A6B3CC2}" dt="2021-08-30T04:24:02.129" v="12" actId="1076"/>
          <ac:spMkLst>
            <pc:docMk/>
            <pc:sldMk cId="1021709033" sldId="620"/>
            <ac:spMk id="4" creationId="{5325C8FB-B2A2-454D-8039-B40975F3B24A}"/>
          </ac:spMkLst>
        </pc:spChg>
        <pc:spChg chg="add mod">
          <ac:chgData name="Pushpak Chakraborty" userId="S::pushpak.chakraborty@lntinfotech.com::fba5710c-d3d3-4898-89c7-2a5a114a7e38" providerId="AD" clId="Web-{AE04CD37-805A-4D4E-BA47-22473A6B3CC2}" dt="2021-08-30T04:24:52.317" v="17" actId="1076"/>
          <ac:spMkLst>
            <pc:docMk/>
            <pc:sldMk cId="1021709033" sldId="620"/>
            <ac:spMk id="6" creationId="{6041E54A-F2C7-4C7B-B1B0-3F24069035C4}"/>
          </ac:spMkLst>
        </pc:spChg>
      </pc:sldChg>
      <pc:sldChg chg="addSp delSp modSp add replId">
        <pc:chgData name="Pushpak Chakraborty" userId="S::pushpak.chakraborty@lntinfotech.com::fba5710c-d3d3-4898-89c7-2a5a114a7e38" providerId="AD" clId="Web-{AE04CD37-805A-4D4E-BA47-22473A6B3CC2}" dt="2021-08-30T04:23:53.972" v="11"/>
        <pc:sldMkLst>
          <pc:docMk/>
          <pc:sldMk cId="69199502" sldId="621"/>
        </pc:sldMkLst>
        <pc:spChg chg="add del mod">
          <ac:chgData name="Pushpak Chakraborty" userId="S::pushpak.chakraborty@lntinfotech.com::fba5710c-d3d3-4898-89c7-2a5a114a7e38" providerId="AD" clId="Web-{AE04CD37-805A-4D4E-BA47-22473A6B3CC2}" dt="2021-08-30T04:23:53.972" v="11"/>
          <ac:spMkLst>
            <pc:docMk/>
            <pc:sldMk cId="69199502" sldId="621"/>
            <ac:spMk id="2" creationId="{A24E36D5-BD2E-4677-AAFB-460605FF91EE}"/>
          </ac:spMkLst>
        </pc:spChg>
        <pc:spChg chg="mod">
          <ac:chgData name="Pushpak Chakraborty" userId="S::pushpak.chakraborty@lntinfotech.com::fba5710c-d3d3-4898-89c7-2a5a114a7e38" providerId="AD" clId="Web-{AE04CD37-805A-4D4E-BA47-22473A6B3CC2}" dt="2021-08-30T04:23:05.628" v="3" actId="20577"/>
          <ac:spMkLst>
            <pc:docMk/>
            <pc:sldMk cId="69199502" sldId="621"/>
            <ac:spMk id="5" creationId="{D3E7CBA9-C69B-4828-A0C2-9D16C9831A3C}"/>
          </ac:spMkLst>
        </pc:spChg>
        <pc:spChg chg="mod">
          <ac:chgData name="Pushpak Chakraborty" userId="S::pushpak.chakraborty@lntinfotech.com::fba5710c-d3d3-4898-89c7-2a5a114a7e38" providerId="AD" clId="Web-{AE04CD37-805A-4D4E-BA47-22473A6B3CC2}" dt="2021-08-30T04:23:08.034" v="5" actId="20577"/>
          <ac:spMkLst>
            <pc:docMk/>
            <pc:sldMk cId="69199502" sldId="621"/>
            <ac:spMk id="6" creationId="{C2D86A84-4A34-4112-973D-D7C792D816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46DE-F563-4F83-9791-FF5245E2DB4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1FE3E-F6C9-411F-9420-A06BB3B99C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0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anose="05050102010706020507" pitchFamily="18" charset="2"/>
              <a:buNone/>
              <a:defRPr sz="2135" b="0" i="0">
                <a:solidFill>
                  <a:srgbClr val="ED8B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3" y="6103557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9" y="278555"/>
            <a:ext cx="1111376" cy="877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865">
                <a:solidFill>
                  <a:srgbClr val="FEFDFD"/>
                </a:solidFill>
                <a:latin typeface="Calibri Light" panose="020F0302020204030204"/>
                <a:cs typeface="Calibri Light" panose="020F0302020204030204"/>
              </a:rPr>
              <a:t>‹#›</a:t>
            </a:fld>
            <a:endParaRPr lang="uk-UA" sz="1400">
              <a:solidFill>
                <a:srgbClr val="FEFDFD"/>
              </a:solidFill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layout  -  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4" y="1253632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9" y="320572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1" y="6340067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1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6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600">
                <a:solidFill>
                  <a:srgbClr val="FEFDFD"/>
                </a:solidFill>
                <a:latin typeface="Calibri Light" panose="020F0302020204030204"/>
                <a:cs typeface="Calibri Light" panose="020F0302020204030204"/>
              </a:rPr>
              <a:t>‹#›</a:t>
            </a:fld>
            <a:endParaRPr lang="uk-UA" sz="1335">
              <a:solidFill>
                <a:srgbClr val="FEFDFD"/>
              </a:solidFill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4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5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4" y="1253632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9" y="320572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1" y="6340067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1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6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600">
                <a:solidFill>
                  <a:srgbClr val="FEFDFD"/>
                </a:solidFill>
                <a:latin typeface="Calibri Light" panose="020F0302020204030204"/>
                <a:cs typeface="Calibri Light" panose="020F0302020204030204"/>
              </a:rPr>
              <a:t>‹#›</a:t>
            </a:fld>
            <a:endParaRPr lang="uk-UA" sz="1335">
              <a:solidFill>
                <a:srgbClr val="FEFDFD"/>
              </a:solidFill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4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5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 flipH="1">
            <a:off x="0" y="-593"/>
            <a:ext cx="12192000" cy="68591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/>
          <a:srcRect t="13535"/>
          <a:stretch>
            <a:fillRect/>
          </a:stretch>
        </p:blipFill>
        <p:spPr>
          <a:xfrm>
            <a:off x="4554073" y="1"/>
            <a:ext cx="7637931" cy="4581315"/>
          </a:xfrm>
          <a:prstGeom prst="rect">
            <a:avLst/>
          </a:prstGeom>
        </p:spPr>
      </p:pic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69951" y="4694617"/>
            <a:ext cx="10009188" cy="8760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TITLE</a:t>
            </a:r>
            <a:endParaRPr lang="en-IN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69950" y="6092883"/>
            <a:ext cx="2546351" cy="365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  <a:endParaRPr lang="en-IN"/>
          </a:p>
        </p:txBody>
      </p:sp>
      <p:sp>
        <p:nvSpPr>
          <p:cNvPr id="20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69949" y="5583297"/>
            <a:ext cx="4184651" cy="4876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135" b="0" i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800" indent="0"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09600" indent="0"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914400" indent="0"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219200" indent="0"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Presenters name</a:t>
            </a:r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41" y="6113780"/>
            <a:ext cx="1584960" cy="3348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32" y="1661327"/>
            <a:ext cx="1219200" cy="887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  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cs typeface="Calibri Light" panose="020F0302020204030204"/>
              </a:rPr>
              <a:t>‹#›</a:t>
            </a:fld>
            <a:endParaRPr kumimoji="0" lang="uk-UA" sz="133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5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5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cs typeface="Calibri Light" panose="020F0302020204030204"/>
              </a:rPr>
              <a:t>‹#›</a:t>
            </a:fld>
            <a:endParaRPr kumimoji="0" lang="uk-UA" sz="133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42" y="608438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5957C0-C9FD-924F-A662-3B71DAE40C56}" type="slidenum">
              <a:rPr kumimoji="0" lang="uk-UA" sz="1865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cs typeface="Calibri Light" panose="020F0302020204030204"/>
              </a:rPr>
              <a:t>‹#›</a:t>
            </a:fld>
            <a:endParaRPr kumimoji="0" lang="uk-UA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0800"/>
            <a:ext cx="1220444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97473" y="4306924"/>
            <a:ext cx="7408984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anose="05050102010706020507" pitchFamily="18" charset="2"/>
              <a:buNone/>
              <a:defRPr sz="2135" b="0" i="0">
                <a:solidFill>
                  <a:srgbClr val="ED8B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7473" y="3026067"/>
            <a:ext cx="7415499" cy="574516"/>
          </a:xfrm>
          <a:noFill/>
          <a:ln w="9525">
            <a:noFill/>
            <a:miter lim="800000"/>
          </a:ln>
        </p:spPr>
        <p:txBody>
          <a:bodyPr anchor="t"/>
          <a:lstStyle>
            <a:lvl1pPr>
              <a:defRPr sz="3600" b="0" i="0">
                <a:solidFill>
                  <a:srgbClr val="2C2D8B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423" y="6103557"/>
            <a:ext cx="1825741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090" y="376931"/>
            <a:ext cx="912204" cy="6808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6" y="476681"/>
            <a:ext cx="854865" cy="4813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600">
                <a:solidFill>
                  <a:srgbClr val="FEFDFD"/>
                </a:solidFill>
                <a:latin typeface="Calibri Light" panose="020F0302020204030204"/>
                <a:cs typeface="Calibri Light" panose="020F0302020204030204"/>
              </a:rPr>
              <a:t>‹#›</a:t>
            </a:fld>
            <a:endParaRPr lang="uk-UA" sz="1335">
              <a:solidFill>
                <a:srgbClr val="FEFDFD"/>
              </a:solidFill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70" y="1295400"/>
            <a:ext cx="5720861" cy="4876800"/>
          </a:xfrm>
        </p:spPr>
        <p:txBody>
          <a:bodyPr/>
          <a:lstStyle>
            <a:lvl1pPr>
              <a:defRPr sz="1865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3570" y="1295400"/>
            <a:ext cx="5720861" cy="4876800"/>
          </a:xfrm>
        </p:spPr>
        <p:txBody>
          <a:bodyPr/>
          <a:lstStyle>
            <a:lvl1pPr>
              <a:defRPr sz="1865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600">
                <a:solidFill>
                  <a:srgbClr val="FEFDFD"/>
                </a:solidFill>
                <a:latin typeface="Calibri Light" panose="020F0302020204030204"/>
                <a:cs typeface="Calibri Light" panose="020F0302020204030204"/>
              </a:rPr>
              <a:t>‹#›</a:t>
            </a:fld>
            <a:endParaRPr lang="uk-UA" sz="1335">
              <a:solidFill>
                <a:srgbClr val="FEFDFD"/>
              </a:solidFill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5957C0-C9FD-924F-A662-3B71DAE40C56}" type="slidenum">
              <a:rPr kumimoji="0" lang="uk-UA" sz="1865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‹#›</a:t>
            </a:fld>
            <a:endParaRPr kumimoji="0" lang="uk-UA" sz="1335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35" b="0" i="0" baseline="0">
          <a:solidFill>
            <a:srgbClr val="2C2D8B"/>
          </a:solidFill>
          <a:latin typeface="Calibri Light" panose="020F0302020204030204"/>
          <a:ea typeface="+mj-ea"/>
          <a:cs typeface="Calibri Light" panose="020F0302020204030204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STKaiti" pitchFamily="2" charset="-122"/>
          <a:cs typeface="Geneva" pitchFamily="34" charset="0"/>
        </a:defRPr>
      </a:lvl5pPr>
      <a:lvl6pPr marL="519430" algn="l" rtl="0" eaLnBrk="1" fontAlgn="base" hangingPunct="1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ヒラギノ角ゴ Pro W3" pitchFamily="124" charset="-128"/>
          <a:cs typeface="Geneva" pitchFamily="34" charset="0"/>
        </a:defRPr>
      </a:lvl6pPr>
      <a:lvl7pPr marL="1038860" algn="l" rtl="0" eaLnBrk="1" fontAlgn="base" hangingPunct="1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ヒラギノ角ゴ Pro W3" pitchFamily="124" charset="-128"/>
          <a:cs typeface="Geneva" pitchFamily="34" charset="0"/>
        </a:defRPr>
      </a:lvl7pPr>
      <a:lvl8pPr marL="1558290" algn="l" rtl="0" eaLnBrk="1" fontAlgn="base" hangingPunct="1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ヒラギノ角ゴ Pro W3" pitchFamily="124" charset="-128"/>
          <a:cs typeface="Geneva" pitchFamily="34" charset="0"/>
        </a:defRPr>
      </a:lvl8pPr>
      <a:lvl9pPr marL="2077720" algn="l" rtl="0" eaLnBrk="1" fontAlgn="base" hangingPunct="1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945" indent="-194945" algn="l" defTabSz="2088515" rtl="0" eaLnBrk="1" fontAlgn="base" hangingPunct="1">
        <a:spcBef>
          <a:spcPct val="75000"/>
        </a:spcBef>
        <a:spcAft>
          <a:spcPct val="0"/>
        </a:spcAft>
        <a:buClrTx/>
        <a:buFont typeface="Wingdings" panose="05000000000000000000" pitchFamily="2" charset="2"/>
        <a:buChar char="§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1pPr>
      <a:lvl2pPr marL="391160" indent="-194945" algn="l" defTabSz="2088515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panose="05000000000000000000" pitchFamily="2" charset="2"/>
        <a:buChar char="§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2pPr>
      <a:lvl3pPr marL="588010" indent="-194945" algn="l" defTabSz="2088515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panose="05000000000000000000" pitchFamily="2" charset="2"/>
        <a:buChar char="§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3pPr>
      <a:lvl4pPr marL="779145" indent="-189230" algn="l" defTabSz="2088515" rtl="0" eaLnBrk="1" fontAlgn="base" hangingPunct="1">
        <a:spcBef>
          <a:spcPct val="25000"/>
        </a:spcBef>
        <a:spcAft>
          <a:spcPct val="0"/>
        </a:spcAft>
        <a:buClrTx/>
        <a:buFont typeface="Arial" panose="020B0604020202020204"/>
        <a:buChar char="•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4pPr>
      <a:lvl5pPr marL="968375" indent="-187325" algn="l" defTabSz="2088515" rtl="0" eaLnBrk="1" fontAlgn="base" hangingPunct="1">
        <a:spcBef>
          <a:spcPct val="25000"/>
        </a:spcBef>
        <a:spcAft>
          <a:spcPct val="0"/>
        </a:spcAft>
        <a:buClrTx/>
        <a:buFont typeface="Arial" panose="020B0604020202020204"/>
        <a:buChar char="•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5pPr>
      <a:lvl6pPr marL="1487805" indent="-187325" algn="l" defTabSz="208851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870" indent="-187325" algn="l" defTabSz="208851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300" indent="-187325" algn="l" defTabSz="208851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730" indent="-187325" algn="l" defTabSz="208851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3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6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9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72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15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721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4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607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4253" y="974760"/>
            <a:ext cx="11486969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359838" y="320570"/>
            <a:ext cx="11459013" cy="51296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5">
                <a:solidFill>
                  <a:srgbClr val="7C7C7C"/>
                </a:solidFill>
                <a:latin typeface="Calibri Light" panose="020F0302020204030204"/>
                <a:cs typeface="Calibri Light" panose="020F0302020204030204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9" y="6340066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1343922" y="6432155"/>
            <a:ext cx="4635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 fontAlgn="base">
              <a:spcBef>
                <a:spcPct val="0"/>
              </a:spcBef>
              <a:spcAft>
                <a:spcPct val="0"/>
              </a:spcAft>
              <a:defRPr/>
            </a:pPr>
            <a:fld id="{9C5957C0-C9FD-924F-A662-3B71DAE40C56}" type="slidenum">
              <a:rPr lang="uk-UA" sz="1865">
                <a:solidFill>
                  <a:srgbClr val="FEFDFD"/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‹#›</a:t>
            </a:fld>
            <a:endParaRPr lang="uk-UA" sz="1335">
              <a:solidFill>
                <a:srgbClr val="FEFDFD"/>
              </a:solidFill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405" y="-4976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35" b="0" i="0" baseline="0">
          <a:solidFill>
            <a:srgbClr val="2C2D8B"/>
          </a:solidFill>
          <a:latin typeface="Calibri Light" panose="020F0302020204030204"/>
          <a:ea typeface="+mj-ea"/>
          <a:cs typeface="Calibri Light" panose="020F0302020204030204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STKaiti" pitchFamily="2" charset="-122"/>
          <a:cs typeface="Geneva" pitchFamily="34" charset="0"/>
        </a:defRPr>
      </a:lvl5pPr>
      <a:lvl6pPr marL="519430" algn="l" rtl="0" eaLnBrk="0" fontAlgn="base" hangingPunct="0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ヒラギノ角ゴ Pro W3" pitchFamily="124" charset="-128"/>
          <a:cs typeface="Geneva" pitchFamily="34" charset="0"/>
        </a:defRPr>
      </a:lvl6pPr>
      <a:lvl7pPr marL="1038860" algn="l" rtl="0" eaLnBrk="0" fontAlgn="base" hangingPunct="0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ヒラギノ角ゴ Pro W3" pitchFamily="124" charset="-128"/>
          <a:cs typeface="Geneva" pitchFamily="34" charset="0"/>
        </a:defRPr>
      </a:lvl7pPr>
      <a:lvl8pPr marL="1558290" algn="l" rtl="0" eaLnBrk="0" fontAlgn="base" hangingPunct="0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ヒラギノ角ゴ Pro W3" pitchFamily="124" charset="-128"/>
          <a:cs typeface="Geneva" pitchFamily="34" charset="0"/>
        </a:defRPr>
      </a:lvl8pPr>
      <a:lvl9pPr marL="2077720" algn="l" rtl="0" eaLnBrk="0" fontAlgn="base" hangingPunct="0">
        <a:spcBef>
          <a:spcPct val="0"/>
        </a:spcBef>
        <a:spcAft>
          <a:spcPct val="0"/>
        </a:spcAft>
        <a:defRPr sz="2665">
          <a:solidFill>
            <a:schemeClr val="accent1"/>
          </a:solidFill>
          <a:latin typeface="Arial" panose="020B0604020202020204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94945" indent="-194945" algn="l" defTabSz="2088515" rtl="0" eaLnBrk="0" fontAlgn="base" hangingPunct="0">
        <a:spcBef>
          <a:spcPct val="75000"/>
        </a:spcBef>
        <a:spcAft>
          <a:spcPct val="0"/>
        </a:spcAft>
        <a:buClrTx/>
        <a:buFont typeface="Wingdings" panose="05000000000000000000" pitchFamily="2" charset="2"/>
        <a:buChar char="§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1pPr>
      <a:lvl2pPr marL="391160" indent="-194945" algn="l" defTabSz="2088515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panose="05000000000000000000" pitchFamily="2" charset="2"/>
        <a:buChar char="§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2pPr>
      <a:lvl3pPr marL="588010" indent="-194945" algn="l" defTabSz="2088515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panose="05000000000000000000" pitchFamily="2" charset="2"/>
        <a:buChar char="§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3pPr>
      <a:lvl4pPr marL="779145" indent="-189230" algn="l" defTabSz="2088515" rtl="0" eaLnBrk="0" fontAlgn="base" hangingPunct="0">
        <a:spcBef>
          <a:spcPct val="25000"/>
        </a:spcBef>
        <a:spcAft>
          <a:spcPct val="0"/>
        </a:spcAft>
        <a:buClrTx/>
        <a:buFont typeface="Arial" panose="020B0604020202020204"/>
        <a:buChar char="•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4pPr>
      <a:lvl5pPr marL="968375" indent="-187325" algn="l" defTabSz="2088515" rtl="0" eaLnBrk="0" fontAlgn="base" hangingPunct="0">
        <a:spcBef>
          <a:spcPct val="25000"/>
        </a:spcBef>
        <a:spcAft>
          <a:spcPct val="0"/>
        </a:spcAft>
        <a:buClrTx/>
        <a:buFont typeface="Arial" panose="020B0604020202020204"/>
        <a:buChar char="•"/>
        <a:defRPr sz="2135" b="0" i="0">
          <a:solidFill>
            <a:srgbClr val="000000"/>
          </a:solidFill>
          <a:latin typeface="Calibri Light" panose="020F0302020204030204"/>
          <a:ea typeface="+mn-ea"/>
          <a:cs typeface="Calibri Light" panose="020F0302020204030204"/>
        </a:defRPr>
      </a:lvl5pPr>
      <a:lvl6pPr marL="1487805" indent="-187325" algn="l" defTabSz="208851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6pPr>
      <a:lvl7pPr marL="2007870" indent="-187325" algn="l" defTabSz="208851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7pPr>
      <a:lvl8pPr marL="2527300" indent="-187325" algn="l" defTabSz="208851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8pPr>
      <a:lvl9pPr marL="3046730" indent="-187325" algn="l" defTabSz="208851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16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3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6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9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72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150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721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4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6075" algn="l" defTabSz="10388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about:blank" TargetMode="External"/></Relationships>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1813" y="2813685"/>
            <a:ext cx="8806374" cy="3262432"/>
          </a:xfrm>
          <a:noFill/>
          <a:ln w="12700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r>
              <a:rPr lang="en-US" sz="6600"/>
              <a:t> </a:t>
            </a:r>
            <a:r>
              <a:rPr lang="en-US" sz="8000"/>
              <a:t>KYC Automation</a:t>
            </a:r>
            <a:br>
              <a:rPr lang="en-US" sz="6600"/>
            </a:br>
            <a:br>
              <a:rPr lang="en-US" sz="6600"/>
            </a:br>
            <a:r>
              <a:rPr lang="en-US" sz="6600"/>
              <a:t>                          </a:t>
            </a:r>
            <a:r>
              <a:rPr lang="en-US" sz="4800"/>
              <a:t>Team Lenders</a:t>
            </a:r>
            <a:endParaRPr lang="en-US"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D9AF1198-6B15-4901-8733-685682E3F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" r="-2" b="6846"/>
          <a:stretch/>
        </p:blipFill>
        <p:spPr>
          <a:xfrm>
            <a:off x="550932" y="1685898"/>
            <a:ext cx="3563868" cy="2193441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EF47686-1BEA-45C3-8741-CEB725201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r="-1" b="-1"/>
          <a:stretch/>
        </p:blipFill>
        <p:spPr>
          <a:xfrm>
            <a:off x="550932" y="3879339"/>
            <a:ext cx="3563868" cy="2193441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80D152B-BA30-49BA-BCC9-01C6060EB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52896"/>
              </p:ext>
            </p:extLst>
          </p:nvPr>
        </p:nvGraphicFramePr>
        <p:xfrm>
          <a:off x="5817273" y="2218789"/>
          <a:ext cx="541866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65039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079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Details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Extracted Data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8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Name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Shishir Gupta</a:t>
                      </a:r>
                      <a:endParaRPr lang="en-I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96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DOB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01/02/1999</a:t>
                      </a:r>
                      <a:endParaRPr lang="en-I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5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Gender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MALE</a:t>
                      </a:r>
                      <a:endParaRPr lang="en-I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Aadhaar Number (UID)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2613 6371 3327</a:t>
                      </a:r>
                      <a:endParaRPr lang="en-I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5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0388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Father’s Name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Sanjay Gupta</a:t>
                      </a:r>
                      <a:endParaRPr lang="en-I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1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Address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BMMIG INDRAPURAM</a:t>
                      </a:r>
                      <a:endParaRPr lang="en-I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1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Pin code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282001</a:t>
                      </a:r>
                      <a:endParaRPr lang="en-I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2997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422F60-623A-4340-BFE1-D9F7B940184A}"/>
              </a:ext>
            </a:extLst>
          </p:cNvPr>
          <p:cNvCxnSpPr>
            <a:cxnSpLocks/>
          </p:cNvCxnSpPr>
          <p:nvPr/>
        </p:nvCxnSpPr>
        <p:spPr bwMode="auto">
          <a:xfrm>
            <a:off x="4114801" y="3896139"/>
            <a:ext cx="170247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B8AA73-1796-4FBF-96F4-E72B0BA5946B}"/>
              </a:ext>
            </a:extLst>
          </p:cNvPr>
          <p:cNvSpPr txBox="1"/>
          <p:nvPr/>
        </p:nvSpPr>
        <p:spPr>
          <a:xfrm>
            <a:off x="1441174" y="327199"/>
            <a:ext cx="9303026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Technology &amp; Innovation(</a:t>
            </a: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OCR</a:t>
            </a:r>
            <a:r>
              <a:rPr lang="en-US"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en-IN" sz="4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6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C2A5BF-D6DD-416A-A011-1973CBAD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Value Add</a:t>
            </a:r>
          </a:p>
        </p:txBody>
      </p:sp>
      <p:pic>
        <p:nvPicPr>
          <p:cNvPr id="2" name="Picture 3" descr="https://app.powerbi.com/links/JAGAW0YhQF?ctid=02aa9fc1-18bc-4798-a020-e01c854dd434&amp;#38;pbi_source=linkShare">
            <a:extLst>
              <a:ext uri="{FF2B5EF4-FFF2-40B4-BE49-F238E27FC236}">
                <a16:creationId xmlns:a16="http://schemas.microsoft.com/office/drawing/2014/main" id="{075F2FFC-9EFE-4630-BD03-757FAE2D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48" y="1675227"/>
            <a:ext cx="8369904" cy="4394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5C8FB-B2A2-454D-8039-B40975F3B24A}"/>
              </a:ext>
            </a:extLst>
          </p:cNvPr>
          <p:cNvSpPr txBox="1"/>
          <p:nvPr/>
        </p:nvSpPr>
        <p:spPr>
          <a:xfrm>
            <a:off x="3210148" y="6065134"/>
            <a:ext cx="1727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F0"/>
                </a:solidFill>
                <a:highlight>
                  <a:srgbClr val="00FFFF"/>
                </a:highlight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 KYC Report</a:t>
            </a:r>
            <a:endParaRPr lang="en-US">
              <a:solidFill>
                <a:srgbClr val="00B0F0"/>
              </a:solidFill>
              <a:highlight>
                <a:srgbClr val="00FFFF"/>
              </a:highlight>
              <a:ea typeface="+mj-ea"/>
              <a:cs typeface="Calibri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041E54A-F2C7-4C7B-B1B0-3F24069035C4}"/>
              </a:ext>
            </a:extLst>
          </p:cNvPr>
          <p:cNvSpPr txBox="1"/>
          <p:nvPr/>
        </p:nvSpPr>
        <p:spPr>
          <a:xfrm>
            <a:off x="6661825" y="6070059"/>
            <a:ext cx="1654427" cy="369332"/>
          </a:xfrm>
          <a:prstGeom prst="rect">
            <a:avLst/>
          </a:prstGeom>
          <a:noFill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ighlight>
                  <a:srgbClr val="00FF00"/>
                </a:highlight>
                <a:ea typeface="+mj-ea"/>
                <a:hlinkClick r:id="rId4"/>
              </a:rPr>
              <a:t>Auto KYC Demo</a:t>
            </a:r>
            <a:endParaRPr lang="en-US">
              <a:highlight>
                <a:srgbClr val="00FF00"/>
              </a:highlight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7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C403B-4671-4BD2-94A4-2807EEF7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4" y="320570"/>
            <a:ext cx="10194178" cy="677108"/>
          </a:xfrm>
        </p:spPr>
        <p:txBody>
          <a:bodyPr/>
          <a:lstStyle/>
          <a:p>
            <a:r>
              <a:rPr lang="en-US" sz="4400"/>
              <a:t>Execution</a:t>
            </a:r>
            <a:endParaRPr lang="en-IN" sz="44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528053-B3DA-410E-84C9-693390ED6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73175"/>
              </p:ext>
            </p:extLst>
          </p:nvPr>
        </p:nvGraphicFramePr>
        <p:xfrm>
          <a:off x="1381537" y="1490871"/>
          <a:ext cx="9322906" cy="47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1453">
                  <a:extLst>
                    <a:ext uri="{9D8B030D-6E8A-4147-A177-3AD203B41FA5}">
                      <a16:colId xmlns:a16="http://schemas.microsoft.com/office/drawing/2014/main" val="775333352"/>
                    </a:ext>
                  </a:extLst>
                </a:gridCol>
                <a:gridCol w="4661453">
                  <a:extLst>
                    <a:ext uri="{9D8B030D-6E8A-4147-A177-3AD203B41FA5}">
                      <a16:colId xmlns:a16="http://schemas.microsoft.com/office/drawing/2014/main" val="1073443281"/>
                    </a:ext>
                  </a:extLst>
                </a:gridCol>
              </a:tblGrid>
              <a:tr h="4715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Efforts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 Consumed (in </a:t>
                      </a:r>
                      <a:r>
                        <a:rPr lang="en-US" err="1"/>
                        <a:t>Hrs</a:t>
                      </a:r>
                      <a:r>
                        <a:rPr lang="en-US"/>
                        <a:t>)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66047"/>
                  </a:ext>
                </a:extLst>
              </a:tr>
              <a:tr h="4715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Python Models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34949"/>
                  </a:ext>
                </a:extLst>
              </a:tr>
              <a:tr h="4715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API Development 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92585"/>
                  </a:ext>
                </a:extLst>
              </a:tr>
              <a:tr h="4715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Frontend Application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88768"/>
                  </a:ext>
                </a:extLst>
              </a:tr>
              <a:tr h="4715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Backend Connections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64752"/>
                  </a:ext>
                </a:extLst>
              </a:tr>
              <a:tr h="4715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Database Creation/ Queries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92356"/>
                  </a:ext>
                </a:extLst>
              </a:tr>
              <a:tr h="4715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Documentations &amp; Flow Diagram 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25215"/>
                  </a:ext>
                </a:extLst>
              </a:tr>
              <a:tr h="47155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Testing &amp;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1001"/>
                  </a:ext>
                </a:extLst>
              </a:tr>
              <a:tr h="471556">
                <a:tc>
                  <a:txBody>
                    <a:bodyPr/>
                    <a:lstStyle/>
                    <a:p>
                      <a:pPr marL="0" marR="0" lvl="0" indent="0" algn="ctr" defTabSz="10388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Demo Recording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01421"/>
                  </a:ext>
                </a:extLst>
              </a:tr>
              <a:tr h="471556">
                <a:tc>
                  <a:txBody>
                    <a:bodyPr/>
                    <a:lstStyle/>
                    <a:p>
                      <a:pPr marL="0" marR="0" lvl="0" indent="0" algn="ctr" defTabSz="10388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PPT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5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8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7B9D339-563A-4026-8CF7-BE524928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4" y="320570"/>
            <a:ext cx="10194178" cy="677108"/>
          </a:xfrm>
        </p:spPr>
        <p:txBody>
          <a:bodyPr/>
          <a:lstStyle/>
          <a:p>
            <a:r>
              <a:rPr lang="en-US" sz="4400"/>
              <a:t>Business Value</a:t>
            </a:r>
            <a:endParaRPr lang="en-IN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B781A-F60D-4253-AD0B-C67A08D74FF6}"/>
              </a:ext>
            </a:extLst>
          </p:cNvPr>
          <p:cNvSpPr txBox="1"/>
          <p:nvPr/>
        </p:nvSpPr>
        <p:spPr>
          <a:xfrm>
            <a:off x="864702" y="1663598"/>
            <a:ext cx="951174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>
                <a:solidFill>
                  <a:schemeClr val="accent1">
                    <a:lumMod val="75000"/>
                  </a:schemeClr>
                </a:solidFill>
                <a:latin typeface="+mj-lt"/>
              </a:rPr>
              <a:t>Following are the benefits of our KYC automation solution:</a:t>
            </a:r>
          </a:p>
          <a:p>
            <a:endParaRPr lang="en-US" sz="200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+mj-lt"/>
              </a:rPr>
              <a:t> Requires no manual intervention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+mj-lt"/>
              </a:rPr>
              <a:t> Low KYC approval time (30 seconds/per KYC)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+mj-lt"/>
              </a:rPr>
              <a:t> Notifies the user by emailing the KYC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+mj-lt"/>
              </a:rPr>
              <a:t> Requires OTP authentication for enhanced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+mj-lt"/>
              </a:rPr>
              <a:t> Lower chances of frauds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+mj-lt"/>
              </a:rPr>
              <a:t> Provides demographics of KYC cases via Power BI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+mj-lt"/>
              </a:rPr>
              <a:t> User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lumMod val="10000"/>
                  </a:schemeClr>
                </a:solidFill>
                <a:latin typeface="+mj-lt"/>
              </a:rPr>
              <a:t> Maintained a database with customer details</a:t>
            </a:r>
          </a:p>
        </p:txBody>
      </p:sp>
    </p:spTree>
    <p:extLst>
      <p:ext uri="{BB962C8B-B14F-4D97-AF65-F5344CB8AC3E}">
        <p14:creationId xmlns:p14="http://schemas.microsoft.com/office/powerpoint/2010/main" val="415946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3E7CBA9-C69B-4828-A0C2-9D16C983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4" y="489535"/>
            <a:ext cx="10194178" cy="677108"/>
          </a:xfrm>
        </p:spPr>
        <p:txBody>
          <a:bodyPr/>
          <a:lstStyle/>
          <a:p>
            <a:r>
              <a:rPr lang="en-US" sz="4400"/>
              <a:t>Technical Feasibility &amp; ROI </a:t>
            </a:r>
            <a:endParaRPr lang="en-IN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86A84-4A34-4112-973D-D7C792D8162D}"/>
              </a:ext>
            </a:extLst>
          </p:cNvPr>
          <p:cNvSpPr txBox="1"/>
          <p:nvPr/>
        </p:nvSpPr>
        <p:spPr>
          <a:xfrm>
            <a:off x="854764" y="1620078"/>
            <a:ext cx="93626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aseline="0">
                <a:solidFill>
                  <a:schemeClr val="accent1">
                    <a:lumMod val="75000"/>
                  </a:schemeClr>
                </a:solidFill>
                <a:ea typeface="+mj-ea"/>
              </a:rPr>
              <a:t>Eliminating Manual Intervention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  <a:ea typeface="+mj-ea"/>
              </a:rPr>
              <a:t>Cost Reduction per KYC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aseline="0">
                <a:solidFill>
                  <a:schemeClr val="accent1">
                    <a:lumMod val="75000"/>
                  </a:schemeClr>
                </a:solidFill>
                <a:ea typeface="+mj-ea"/>
              </a:rPr>
              <a:t>Lower KYC Validation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75000"/>
                  </a:schemeClr>
                </a:solidFill>
                <a:ea typeface="+mj-ea"/>
              </a:rPr>
              <a:t>Increased Customer Satisfaction </a:t>
            </a:r>
            <a:endParaRPr lang="en-US" sz="3200" baseline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>
                <a:solidFill>
                  <a:schemeClr val="accent1">
                    <a:lumMod val="75000"/>
                  </a:schemeClr>
                </a:solidFill>
                <a:ea typeface="+mj-ea"/>
              </a:rPr>
              <a:t>Enhanced Security</a:t>
            </a:r>
            <a:endParaRPr lang="en-IN" sz="3200" baseline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821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F0A8E71-BBFD-4010-9E3D-4A42B16F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64" y="489535"/>
            <a:ext cx="10194178" cy="677108"/>
          </a:xfrm>
        </p:spPr>
        <p:txBody>
          <a:bodyPr/>
          <a:lstStyle/>
          <a:p>
            <a:r>
              <a:rPr lang="en-US" sz="4400"/>
              <a:t>Future Scope </a:t>
            </a:r>
            <a:endParaRPr lang="en-IN" sz="44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B70B5C-238D-40CA-BCA1-E2388283A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54578"/>
              </p:ext>
            </p:extLst>
          </p:nvPr>
        </p:nvGraphicFramePr>
        <p:xfrm>
          <a:off x="1524000" y="1400225"/>
          <a:ext cx="91440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83437237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637526010"/>
                    </a:ext>
                  </a:extLst>
                </a:gridCol>
              </a:tblGrid>
              <a:tr h="379124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Milestones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Description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231815"/>
                  </a:ext>
                </a:extLst>
              </a:tr>
              <a:tr h="61243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Replace HTML, Java Script, </a:t>
                      </a:r>
                      <a:r>
                        <a:rPr lang="en-US" sz="180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JQuery</a:t>
                      </a:r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with Angular/React.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Build responsive application using advance frameworks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770270"/>
                  </a:ext>
                </a:extLst>
              </a:tr>
              <a:tr h="61243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consider masked Aadhaar as an Input from UIDAI Website.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Ability to handle masked Aadhaar in the document upload section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465905"/>
                  </a:ext>
                </a:extLst>
              </a:tr>
              <a:tr h="61243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Take picture inputs from Webcam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Ability to capture applicant’s image from Webcam directly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539594"/>
                  </a:ext>
                </a:extLst>
              </a:tr>
              <a:tr h="612430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Scanning the QR code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Scanning the QR Code for extracting the applicant’s details directly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91451"/>
                  </a:ext>
                </a:extLst>
              </a:tr>
              <a:tr h="3499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Adding more Identification proofs for KYC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Add PAN/Passport/DL for KYC Verification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608593"/>
                  </a:ext>
                </a:extLst>
              </a:tr>
              <a:tr h="349960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Email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Add Email verification for better security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441591"/>
                  </a:ext>
                </a:extLst>
              </a:tr>
              <a:tr h="612430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Aadhaar UIDAI Symbol Validation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Verification of Aadhaar UIDAI symbol from back of Aadhaar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351537"/>
                  </a:ext>
                </a:extLst>
              </a:tr>
              <a:tr h="61243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Power BI reports (Risk Profiling)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 Power BI reports based on Customer Details Data for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91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4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A57599-387C-4B7E-8129-A8E703DF6B25}"/>
              </a:ext>
            </a:extLst>
          </p:cNvPr>
          <p:cNvSpPr/>
          <p:nvPr/>
        </p:nvSpPr>
        <p:spPr>
          <a:xfrm>
            <a:off x="2484783" y="2633869"/>
            <a:ext cx="696733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209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371CC2-5E86-4857-AF6A-0910905B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77" y="340448"/>
            <a:ext cx="10699044" cy="677108"/>
          </a:xfrm>
        </p:spPr>
        <p:txBody>
          <a:bodyPr/>
          <a:lstStyle/>
          <a:p>
            <a:r>
              <a:rPr lang="en-US" sz="4400"/>
              <a:t>User Experience</a:t>
            </a:r>
            <a:endParaRPr lang="en-IN" sz="440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1339FF-7E6E-4869-A906-DF2146C4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7" y="1017556"/>
            <a:ext cx="4334303" cy="5223391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F2CDE2-C9FD-49D8-A47D-AB68FF813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20" y="1017556"/>
            <a:ext cx="5822004" cy="1623055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0823C-98A2-4449-BE3D-49467B008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20" y="2930732"/>
            <a:ext cx="6548857" cy="33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53280D2-01B0-4949-830B-E539C16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77" y="340448"/>
            <a:ext cx="10699044" cy="677108"/>
          </a:xfrm>
        </p:spPr>
        <p:txBody>
          <a:bodyPr/>
          <a:lstStyle/>
          <a:p>
            <a:r>
              <a:rPr lang="en-US" sz="4400"/>
              <a:t>Technology &amp; Innovation(Architecture)</a:t>
            </a:r>
            <a:endParaRPr lang="en-IN" sz="440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E113F22-C747-4348-BE4F-0F78C3FE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104780"/>
            <a:ext cx="9377680" cy="53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2A8ED58-7434-4659-AEF3-3BE5AB5C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77" y="340448"/>
            <a:ext cx="10699044" cy="677108"/>
          </a:xfrm>
        </p:spPr>
        <p:txBody>
          <a:bodyPr/>
          <a:lstStyle/>
          <a:p>
            <a:r>
              <a:rPr lang="en-US" sz="4400"/>
              <a:t>Technology &amp; Innovation(Model Architecture)</a:t>
            </a:r>
            <a:endParaRPr lang="en-IN" sz="440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0B54BED-C49F-4C29-B705-7B3B936BF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5" y="1521983"/>
            <a:ext cx="10287529" cy="43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9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226D47EF-9288-4977-8C45-7BF80BCF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1247774"/>
            <a:ext cx="1790700" cy="11620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79B8FB-1A0C-422A-AE7D-19837E7C1F6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 bwMode="auto">
          <a:xfrm>
            <a:off x="6096000" y="2409824"/>
            <a:ext cx="0" cy="6425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3C3E8-E342-4024-890E-483286CE1D62}"/>
              </a:ext>
            </a:extLst>
          </p:cNvPr>
          <p:cNvSpPr/>
          <p:nvPr/>
        </p:nvSpPr>
        <p:spPr bwMode="auto">
          <a:xfrm>
            <a:off x="5430079" y="3052347"/>
            <a:ext cx="1331841" cy="708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chemeClr val="bg1">
                    <a:lumMod val="10000"/>
                  </a:schemeClr>
                </a:solidFill>
                <a:latin typeface="Bahnschrift SemiLight SemiConde" panose="020B0502040204020203" pitchFamily="34" charset="0"/>
                <a:ea typeface="+mj-ea"/>
              </a:rPr>
              <a:t>KYC </a:t>
            </a:r>
            <a:r>
              <a:rPr lang="en-US" sz="1400">
                <a:solidFill>
                  <a:schemeClr val="bg1">
                    <a:lumMod val="10000"/>
                  </a:schemeClr>
                </a:solidFill>
                <a:latin typeface="Bahnschrift SemiLight" panose="020B0502040204020203" pitchFamily="34" charset="0"/>
                <a:ea typeface="+mj-ea"/>
              </a:rPr>
              <a:t>Validation</a:t>
            </a:r>
            <a:endParaRPr kumimoji="0" lang="en-IN" sz="1400" b="0" i="0" u="none" strike="noStrike" cap="none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Bahnschrift SemiLight" panose="020B0502040204020203" pitchFamily="34" charset="0"/>
              <a:ea typeface="+mj-ea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8220046-12EF-4763-89DB-AE7B8459B318}"/>
              </a:ext>
            </a:extLst>
          </p:cNvPr>
          <p:cNvSpPr/>
          <p:nvPr/>
        </p:nvSpPr>
        <p:spPr bwMode="auto">
          <a:xfrm>
            <a:off x="3905147" y="4512362"/>
            <a:ext cx="1520687" cy="854765"/>
          </a:xfrm>
          <a:prstGeom prst="flowChartProcess">
            <a:avLst/>
          </a:prstGeom>
          <a:solidFill>
            <a:srgbClr val="92D05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chemeClr val="bg1">
                    <a:lumMod val="10000"/>
                  </a:schemeClr>
                </a:solidFill>
                <a:latin typeface="Bahnschrift SemiLight" panose="020B0502040204020203" pitchFamily="34" charset="0"/>
                <a:ea typeface="+mj-ea"/>
              </a:rPr>
              <a:t>GOI Symbol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Bahnschrift SemiLight" panose="020B0502040204020203" pitchFamily="34" charset="0"/>
                <a:ea typeface="+mj-ea"/>
              </a:rPr>
              <a:t>Detection</a:t>
            </a:r>
            <a:endParaRPr kumimoji="0" lang="en-IN" sz="1400" b="0" i="0" u="none" strike="noStrike" cap="none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Bahnschrift SemiLight" panose="020B0502040204020203" pitchFamily="34" charset="0"/>
              <a:ea typeface="+mj-ea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9B3FCB9-46B1-48BD-9138-978056AE6730}"/>
              </a:ext>
            </a:extLst>
          </p:cNvPr>
          <p:cNvSpPr/>
          <p:nvPr/>
        </p:nvSpPr>
        <p:spPr bwMode="auto">
          <a:xfrm>
            <a:off x="6761920" y="4522301"/>
            <a:ext cx="1520687" cy="854765"/>
          </a:xfrm>
          <a:prstGeom prst="flowChartProcess">
            <a:avLst/>
          </a:prstGeom>
          <a:solidFill>
            <a:srgbClr val="92D05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bg1">
                    <a:lumMod val="10000"/>
                  </a:schemeClr>
                </a:solidFill>
                <a:latin typeface="Bahnschrift SemiLight" panose="020B0502040204020203" pitchFamily="34" charset="0"/>
                <a:ea typeface="+mj-ea"/>
              </a:rPr>
              <a:t>Information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chemeClr val="bg1">
                    <a:lumMod val="10000"/>
                  </a:schemeClr>
                </a:solidFill>
                <a:latin typeface="Bahnschrift SemiLight" panose="020B0502040204020203" pitchFamily="34" charset="0"/>
                <a:ea typeface="+mj-ea"/>
              </a:rPr>
              <a:t> Extraction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0D876FC-EA5D-40F5-92B1-1CA9A1253903}"/>
              </a:ext>
            </a:extLst>
          </p:cNvPr>
          <p:cNvSpPr/>
          <p:nvPr/>
        </p:nvSpPr>
        <p:spPr bwMode="auto">
          <a:xfrm>
            <a:off x="9618693" y="4512361"/>
            <a:ext cx="1520687" cy="854765"/>
          </a:xfrm>
          <a:prstGeom prst="flowChartProcess">
            <a:avLst/>
          </a:prstGeom>
          <a:solidFill>
            <a:srgbClr val="92D05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Bahnschrift SemiLight" panose="020B0502040204020203" pitchFamily="34" charset="0"/>
                <a:ea typeface="+mj-ea"/>
              </a:rPr>
              <a:t>Face Similarity</a:t>
            </a:r>
            <a:endParaRPr kumimoji="0" lang="en-I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4485D04-A8B0-4437-828B-A1B1B9C54F36}"/>
              </a:ext>
            </a:extLst>
          </p:cNvPr>
          <p:cNvSpPr/>
          <p:nvPr/>
        </p:nvSpPr>
        <p:spPr bwMode="auto">
          <a:xfrm>
            <a:off x="1048374" y="4512360"/>
            <a:ext cx="1520687" cy="854765"/>
          </a:xfrm>
          <a:prstGeom prst="flowChartProcess">
            <a:avLst/>
          </a:prstGeom>
          <a:solidFill>
            <a:srgbClr val="92D05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Bahnschrift SemiLight" panose="020B0502040204020203" pitchFamily="34" charset="0"/>
                <a:ea typeface="+mj-ea"/>
              </a:rPr>
              <a:t>Emblem Detection</a:t>
            </a:r>
            <a:endParaRPr kumimoji="0" lang="en-IN" sz="1400" b="0" i="0" u="none" strike="noStrike" cap="none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Bahnschrift SemiLight" panose="020B0502040204020203" pitchFamily="34" charset="0"/>
              <a:ea typeface="+mj-ea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61BDC4-19E0-4A87-A9C4-6CD58922C1EE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 bwMode="auto">
          <a:xfrm flipH="1">
            <a:off x="1808718" y="3760925"/>
            <a:ext cx="4287282" cy="7514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30C23D-7101-427C-9020-BFEDF5402C7D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flipH="1">
            <a:off x="4665491" y="3760925"/>
            <a:ext cx="1430509" cy="7514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89F91C-C3F0-4673-AB7D-AFE7D6CD86EA}"/>
              </a:ext>
            </a:extLst>
          </p:cNvPr>
          <p:cNvCxnSpPr>
            <a:stCxn id="12" idx="2"/>
            <a:endCxn id="14" idx="0"/>
          </p:cNvCxnSpPr>
          <p:nvPr/>
        </p:nvCxnSpPr>
        <p:spPr bwMode="auto">
          <a:xfrm>
            <a:off x="6096000" y="3760925"/>
            <a:ext cx="1426264" cy="7613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710EC5-0098-4D32-A6DE-FC5546F5E9CA}"/>
              </a:ext>
            </a:extLst>
          </p:cNvPr>
          <p:cNvCxnSpPr>
            <a:stCxn id="12" idx="2"/>
            <a:endCxn id="15" idx="0"/>
          </p:cNvCxnSpPr>
          <p:nvPr/>
        </p:nvCxnSpPr>
        <p:spPr bwMode="auto">
          <a:xfrm>
            <a:off x="6096000" y="3760925"/>
            <a:ext cx="4283037" cy="7514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2">
            <a:extLst>
              <a:ext uri="{FF2B5EF4-FFF2-40B4-BE49-F238E27FC236}">
                <a16:creationId xmlns:a16="http://schemas.microsoft.com/office/drawing/2014/main" id="{6091B441-0C0B-4CA7-8220-0260AB5A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77" y="340448"/>
            <a:ext cx="10699044" cy="677108"/>
          </a:xfrm>
        </p:spPr>
        <p:txBody>
          <a:bodyPr/>
          <a:lstStyle/>
          <a:p>
            <a:r>
              <a:rPr lang="en-US" sz="4400"/>
              <a:t>Technology &amp; Innovation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308855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0FDBD7F-C270-489F-B946-1F561606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80" y="172074"/>
            <a:ext cx="10515600" cy="993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Technology &amp; Innovation(Emblem)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BBAF64B-E063-4670-ADB8-F330974C6A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" r="41190" b="-4"/>
          <a:stretch/>
        </p:blipFill>
        <p:spPr>
          <a:xfrm>
            <a:off x="310073" y="2904735"/>
            <a:ext cx="2255462" cy="3155238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493A0C29-6FE5-4FD5-A70F-E927B887C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" r="41745" b="2"/>
          <a:stretch/>
        </p:blipFill>
        <p:spPr>
          <a:xfrm>
            <a:off x="2647318" y="1553014"/>
            <a:ext cx="2255462" cy="3155238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A11BA4E3-E625-4DD6-8756-EE9F7892F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" r="48150" b="1"/>
          <a:stretch/>
        </p:blipFill>
        <p:spPr>
          <a:xfrm>
            <a:off x="4964182" y="2904735"/>
            <a:ext cx="2255462" cy="3155238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0E9BDC59-D69F-4E41-855D-F1D1559BC4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r="44000" b="-1"/>
          <a:stretch/>
        </p:blipFill>
        <p:spPr>
          <a:xfrm>
            <a:off x="7309601" y="1553014"/>
            <a:ext cx="2255462" cy="315523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B49067F-BA9F-4ED0-96CF-F5B2E1FED6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5" b="-4"/>
          <a:stretch/>
        </p:blipFill>
        <p:spPr>
          <a:xfrm>
            <a:off x="9655020" y="2904735"/>
            <a:ext cx="2255462" cy="31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ED33E-5214-4DAB-A464-1BA14B7A4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2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46791" y="-3369132"/>
            <a:ext cx="5486400" cy="12224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10ACCE-A7BD-4990-A0A5-DA19E37B035F}"/>
              </a:ext>
            </a:extLst>
          </p:cNvPr>
          <p:cNvSpPr txBox="1"/>
          <p:nvPr/>
        </p:nvSpPr>
        <p:spPr>
          <a:xfrm>
            <a:off x="1403632" y="184336"/>
            <a:ext cx="9283781" cy="1405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Technology &amp; Innovation (GOI)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F5B7AB3-49C3-4762-A5EA-F882D69C10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0" b="-1"/>
          <a:stretch/>
        </p:blipFill>
        <p:spPr>
          <a:xfrm>
            <a:off x="-1151" y="1869888"/>
            <a:ext cx="4076982" cy="3118224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9CA5C91B-30FD-4099-A665-38CCFFA589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0" b="3"/>
          <a:stretch/>
        </p:blipFill>
        <p:spPr>
          <a:xfrm>
            <a:off x="4075834" y="3056427"/>
            <a:ext cx="4067391" cy="3118104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F05B89E-EA43-4694-A6B8-DB264108E94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0" b="3"/>
          <a:stretch/>
        </p:blipFill>
        <p:spPr>
          <a:xfrm>
            <a:off x="8151669" y="1979299"/>
            <a:ext cx="4067391" cy="311810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52312FD-2D16-4410-865E-B7AF8A5E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7C9639-8008-413F-8F79-435BE4F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8" y="320572"/>
            <a:ext cx="10699044" cy="921820"/>
          </a:xfrm>
        </p:spPr>
        <p:txBody>
          <a:bodyPr/>
          <a:lstStyle/>
          <a:p>
            <a:r>
              <a:rPr lang="en-US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Technology &amp; Innovation (Fake Aadhaar)</a:t>
            </a:r>
            <a:br>
              <a:rPr lang="en-US"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endParaRPr lang="en-IN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1C74F3D0-1DBD-4FB6-8C2E-A6B9F632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7" y="1345262"/>
            <a:ext cx="5540829" cy="4232578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9F5EE21-A41D-4015-BF43-601555E50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57473"/>
              </p:ext>
            </p:extLst>
          </p:nvPr>
        </p:nvGraphicFramePr>
        <p:xfrm>
          <a:off x="6440554" y="2077278"/>
          <a:ext cx="5540830" cy="267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415">
                  <a:extLst>
                    <a:ext uri="{9D8B030D-6E8A-4147-A177-3AD203B41FA5}">
                      <a16:colId xmlns:a16="http://schemas.microsoft.com/office/drawing/2014/main" val="4226810301"/>
                    </a:ext>
                  </a:extLst>
                </a:gridCol>
                <a:gridCol w="2770415">
                  <a:extLst>
                    <a:ext uri="{9D8B030D-6E8A-4147-A177-3AD203B41FA5}">
                      <a16:colId xmlns:a16="http://schemas.microsoft.com/office/drawing/2014/main" val="1000196426"/>
                    </a:ext>
                  </a:extLst>
                </a:gridCol>
              </a:tblGrid>
              <a:tr h="66840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Validation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Status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4466"/>
                  </a:ext>
                </a:extLst>
              </a:tr>
              <a:tr h="6684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Emblem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3971"/>
                  </a:ext>
                </a:extLst>
              </a:tr>
              <a:tr h="6684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GOI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388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33928"/>
                  </a:ext>
                </a:extLst>
              </a:tr>
              <a:tr h="6684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Aadhaar Number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388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4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72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37689-6FA4-4A9B-B4AB-EA771C43785B}"/>
              </a:ext>
            </a:extLst>
          </p:cNvPr>
          <p:cNvSpPr txBox="1"/>
          <p:nvPr/>
        </p:nvSpPr>
        <p:spPr>
          <a:xfrm>
            <a:off x="1441174" y="327199"/>
            <a:ext cx="9303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Technology &amp; Innovation(</a:t>
            </a:r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Face Similarity</a:t>
            </a:r>
            <a:r>
              <a:rPr lang="en-US"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en-IN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9ADDF-E08C-4876-812D-2B19F1988BA4}"/>
              </a:ext>
            </a:extLst>
          </p:cNvPr>
          <p:cNvSpPr txBox="1"/>
          <p:nvPr/>
        </p:nvSpPr>
        <p:spPr>
          <a:xfrm>
            <a:off x="1311966" y="1216986"/>
            <a:ext cx="10654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>
                <a:solidFill>
                  <a:schemeClr val="accent1">
                    <a:lumMod val="75000"/>
                  </a:schemeClr>
                </a:solidFill>
                <a:ea typeface="+mj-ea"/>
              </a:rPr>
              <a:t>Performed Face Similarity on LFW (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Labeled Faces in the Wild</a:t>
            </a:r>
            <a:r>
              <a:rPr lang="en-US" sz="2000" baseline="0">
                <a:solidFill>
                  <a:schemeClr val="accent1">
                    <a:lumMod val="75000"/>
                  </a:schemeClr>
                </a:solidFill>
                <a:ea typeface="+mj-ea"/>
              </a:rPr>
              <a:t>) dataset and achieved 95% accuracy in identifying the  similar faces. </a:t>
            </a:r>
            <a:endParaRPr lang="en-IN" sz="2000" baseline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0FE7739-CF70-43EF-AF1F-87C9E4D1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98438"/>
              </p:ext>
            </p:extLst>
          </p:nvPr>
        </p:nvGraphicFramePr>
        <p:xfrm>
          <a:off x="1311966" y="2045218"/>
          <a:ext cx="9531625" cy="1483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65">
                  <a:extLst>
                    <a:ext uri="{9D8B030D-6E8A-4147-A177-3AD203B41FA5}">
                      <a16:colId xmlns:a16="http://schemas.microsoft.com/office/drawing/2014/main" val="1839531940"/>
                    </a:ext>
                  </a:extLst>
                </a:gridCol>
                <a:gridCol w="2225252">
                  <a:extLst>
                    <a:ext uri="{9D8B030D-6E8A-4147-A177-3AD203B41FA5}">
                      <a16:colId xmlns:a16="http://schemas.microsoft.com/office/drawing/2014/main" val="3111731104"/>
                    </a:ext>
                  </a:extLst>
                </a:gridCol>
                <a:gridCol w="3177208">
                  <a:extLst>
                    <a:ext uri="{9D8B030D-6E8A-4147-A177-3AD203B41FA5}">
                      <a16:colId xmlns:a16="http://schemas.microsoft.com/office/drawing/2014/main" val="2460865430"/>
                    </a:ext>
                  </a:extLst>
                </a:gridCol>
              </a:tblGrid>
              <a:tr h="49439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Number of Images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Matched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Unmatched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45872"/>
                  </a:ext>
                </a:extLst>
              </a:tr>
              <a:tr h="4943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901 Incorrect Pairs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32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869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62070"/>
                  </a:ext>
                </a:extLst>
              </a:tr>
              <a:tr h="4943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901 Correct Pairs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388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849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52</a:t>
                      </a:r>
                      <a:endParaRPr lang="en-I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89990"/>
                  </a:ext>
                </a:extLst>
              </a:tr>
            </a:tbl>
          </a:graphicData>
        </a:graphic>
      </p:graphicFrame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5BDC0451-DC3B-46CC-AC36-7F48F53D9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3661843"/>
            <a:ext cx="3777069" cy="2748896"/>
          </a:xfrm>
          <a:prstGeom prst="rect">
            <a:avLst/>
          </a:prstGeom>
        </p:spPr>
      </p:pic>
      <p:pic>
        <p:nvPicPr>
          <p:cNvPr id="13" name="Picture 12" descr="A person with a beard sitting on a couch&#10;&#10;Description automatically generated with low confidence">
            <a:extLst>
              <a:ext uri="{FF2B5EF4-FFF2-40B4-BE49-F238E27FC236}">
                <a16:creationId xmlns:a16="http://schemas.microsoft.com/office/drawing/2014/main" id="{40F3513F-5500-4B7E-92D6-FDFF1DB82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3648737"/>
            <a:ext cx="2061672" cy="274889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7AC066-15E4-4772-8F9A-0346F798C003}"/>
              </a:ext>
            </a:extLst>
          </p:cNvPr>
          <p:cNvCxnSpPr>
            <a:stCxn id="11" idx="3"/>
            <a:endCxn id="13" idx="1"/>
          </p:cNvCxnSpPr>
          <p:nvPr/>
        </p:nvCxnSpPr>
        <p:spPr bwMode="auto">
          <a:xfrm flipV="1">
            <a:off x="5407086" y="5023185"/>
            <a:ext cx="3614994" cy="1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B83148-A85A-43F5-9164-BF5D2D78E3C6}"/>
              </a:ext>
            </a:extLst>
          </p:cNvPr>
          <p:cNvSpPr txBox="1"/>
          <p:nvPr/>
        </p:nvSpPr>
        <p:spPr>
          <a:xfrm>
            <a:off x="5945208" y="4304958"/>
            <a:ext cx="253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0">
                <a:solidFill>
                  <a:srgbClr val="00B050"/>
                </a:solidFill>
                <a:ea typeface="+mj-ea"/>
              </a:rPr>
              <a:t>72% Matched</a:t>
            </a:r>
            <a:endParaRPr lang="en-IN" sz="3200" b="1" baseline="0">
              <a:solidFill>
                <a:srgbClr val="00B05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7966111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L&amp;T Infotech</vt:lpstr>
      <vt:lpstr>1_L&amp;T Infotech</vt:lpstr>
      <vt:lpstr> KYC Automation                            Team Lenders</vt:lpstr>
      <vt:lpstr>User Experience</vt:lpstr>
      <vt:lpstr>Technology &amp; Innovation(Architecture)</vt:lpstr>
      <vt:lpstr>Technology &amp; Innovation(Model Architecture)</vt:lpstr>
      <vt:lpstr>Technology &amp; Innovation</vt:lpstr>
      <vt:lpstr>Technology &amp; Innovation(Emblem)</vt:lpstr>
      <vt:lpstr>PowerPoint Presentation</vt:lpstr>
      <vt:lpstr>Technology &amp; Innovation (Fake Aadhaar) </vt:lpstr>
      <vt:lpstr>PowerPoint Presentation</vt:lpstr>
      <vt:lpstr>PowerPoint Presentation</vt:lpstr>
      <vt:lpstr>Value Add</vt:lpstr>
      <vt:lpstr>Execution</vt:lpstr>
      <vt:lpstr>Business Value</vt:lpstr>
      <vt:lpstr>Technical Feasibility &amp; ROI 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Chevron-LTI Enterprise Historian Weekly Status Jul W2 2019</dc:title>
  <dc:creator>Makarand Kurkure</dc:creator>
  <cp:revision>1</cp:revision>
  <dcterms:created xsi:type="dcterms:W3CDTF">2018-10-31T13:30:00Z</dcterms:created>
  <dcterms:modified xsi:type="dcterms:W3CDTF">2021-08-30T04:40:17Z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0x010100A4C73D6DCF5D0448BCFB40AD7CF6611D</vt:lpwstr>
  </property>
  <property fmtid="{D5CDD505-2E9C-101B-9397-08002B2CF9AE}" pid="3" name="Chevron Discipline">
    <vt:lpwstr/>
  </property>
  <property fmtid="{D5CDD505-2E9C-101B-9397-08002B2CF9AE}" pid="4" name="f1f5acf37a9e4df8843432af9802a72a">
    <vt:lpwstr/>
  </property>
  <property fmtid="{D5CDD505-2E9C-101B-9397-08002B2CF9AE}" pid="5" name="Retention Category">
    <vt:lpwstr>1;#Non-Record|1e0fcd32-c316-4759-967f-319c5b88aa7f</vt:lpwstr>
  </property>
  <property fmtid="{D5CDD505-2E9C-101B-9397-08002B2CF9AE}" pid="6" name="Chevron Organization">
    <vt:lpwstr>2;#SJVBU|a4b36dab-fe67-4c42-b48b-05912a6d980d</vt:lpwstr>
  </property>
  <property fmtid="{D5CDD505-2E9C-101B-9397-08002B2CF9AE}" pid="7" name="AuthorIds_UIVersion_2">
    <vt:lpwstr>149</vt:lpwstr>
  </property>
  <property fmtid="{D5CDD505-2E9C-101B-9397-08002B2CF9AE}" pid="8" name="AuthorIds_UIVersion_7">
    <vt:lpwstr>149</vt:lpwstr>
  </property>
  <property fmtid="{D5CDD505-2E9C-101B-9397-08002B2CF9AE}" pid="9" name="AuthorIds_UIVersion_515">
    <vt:lpwstr>149</vt:lpwstr>
  </property>
  <property fmtid="{D5CDD505-2E9C-101B-9397-08002B2CF9AE}" pid="10" name="KSOProductBuildVer">
    <vt:lpwstr>1033-11.2.0.9635</vt:lpwstr>
  </property>
</Properties>
</file>