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9" r:id="rId14"/>
    <p:sldId id="273" r:id="rId15"/>
    <p:sldId id="275" r:id="rId16"/>
    <p:sldId id="276"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A96985-8EF6-4974-B8F6-5CD7A4A28B9C}">
  <a:tblStyle styleId="{9AA96985-8EF6-4974-B8F6-5CD7A4A28B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538948eb0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538948eb0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595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cab1d5e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cab1d5e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9cab1d5e5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9cab1d5e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e538948eb0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e538948eb0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9cab1d5e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9cab1d5e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538948eb0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538948eb0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9cab1d5e5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9cab1d5e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9cab1d5e5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9cab1d5e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538948eb0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538948eb0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538948eb0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538948eb0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538948eb0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538948eb0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538948eb0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538948eb0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9cab1d5e5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9cab1d5e5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9cab1d5e5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9cab1d5e5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9cab1d5e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9cab1d5e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9cab1d5e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9cab1d5e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dk1" tx1="lt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google.com/url?sa=i&amp;url=https://youth-revolution.com/product/arduino-robatics/&amp;psig=AOvVaw3wLt2TPlOOjCI9u41MZ1Z6&amp;ust=1629285970469000&amp;source=images&amp;cd=vfe&amp;ved=0CAwQ3YkBahcKEwjo1La4-bfyAhUAAAAAHQAAAAAQD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hyperlink" Target="http://theheretic.me/fire-drill-clipar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hyperlink" Target="https://www.colourbox.com/vector/fire-alarm-system-concept-vector-illustration-vector-4161334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hyperlink" Target="https://www.electronicwings.com/avr-atmega/interfacing-lcd-16x2-in-4-bit-mode-with-atmega-16-32-" TargetMode="External"/><Relationship Id="rId5" Type="http://schemas.openxmlformats.org/officeDocument/2006/relationships/image" Target="../media/image5.png"/><Relationship Id="rId4" Type="http://schemas.openxmlformats.org/officeDocument/2006/relationships/hyperlink" Target="https://automationforum.co/temperature-sensor-ic-lm3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hyperlink" Target="https://www.alibaba.com/photo/sim900-gsm-module-images.html" TargetMode="External"/><Relationship Id="rId5" Type="http://schemas.openxmlformats.org/officeDocument/2006/relationships/image" Target="../media/image7.gif"/><Relationship Id="rId4" Type="http://schemas.openxmlformats.org/officeDocument/2006/relationships/hyperlink" Target="https://lastminuteengineers.com/mq2-gas-senser-arduino-tuto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8" name="Google Shape;135;p13">
            <a:extLst>
              <a:ext uri="{FF2B5EF4-FFF2-40B4-BE49-F238E27FC236}">
                <a16:creationId xmlns:a16="http://schemas.microsoft.com/office/drawing/2014/main" id="{AEF433B0-FE1F-481A-8386-85D89C34B0C6}"/>
              </a:ext>
            </a:extLst>
          </p:cNvPr>
          <p:cNvSpPr txBox="1">
            <a:spLocks/>
          </p:cNvSpPr>
          <p:nvPr/>
        </p:nvSpPr>
        <p:spPr>
          <a:xfrm>
            <a:off x="1523250" y="1136851"/>
            <a:ext cx="6097500" cy="1207200"/>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rmAutofit fontScale="6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2444" dirty="0">
              <a:latin typeface="Times New Roman"/>
              <a:ea typeface="Times New Roman"/>
              <a:cs typeface="Times New Roman"/>
              <a:sym typeface="Times New Roman"/>
            </a:endParaRPr>
          </a:p>
          <a:p>
            <a:pPr algn="ctr">
              <a:lnSpc>
                <a:spcPct val="115000"/>
              </a:lnSpc>
              <a:spcBef>
                <a:spcPts val="1200"/>
              </a:spcBef>
            </a:pPr>
            <a:r>
              <a:rPr lang="en-US" sz="3000" b="1" dirty="0">
                <a:latin typeface="Times New Roman"/>
                <a:ea typeface="Times New Roman"/>
                <a:cs typeface="Times New Roman"/>
                <a:sym typeface="Times New Roman"/>
              </a:rPr>
              <a:t>GSM Based Fire and Smoke Detection and Prevention System </a:t>
            </a:r>
            <a:endParaRPr lang="en-US" sz="2444" dirty="0">
              <a:latin typeface="Times New Roman"/>
              <a:ea typeface="Times New Roman"/>
              <a:cs typeface="Times New Roman"/>
              <a:sym typeface="Times New Roman"/>
            </a:endParaRPr>
          </a:p>
          <a:p>
            <a:pPr>
              <a:spcBef>
                <a:spcPts val="1200"/>
              </a:spcBef>
            </a:pPr>
            <a:endParaRPr lang="en-US" dirty="0"/>
          </a:p>
        </p:txBody>
      </p:sp>
      <p:sp>
        <p:nvSpPr>
          <p:cNvPr id="9" name="Google Shape;136;p13">
            <a:extLst>
              <a:ext uri="{FF2B5EF4-FFF2-40B4-BE49-F238E27FC236}">
                <a16:creationId xmlns:a16="http://schemas.microsoft.com/office/drawing/2014/main" id="{B0E54A1C-3B6E-466D-B6C7-0DF9D3FBD75C}"/>
              </a:ext>
            </a:extLst>
          </p:cNvPr>
          <p:cNvSpPr txBox="1"/>
          <p:nvPr/>
        </p:nvSpPr>
        <p:spPr>
          <a:xfrm>
            <a:off x="0" y="116025"/>
            <a:ext cx="9144000" cy="766846"/>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1100"/>
              </a:spcBef>
              <a:spcAft>
                <a:spcPts val="200"/>
              </a:spcAft>
              <a:buNone/>
            </a:pPr>
            <a:r>
              <a:rPr lang="en" sz="2700" b="1" dirty="0">
                <a:solidFill>
                  <a:schemeClr val="lt1"/>
                </a:solidFill>
                <a:latin typeface="Times New Roman"/>
                <a:ea typeface="Times New Roman"/>
                <a:cs typeface="Times New Roman"/>
                <a:sym typeface="Times New Roman"/>
              </a:rPr>
              <a:t>Vishwakarma Institute of Technology</a:t>
            </a:r>
            <a:endParaRPr sz="2700" b="1" dirty="0">
              <a:solidFill>
                <a:schemeClr val="lt1"/>
              </a:solidFill>
              <a:latin typeface="Times New Roman"/>
              <a:ea typeface="Times New Roman"/>
              <a:cs typeface="Times New Roman"/>
              <a:sym typeface="Times New Roman"/>
            </a:endParaRPr>
          </a:p>
        </p:txBody>
      </p:sp>
      <p:pic>
        <p:nvPicPr>
          <p:cNvPr id="10" name="Google Shape;137;p13">
            <a:extLst>
              <a:ext uri="{FF2B5EF4-FFF2-40B4-BE49-F238E27FC236}">
                <a16:creationId xmlns:a16="http://schemas.microsoft.com/office/drawing/2014/main" id="{45850897-457D-4345-8A55-FCA3D49C170E}"/>
              </a:ext>
            </a:extLst>
          </p:cNvPr>
          <p:cNvPicPr preferRelativeResize="0"/>
          <p:nvPr/>
        </p:nvPicPr>
        <p:blipFill>
          <a:blip r:embed="rId3">
            <a:alphaModFix/>
          </a:blip>
          <a:stretch>
            <a:fillRect/>
          </a:stretch>
        </p:blipFill>
        <p:spPr>
          <a:xfrm>
            <a:off x="7786125" y="116013"/>
            <a:ext cx="941025" cy="922625"/>
          </a:xfrm>
          <a:prstGeom prst="rect">
            <a:avLst/>
          </a:prstGeom>
          <a:noFill/>
          <a:ln w="9525" cap="flat" cmpd="sng">
            <a:solidFill>
              <a:schemeClr val="lt1"/>
            </a:solidFill>
            <a:prstDash val="solid"/>
            <a:round/>
            <a:headEnd type="none" w="sm" len="sm"/>
            <a:tailEnd type="none" w="sm" len="sm"/>
          </a:ln>
        </p:spPr>
      </p:pic>
      <p:sp>
        <p:nvSpPr>
          <p:cNvPr id="11" name="Google Shape;138;p13">
            <a:extLst>
              <a:ext uri="{FF2B5EF4-FFF2-40B4-BE49-F238E27FC236}">
                <a16:creationId xmlns:a16="http://schemas.microsoft.com/office/drawing/2014/main" id="{58381091-950C-4B1A-9DEA-262F07402B9F}"/>
              </a:ext>
            </a:extLst>
          </p:cNvPr>
          <p:cNvSpPr txBox="1"/>
          <p:nvPr/>
        </p:nvSpPr>
        <p:spPr>
          <a:xfrm>
            <a:off x="4796900" y="2437300"/>
            <a:ext cx="3930250" cy="1950760"/>
          </a:xfrm>
          <a:prstGeom prst="rect">
            <a:avLst/>
          </a:prstGeom>
          <a:noFill/>
          <a:ln>
            <a:noFill/>
          </a:ln>
          <a:effectLst>
            <a:outerShdw blurRad="1300163" dist="19050" algn="bl" rotWithShape="0">
              <a:srgbClr val="000000"/>
            </a:outerShdw>
          </a:effectLst>
        </p:spPr>
        <p:txBody>
          <a:bodyPr spcFirstLastPara="1" wrap="square" lIns="91425" tIns="91425" rIns="91425" bIns="91425" anchor="t" anchorCtr="0">
            <a:spAutoFit/>
          </a:bodyPr>
          <a:lstStyle/>
          <a:p>
            <a:pPr marL="0" lvl="0" indent="0" rtl="0">
              <a:lnSpc>
                <a:spcPct val="115000"/>
              </a:lnSpc>
              <a:spcBef>
                <a:spcPts val="800"/>
              </a:spcBef>
              <a:spcAft>
                <a:spcPts val="0"/>
              </a:spcAft>
              <a:buNone/>
            </a:pPr>
            <a:r>
              <a:rPr lang="en" sz="1800" dirty="0">
                <a:solidFill>
                  <a:schemeClr val="lt1"/>
                </a:solidFill>
                <a:latin typeface="Times New Roman"/>
                <a:ea typeface="Times New Roman"/>
                <a:cs typeface="Times New Roman"/>
                <a:sym typeface="Times New Roman"/>
              </a:rPr>
              <a:t>Guide</a:t>
            </a:r>
            <a:r>
              <a:rPr lang="en" sz="2600" dirty="0">
                <a:solidFill>
                  <a:schemeClr val="lt1"/>
                </a:solidFill>
                <a:latin typeface="Times New Roman"/>
                <a:ea typeface="Times New Roman"/>
                <a:cs typeface="Times New Roman"/>
                <a:sym typeface="Times New Roman"/>
              </a:rPr>
              <a:t> -:</a:t>
            </a:r>
            <a:r>
              <a:rPr lang="en" sz="1800" dirty="0">
                <a:solidFill>
                  <a:schemeClr val="lt1"/>
                </a:solidFill>
                <a:latin typeface="Times New Roman"/>
                <a:ea typeface="Times New Roman"/>
                <a:cs typeface="Times New Roman"/>
                <a:sym typeface="Times New Roman"/>
              </a:rPr>
              <a:t>Prof. Jitendra Gaikwad</a:t>
            </a:r>
            <a:endParaRPr sz="1800" dirty="0">
              <a:solidFill>
                <a:schemeClr val="lt1"/>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 sz="1700" dirty="0">
                <a:solidFill>
                  <a:schemeClr val="lt1"/>
                </a:solidFill>
                <a:latin typeface="Times New Roman"/>
                <a:ea typeface="Times New Roman"/>
                <a:cs typeface="Times New Roman"/>
                <a:sym typeface="Times New Roman"/>
              </a:rPr>
              <a:t>Shaunak Deshpande   (39)</a:t>
            </a:r>
            <a:endParaRPr sz="1700" dirty="0">
              <a:solidFill>
                <a:schemeClr val="lt1"/>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 sz="1700" dirty="0">
                <a:solidFill>
                  <a:schemeClr val="lt1"/>
                </a:solidFill>
                <a:latin typeface="Times New Roman"/>
                <a:ea typeface="Times New Roman"/>
                <a:cs typeface="Times New Roman"/>
                <a:sym typeface="Times New Roman"/>
              </a:rPr>
              <a:t>Aditya Rotithor	  (27)</a:t>
            </a:r>
            <a:endParaRPr sz="1700" dirty="0">
              <a:solidFill>
                <a:schemeClr val="lt1"/>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 sz="1700" dirty="0">
                <a:solidFill>
                  <a:schemeClr val="lt1"/>
                </a:solidFill>
                <a:latin typeface="Times New Roman"/>
                <a:ea typeface="Times New Roman"/>
                <a:cs typeface="Times New Roman"/>
                <a:sym typeface="Times New Roman"/>
              </a:rPr>
              <a:t>Shrawani Shinde	  (46)</a:t>
            </a:r>
            <a:endParaRPr sz="1700" dirty="0">
              <a:solidFill>
                <a:schemeClr val="lt1"/>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 sz="1700" dirty="0">
                <a:solidFill>
                  <a:schemeClr val="lt1"/>
                </a:solidFill>
                <a:latin typeface="Times New Roman"/>
                <a:ea typeface="Times New Roman"/>
                <a:cs typeface="Times New Roman"/>
                <a:sym typeface="Times New Roman"/>
              </a:rPr>
              <a:t>Adarsh Sapkal	  (32)</a:t>
            </a:r>
            <a:endParaRPr sz="1700" dirty="0">
              <a:solidFill>
                <a:schemeClr val="lt1"/>
              </a:solidFill>
              <a:latin typeface="Times New Roman"/>
              <a:ea typeface="Times New Roman"/>
              <a:cs typeface="Times New Roman"/>
              <a:sym typeface="Times New Roman"/>
            </a:endParaRPr>
          </a:p>
        </p:txBody>
      </p:sp>
      <p:pic>
        <p:nvPicPr>
          <p:cNvPr id="12" name="Google Shape;139;p13">
            <a:extLst>
              <a:ext uri="{FF2B5EF4-FFF2-40B4-BE49-F238E27FC236}">
                <a16:creationId xmlns:a16="http://schemas.microsoft.com/office/drawing/2014/main" id="{E1A29D19-ED5C-418A-B934-61762C9D9D2E}"/>
              </a:ext>
            </a:extLst>
          </p:cNvPr>
          <p:cNvPicPr preferRelativeResize="0"/>
          <p:nvPr/>
        </p:nvPicPr>
        <p:blipFill rotWithShape="1">
          <a:blip r:embed="rId4">
            <a:alphaModFix/>
          </a:blip>
          <a:srcRect b="8475"/>
          <a:stretch/>
        </p:blipFill>
        <p:spPr>
          <a:xfrm>
            <a:off x="1047100" y="2745076"/>
            <a:ext cx="3524901" cy="1585920"/>
          </a:xfrm>
          <a:prstGeom prst="rect">
            <a:avLst/>
          </a:prstGeom>
          <a:noFill/>
          <a:ln>
            <a:noFill/>
          </a:ln>
          <a:effectLst>
            <a:outerShdw blurRad="1428750" dist="19050" dir="5400000" algn="bl" rotWithShape="0">
              <a:srgbClr val="000000">
                <a:alpha val="75000"/>
              </a:srgbClr>
            </a:outerShdw>
          </a:effectLst>
        </p:spPr>
      </p:pic>
    </p:spTree>
    <p:extLst>
      <p:ext uri="{BB962C8B-B14F-4D97-AF65-F5344CB8AC3E}">
        <p14:creationId xmlns:p14="http://schemas.microsoft.com/office/powerpoint/2010/main" val="157458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2"/>
          <p:cNvSpPr txBox="1">
            <a:spLocks noGrp="1"/>
          </p:cNvSpPr>
          <p:nvPr>
            <p:ph type="body" idx="1"/>
          </p:nvPr>
        </p:nvSpPr>
        <p:spPr>
          <a:xfrm>
            <a:off x="1104000" y="115800"/>
            <a:ext cx="6936000" cy="523800"/>
          </a:xfrm>
          <a:prstGeom prst="rect">
            <a:avLst/>
          </a:prstGeom>
          <a:solidFill>
            <a:srgbClr val="E69138"/>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400" b="1">
                <a:solidFill>
                  <a:srgbClr val="FFFFFF"/>
                </a:solidFill>
                <a:latin typeface="Times New Roman"/>
                <a:ea typeface="Times New Roman"/>
                <a:cs typeface="Times New Roman"/>
                <a:sym typeface="Times New Roman"/>
              </a:rPr>
              <a:t>SYSTEM COMPONENTS</a:t>
            </a:r>
            <a:endParaRPr sz="4300" b="1">
              <a:latin typeface="Times New Roman"/>
              <a:ea typeface="Times New Roman"/>
              <a:cs typeface="Times New Roman"/>
              <a:sym typeface="Times New Roman"/>
            </a:endParaRPr>
          </a:p>
        </p:txBody>
      </p:sp>
      <p:pic>
        <p:nvPicPr>
          <p:cNvPr id="223" name="Google Shape;223;p22"/>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sp>
        <p:nvSpPr>
          <p:cNvPr id="224" name="Google Shape;224;p22"/>
          <p:cNvSpPr txBox="1"/>
          <p:nvPr/>
        </p:nvSpPr>
        <p:spPr>
          <a:xfrm>
            <a:off x="1104000" y="1038425"/>
            <a:ext cx="3401700" cy="2649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900">
                <a:solidFill>
                  <a:schemeClr val="lt1"/>
                </a:solidFill>
                <a:latin typeface="Times New Roman"/>
                <a:ea typeface="Times New Roman"/>
                <a:cs typeface="Times New Roman"/>
                <a:sym typeface="Times New Roman"/>
              </a:rPr>
              <a:t>5.Arduino UNO R3</a:t>
            </a:r>
            <a:endParaRPr sz="1900">
              <a:solidFill>
                <a:schemeClr val="lt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en" sz="1900">
                <a:solidFill>
                  <a:schemeClr val="lt1"/>
                </a:solidFill>
                <a:latin typeface="Times New Roman"/>
                <a:ea typeface="Times New Roman"/>
                <a:cs typeface="Times New Roman"/>
                <a:sym typeface="Times New Roman"/>
              </a:rPr>
              <a:t>Arduino Uno R3 is a microcontroller board based on a removable, dual-inline-package (DIP) ATmega328 AVR microcontroller. It has 20 digital input/output pins</a:t>
            </a:r>
            <a:endParaRPr sz="1900">
              <a:solidFill>
                <a:schemeClr val="lt1"/>
              </a:solidFill>
              <a:latin typeface="Times New Roman"/>
              <a:ea typeface="Times New Roman"/>
              <a:cs typeface="Times New Roman"/>
              <a:sym typeface="Times New Roman"/>
            </a:endParaRPr>
          </a:p>
        </p:txBody>
      </p:sp>
      <p:pic>
        <p:nvPicPr>
          <p:cNvPr id="225" name="Google Shape;225;p22"/>
          <p:cNvPicPr preferRelativeResize="0"/>
          <p:nvPr/>
        </p:nvPicPr>
        <p:blipFill rotWithShape="1">
          <a:blip r:embed="rId4">
            <a:alphaModFix/>
          </a:blip>
          <a:srcRect l="2147" t="8382" r="6469" b="11936"/>
          <a:stretch/>
        </p:blipFill>
        <p:spPr>
          <a:xfrm>
            <a:off x="5082862" y="1329075"/>
            <a:ext cx="3525624" cy="26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a:spLocks noGrp="1"/>
          </p:cNvSpPr>
          <p:nvPr>
            <p:ph type="body" idx="1"/>
          </p:nvPr>
        </p:nvSpPr>
        <p:spPr>
          <a:xfrm>
            <a:off x="1104000" y="115800"/>
            <a:ext cx="6936000" cy="523800"/>
          </a:xfrm>
          <a:prstGeom prst="rect">
            <a:avLst/>
          </a:prstGeom>
          <a:solidFill>
            <a:srgbClr val="E69138"/>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400" b="1">
                <a:latin typeface="Times New Roman"/>
                <a:ea typeface="Times New Roman"/>
                <a:cs typeface="Times New Roman"/>
                <a:sym typeface="Times New Roman"/>
              </a:rPr>
              <a:t>SOFTWARE REQUIREMENTS</a:t>
            </a:r>
            <a:endParaRPr sz="3400" b="1">
              <a:latin typeface="Times New Roman"/>
              <a:ea typeface="Times New Roman"/>
              <a:cs typeface="Times New Roman"/>
              <a:sym typeface="Times New Roman"/>
            </a:endParaRPr>
          </a:p>
        </p:txBody>
      </p:sp>
      <p:pic>
        <p:nvPicPr>
          <p:cNvPr id="232" name="Google Shape;232;p23"/>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sp>
        <p:nvSpPr>
          <p:cNvPr id="233" name="Google Shape;233;p23"/>
          <p:cNvSpPr txBox="1"/>
          <p:nvPr/>
        </p:nvSpPr>
        <p:spPr>
          <a:xfrm>
            <a:off x="1104000" y="1358650"/>
            <a:ext cx="4191900" cy="2232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900">
                <a:solidFill>
                  <a:schemeClr val="lt1"/>
                </a:solidFill>
                <a:latin typeface="Times New Roman"/>
                <a:ea typeface="Times New Roman"/>
                <a:cs typeface="Times New Roman"/>
                <a:sym typeface="Times New Roman"/>
              </a:rPr>
              <a:t>Languages used: Embedded C </a:t>
            </a:r>
            <a:endParaRPr sz="19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endParaRPr sz="19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r>
              <a:rPr lang="en" sz="1900">
                <a:solidFill>
                  <a:schemeClr val="lt1"/>
                </a:solidFill>
                <a:latin typeface="Times New Roman"/>
                <a:ea typeface="Times New Roman"/>
                <a:cs typeface="Times New Roman"/>
                <a:sym typeface="Times New Roman"/>
              </a:rPr>
              <a:t>Simulator used:  Proteus 8.11.</a:t>
            </a:r>
            <a:endParaRPr sz="19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endParaRPr sz="19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r>
              <a:rPr lang="en" sz="1900">
                <a:solidFill>
                  <a:schemeClr val="lt1"/>
                </a:solidFill>
                <a:latin typeface="Times New Roman"/>
                <a:ea typeface="Times New Roman"/>
                <a:cs typeface="Times New Roman"/>
                <a:sym typeface="Times New Roman"/>
              </a:rPr>
              <a:t>IDE used: Arduino 1.8.13</a:t>
            </a:r>
            <a:endParaRPr sz="19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endParaRPr sz="19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r>
              <a:rPr lang="en" sz="1900">
                <a:solidFill>
                  <a:schemeClr val="lt1"/>
                </a:solidFill>
                <a:latin typeface="Times New Roman"/>
                <a:ea typeface="Times New Roman"/>
                <a:cs typeface="Times New Roman"/>
                <a:sym typeface="Times New Roman"/>
              </a:rPr>
              <a:t>Operating System: Windows 7 or more..</a:t>
            </a:r>
            <a:endParaRPr sz="1900">
              <a:solidFill>
                <a:schemeClr val="lt1"/>
              </a:solidFill>
              <a:latin typeface="Times New Roman"/>
              <a:ea typeface="Times New Roman"/>
              <a:cs typeface="Times New Roman"/>
              <a:sym typeface="Times New Roman"/>
            </a:endParaRPr>
          </a:p>
        </p:txBody>
      </p:sp>
      <p:pic>
        <p:nvPicPr>
          <p:cNvPr id="234" name="Google Shape;234;p23">
            <a:hlinkClick r:id="rId4"/>
          </p:cNvPr>
          <p:cNvPicPr preferRelativeResize="0"/>
          <p:nvPr/>
        </p:nvPicPr>
        <p:blipFill>
          <a:blip r:embed="rId5">
            <a:alphaModFix/>
          </a:blip>
          <a:stretch>
            <a:fillRect/>
          </a:stretch>
        </p:blipFill>
        <p:spPr>
          <a:xfrm>
            <a:off x="5771525" y="858625"/>
            <a:ext cx="1734851" cy="1734851"/>
          </a:xfrm>
          <a:prstGeom prst="rect">
            <a:avLst/>
          </a:prstGeom>
          <a:noFill/>
          <a:ln>
            <a:noFill/>
          </a:ln>
        </p:spPr>
      </p:pic>
      <p:pic>
        <p:nvPicPr>
          <p:cNvPr id="235" name="Google Shape;235;p23"/>
          <p:cNvPicPr preferRelativeResize="0"/>
          <p:nvPr/>
        </p:nvPicPr>
        <p:blipFill>
          <a:blip r:embed="rId6">
            <a:alphaModFix/>
          </a:blip>
          <a:stretch>
            <a:fillRect/>
          </a:stretch>
        </p:blipFill>
        <p:spPr>
          <a:xfrm>
            <a:off x="5771525" y="2985375"/>
            <a:ext cx="1734850" cy="128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body" idx="1"/>
          </p:nvPr>
        </p:nvSpPr>
        <p:spPr>
          <a:xfrm>
            <a:off x="1104000" y="115800"/>
            <a:ext cx="6936000" cy="523800"/>
          </a:xfrm>
          <a:prstGeom prst="rect">
            <a:avLst/>
          </a:prstGeom>
          <a:solidFill>
            <a:srgbClr val="E69138"/>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400" b="1">
                <a:solidFill>
                  <a:srgbClr val="FFFFFF"/>
                </a:solidFill>
                <a:latin typeface="Times New Roman"/>
                <a:ea typeface="Times New Roman"/>
                <a:cs typeface="Times New Roman"/>
                <a:sym typeface="Times New Roman"/>
              </a:rPr>
              <a:t>FLOWCHART</a:t>
            </a:r>
            <a:endParaRPr sz="4300" b="1">
              <a:latin typeface="Times New Roman"/>
              <a:ea typeface="Times New Roman"/>
              <a:cs typeface="Times New Roman"/>
              <a:sym typeface="Times New Roman"/>
            </a:endParaRPr>
          </a:p>
        </p:txBody>
      </p:sp>
      <p:pic>
        <p:nvPicPr>
          <p:cNvPr id="242" name="Google Shape;242;p24"/>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pic>
        <p:nvPicPr>
          <p:cNvPr id="243" name="Google Shape;243;p24"/>
          <p:cNvPicPr preferRelativeResize="0"/>
          <p:nvPr/>
        </p:nvPicPr>
        <p:blipFill>
          <a:blip r:embed="rId4">
            <a:alphaModFix/>
          </a:blip>
          <a:stretch>
            <a:fillRect/>
          </a:stretch>
        </p:blipFill>
        <p:spPr>
          <a:xfrm>
            <a:off x="2220525" y="671475"/>
            <a:ext cx="4984451" cy="396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body" idx="1"/>
          </p:nvPr>
        </p:nvSpPr>
        <p:spPr>
          <a:xfrm>
            <a:off x="1012075" y="80250"/>
            <a:ext cx="6897300" cy="523800"/>
          </a:xfrm>
          <a:prstGeom prst="rect">
            <a:avLst/>
          </a:prstGeom>
          <a:solidFill>
            <a:srgbClr val="E69138"/>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200" b="1">
                <a:latin typeface="Times New Roman"/>
                <a:ea typeface="Times New Roman"/>
                <a:cs typeface="Times New Roman"/>
                <a:sym typeface="Times New Roman"/>
              </a:rPr>
              <a:t>ARCHITECTURE DIAGRAM</a:t>
            </a:r>
            <a:endParaRPr sz="3200" b="1">
              <a:latin typeface="Times New Roman"/>
              <a:ea typeface="Times New Roman"/>
              <a:cs typeface="Times New Roman"/>
              <a:sym typeface="Times New Roman"/>
            </a:endParaRPr>
          </a:p>
        </p:txBody>
      </p:sp>
      <p:pic>
        <p:nvPicPr>
          <p:cNvPr id="258" name="Google Shape;258;p26"/>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pic>
        <p:nvPicPr>
          <p:cNvPr id="259" name="Google Shape;259;p26"/>
          <p:cNvPicPr preferRelativeResize="0"/>
          <p:nvPr/>
        </p:nvPicPr>
        <p:blipFill>
          <a:blip r:embed="rId4">
            <a:alphaModFix/>
          </a:blip>
          <a:stretch>
            <a:fillRect/>
          </a:stretch>
        </p:blipFill>
        <p:spPr>
          <a:xfrm>
            <a:off x="3144073" y="756462"/>
            <a:ext cx="3241928" cy="37576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0"/>
          <p:cNvSpPr txBox="1">
            <a:spLocks noGrp="1"/>
          </p:cNvSpPr>
          <p:nvPr>
            <p:ph type="body" idx="1"/>
          </p:nvPr>
        </p:nvSpPr>
        <p:spPr>
          <a:xfrm>
            <a:off x="1104000" y="115800"/>
            <a:ext cx="6936000" cy="523800"/>
          </a:xfrm>
          <a:prstGeom prst="rect">
            <a:avLst/>
          </a:prstGeom>
          <a:solidFill>
            <a:srgbClr val="E69138"/>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400" b="1">
                <a:solidFill>
                  <a:srgbClr val="FFFFFF"/>
                </a:solidFill>
                <a:latin typeface="Times New Roman"/>
                <a:ea typeface="Times New Roman"/>
                <a:cs typeface="Times New Roman"/>
                <a:sym typeface="Times New Roman"/>
              </a:rPr>
              <a:t>CONCLUSION</a:t>
            </a:r>
            <a:endParaRPr sz="4300" b="1">
              <a:latin typeface="Times New Roman"/>
              <a:ea typeface="Times New Roman"/>
              <a:cs typeface="Times New Roman"/>
              <a:sym typeface="Times New Roman"/>
            </a:endParaRPr>
          </a:p>
        </p:txBody>
      </p:sp>
      <p:pic>
        <p:nvPicPr>
          <p:cNvPr id="290" name="Google Shape;290;p30"/>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sp>
        <p:nvSpPr>
          <p:cNvPr id="291" name="Google Shape;291;p30"/>
          <p:cNvSpPr txBox="1"/>
          <p:nvPr/>
        </p:nvSpPr>
        <p:spPr>
          <a:xfrm>
            <a:off x="1104000" y="812150"/>
            <a:ext cx="6936000" cy="2031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400">
                <a:solidFill>
                  <a:srgbClr val="FFFFFF"/>
                </a:solidFill>
                <a:latin typeface="Times New Roman"/>
                <a:ea typeface="Times New Roman"/>
                <a:cs typeface="Times New Roman"/>
                <a:sym typeface="Times New Roman"/>
              </a:rPr>
              <a:t>This system is simple but it has wide area of application in household and industrial safety.</a:t>
            </a:r>
            <a:endParaRPr sz="2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endParaRPr sz="2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2400">
                <a:solidFill>
                  <a:srgbClr val="FFFFFF"/>
                </a:solidFill>
                <a:latin typeface="Times New Roman"/>
                <a:ea typeface="Times New Roman"/>
                <a:cs typeface="Times New Roman"/>
                <a:sym typeface="Times New Roman"/>
              </a:rPr>
              <a:t>This system can provide a secure,safe, and efficient way for preventing or combating fire accident.</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2"/>
          <p:cNvSpPr txBox="1">
            <a:spLocks noGrp="1"/>
          </p:cNvSpPr>
          <p:nvPr>
            <p:ph type="body" idx="1"/>
          </p:nvPr>
        </p:nvSpPr>
        <p:spPr>
          <a:xfrm>
            <a:off x="1104000" y="115800"/>
            <a:ext cx="6936000" cy="523800"/>
          </a:xfrm>
          <a:prstGeom prst="rect">
            <a:avLst/>
          </a:prstGeom>
          <a:solidFill>
            <a:srgbClr val="E69138"/>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400" b="1">
                <a:latin typeface="Times New Roman"/>
                <a:ea typeface="Times New Roman"/>
                <a:cs typeface="Times New Roman"/>
                <a:sym typeface="Times New Roman"/>
              </a:rPr>
              <a:t>REFERENCES</a:t>
            </a:r>
            <a:endParaRPr sz="3400" b="1">
              <a:latin typeface="Times New Roman"/>
              <a:ea typeface="Times New Roman"/>
              <a:cs typeface="Times New Roman"/>
              <a:sym typeface="Times New Roman"/>
            </a:endParaRPr>
          </a:p>
        </p:txBody>
      </p:sp>
      <p:pic>
        <p:nvPicPr>
          <p:cNvPr id="307" name="Google Shape;307;p32"/>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sp>
        <p:nvSpPr>
          <p:cNvPr id="308" name="Google Shape;308;p32"/>
          <p:cNvSpPr txBox="1"/>
          <p:nvPr/>
        </p:nvSpPr>
        <p:spPr>
          <a:xfrm>
            <a:off x="1104000" y="922775"/>
            <a:ext cx="6936000" cy="2955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900" dirty="0">
                <a:solidFill>
                  <a:schemeClr val="lt1"/>
                </a:solidFill>
                <a:latin typeface="Times New Roman"/>
                <a:ea typeface="Times New Roman"/>
                <a:cs typeface="Times New Roman"/>
                <a:sym typeface="Times New Roman"/>
              </a:rPr>
              <a:t>[1] Moosa Al-Ismaili, Mansoor Ali, ‘Smart Fire Warning System’,2019,International Conference on Advances in Electrical Engineering (ICAEE),</a:t>
            </a:r>
            <a:endParaRPr sz="19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endParaRPr sz="19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r>
              <a:rPr lang="en" sz="1900" dirty="0">
                <a:solidFill>
                  <a:schemeClr val="lt1"/>
                </a:solidFill>
                <a:latin typeface="Times New Roman"/>
                <a:ea typeface="Times New Roman"/>
                <a:cs typeface="Times New Roman"/>
                <a:sym typeface="Times New Roman"/>
              </a:rPr>
              <a:t>[2] A Aryanti, I Mekongga , R S Dewi,’GPS-based fire detection system (Global Positioning System) and SMS Gateway’, 2019 ,International Conference on Innovation in Science and Technology (ICIST)</a:t>
            </a:r>
            <a:endParaRPr sz="19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endParaRPr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endParaRPr dirty="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33"/>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pic>
        <p:nvPicPr>
          <p:cNvPr id="315" name="Google Shape;315;p33"/>
          <p:cNvPicPr preferRelativeResize="0"/>
          <p:nvPr/>
        </p:nvPicPr>
        <p:blipFill>
          <a:blip r:embed="rId4">
            <a:alphaModFix/>
          </a:blip>
          <a:stretch>
            <a:fillRect/>
          </a:stretch>
        </p:blipFill>
        <p:spPr>
          <a:xfrm>
            <a:off x="1286250" y="276525"/>
            <a:ext cx="6571500" cy="4102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body" idx="1"/>
          </p:nvPr>
        </p:nvSpPr>
        <p:spPr>
          <a:xfrm>
            <a:off x="1104000" y="115800"/>
            <a:ext cx="6936000" cy="523800"/>
          </a:xfrm>
          <a:prstGeom prst="rect">
            <a:avLst/>
          </a:prstGeom>
          <a:solidFill>
            <a:srgbClr val="E69138"/>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3400" b="1">
                <a:latin typeface="Times New Roman"/>
                <a:ea typeface="Times New Roman"/>
                <a:cs typeface="Times New Roman"/>
                <a:sym typeface="Times New Roman"/>
              </a:rPr>
              <a:t>CONTENTS</a:t>
            </a:r>
            <a:endParaRPr sz="3400" b="1">
              <a:latin typeface="Times New Roman"/>
              <a:ea typeface="Times New Roman"/>
              <a:cs typeface="Times New Roman"/>
              <a:sym typeface="Times New Roman"/>
            </a:endParaRPr>
          </a:p>
        </p:txBody>
      </p:sp>
      <p:pic>
        <p:nvPicPr>
          <p:cNvPr id="146" name="Google Shape;146;p14"/>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sp>
        <p:nvSpPr>
          <p:cNvPr id="147" name="Google Shape;147;p14"/>
          <p:cNvSpPr txBox="1"/>
          <p:nvPr/>
        </p:nvSpPr>
        <p:spPr>
          <a:xfrm>
            <a:off x="1340700" y="543000"/>
            <a:ext cx="3231300" cy="3193152"/>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700" dirty="0">
                <a:solidFill>
                  <a:srgbClr val="FFFFFF"/>
                </a:solidFill>
                <a:latin typeface="Times New Roman"/>
                <a:ea typeface="Times New Roman"/>
                <a:cs typeface="Times New Roman"/>
                <a:sym typeface="Times New Roman"/>
              </a:rPr>
              <a:t>01.Introduction</a:t>
            </a:r>
            <a:endParaRPr sz="17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dirty="0">
                <a:solidFill>
                  <a:srgbClr val="FFFFFF"/>
                </a:solidFill>
                <a:latin typeface="Times New Roman"/>
                <a:ea typeface="Times New Roman"/>
                <a:cs typeface="Times New Roman"/>
                <a:sym typeface="Times New Roman"/>
              </a:rPr>
              <a:t>02.Problem Statement</a:t>
            </a:r>
            <a:endParaRPr sz="17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dirty="0">
                <a:solidFill>
                  <a:srgbClr val="FFFFFF"/>
                </a:solidFill>
                <a:latin typeface="Times New Roman"/>
                <a:ea typeface="Times New Roman"/>
                <a:cs typeface="Times New Roman"/>
                <a:sym typeface="Times New Roman"/>
              </a:rPr>
              <a:t>03.</a:t>
            </a:r>
            <a:r>
              <a:rPr lang="en" sz="1600" dirty="0">
                <a:solidFill>
                  <a:srgbClr val="FFFFFF"/>
                </a:solidFill>
                <a:latin typeface="Times New Roman"/>
                <a:ea typeface="Times New Roman"/>
                <a:cs typeface="Times New Roman"/>
                <a:sym typeface="Times New Roman"/>
              </a:rPr>
              <a:t>Objectives</a:t>
            </a:r>
            <a:endParaRPr sz="16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dirty="0">
                <a:solidFill>
                  <a:schemeClr val="lt1"/>
                </a:solidFill>
                <a:latin typeface="Times New Roman"/>
                <a:ea typeface="Times New Roman"/>
                <a:cs typeface="Times New Roman"/>
                <a:sym typeface="Times New Roman"/>
              </a:rPr>
              <a:t>04.Literature Survey</a:t>
            </a:r>
            <a:endParaRPr sz="16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dirty="0">
                <a:solidFill>
                  <a:srgbClr val="FFFFFF"/>
                </a:solidFill>
                <a:latin typeface="Times New Roman"/>
                <a:ea typeface="Times New Roman"/>
                <a:cs typeface="Times New Roman"/>
                <a:sym typeface="Times New Roman"/>
              </a:rPr>
              <a:t>05.System Components</a:t>
            </a:r>
            <a:endParaRPr sz="17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dirty="0">
                <a:solidFill>
                  <a:srgbClr val="FFFFFF"/>
                </a:solidFill>
                <a:latin typeface="Times New Roman"/>
                <a:ea typeface="Times New Roman"/>
                <a:cs typeface="Times New Roman"/>
                <a:sym typeface="Times New Roman"/>
              </a:rPr>
              <a:t>06.Software Requirements</a:t>
            </a:r>
            <a:endParaRPr sz="17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dirty="0">
                <a:solidFill>
                  <a:srgbClr val="FFFFFF"/>
                </a:solidFill>
                <a:latin typeface="Times New Roman"/>
                <a:ea typeface="Times New Roman"/>
                <a:cs typeface="Times New Roman"/>
                <a:sym typeface="Times New Roman"/>
              </a:rPr>
              <a:t>07.</a:t>
            </a:r>
            <a:r>
              <a:rPr lang="en" sz="1700" dirty="0">
                <a:solidFill>
                  <a:schemeClr val="lt1"/>
                </a:solidFill>
                <a:latin typeface="Times New Roman"/>
                <a:ea typeface="Times New Roman"/>
                <a:cs typeface="Times New Roman"/>
                <a:sym typeface="Times New Roman"/>
              </a:rPr>
              <a:t>Flowchart</a:t>
            </a:r>
            <a:endParaRPr sz="17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dirty="0">
                <a:solidFill>
                  <a:schemeClr val="lt1"/>
                </a:solidFill>
                <a:latin typeface="Times New Roman"/>
                <a:ea typeface="Times New Roman"/>
                <a:cs typeface="Times New Roman"/>
                <a:sym typeface="Times New Roman"/>
              </a:rPr>
              <a:t>09.Architecture Diagram</a:t>
            </a:r>
            <a:endParaRPr sz="1700" dirty="0">
              <a:solidFill>
                <a:schemeClr val="lt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dirty="0">
                <a:solidFill>
                  <a:srgbClr val="FFFFFF"/>
                </a:solidFill>
                <a:latin typeface="Times New Roman"/>
                <a:ea typeface="Times New Roman"/>
                <a:cs typeface="Times New Roman"/>
                <a:sym typeface="Times New Roman"/>
              </a:rPr>
              <a:t>12.Conclusion</a:t>
            </a:r>
            <a:endParaRPr sz="17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dirty="0">
                <a:solidFill>
                  <a:srgbClr val="FFFFFF"/>
                </a:solidFill>
                <a:latin typeface="Times New Roman"/>
                <a:ea typeface="Times New Roman"/>
                <a:cs typeface="Times New Roman"/>
                <a:sym typeface="Times New Roman"/>
              </a:rPr>
              <a:t>13.References</a:t>
            </a:r>
            <a:endParaRPr sz="1700" dirty="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body" idx="1"/>
          </p:nvPr>
        </p:nvSpPr>
        <p:spPr>
          <a:xfrm>
            <a:off x="1104000" y="115800"/>
            <a:ext cx="6936000" cy="523800"/>
          </a:xfrm>
          <a:prstGeom prst="rect">
            <a:avLst/>
          </a:prstGeom>
          <a:solidFill>
            <a:srgbClr val="E69138"/>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400" b="1">
                <a:solidFill>
                  <a:srgbClr val="FFFFFF"/>
                </a:solidFill>
                <a:latin typeface="Times New Roman"/>
                <a:ea typeface="Times New Roman"/>
                <a:cs typeface="Times New Roman"/>
                <a:sym typeface="Times New Roman"/>
              </a:rPr>
              <a:t>INTRODUCTION</a:t>
            </a:r>
            <a:endParaRPr sz="3900" b="1">
              <a:latin typeface="Times New Roman"/>
              <a:ea typeface="Times New Roman"/>
              <a:cs typeface="Times New Roman"/>
              <a:sym typeface="Times New Roman"/>
            </a:endParaRPr>
          </a:p>
        </p:txBody>
      </p:sp>
      <p:pic>
        <p:nvPicPr>
          <p:cNvPr id="154" name="Google Shape;154;p15"/>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sp>
        <p:nvSpPr>
          <p:cNvPr id="155" name="Google Shape;155;p15"/>
          <p:cNvSpPr txBox="1"/>
          <p:nvPr/>
        </p:nvSpPr>
        <p:spPr>
          <a:xfrm>
            <a:off x="552000" y="1038425"/>
            <a:ext cx="8040000" cy="477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1900">
              <a:solidFill>
                <a:srgbClr val="FFFFFF"/>
              </a:solidFill>
              <a:latin typeface="Times New Roman"/>
              <a:ea typeface="Times New Roman"/>
              <a:cs typeface="Times New Roman"/>
              <a:sym typeface="Times New Roman"/>
            </a:endParaRPr>
          </a:p>
        </p:txBody>
      </p:sp>
      <p:sp>
        <p:nvSpPr>
          <p:cNvPr id="157" name="Google Shape;157;p15"/>
          <p:cNvSpPr txBox="1"/>
          <p:nvPr/>
        </p:nvSpPr>
        <p:spPr>
          <a:xfrm>
            <a:off x="277275" y="776375"/>
            <a:ext cx="555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58" name="Google Shape;158;p15"/>
          <p:cNvSpPr txBox="1"/>
          <p:nvPr/>
        </p:nvSpPr>
        <p:spPr>
          <a:xfrm>
            <a:off x="512975" y="776375"/>
            <a:ext cx="575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59" name="Google Shape;159;p15"/>
          <p:cNvSpPr txBox="1"/>
          <p:nvPr/>
        </p:nvSpPr>
        <p:spPr>
          <a:xfrm>
            <a:off x="1104000" y="776375"/>
            <a:ext cx="6936000" cy="1354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900">
                <a:solidFill>
                  <a:schemeClr val="lt1"/>
                </a:solidFill>
                <a:latin typeface="Times New Roman"/>
                <a:ea typeface="Times New Roman"/>
                <a:cs typeface="Times New Roman"/>
                <a:sym typeface="Times New Roman"/>
              </a:rPr>
              <a:t>Fire have been known as the dangerous tragedy that could cause destruction, property and life losses.To cope with this there is need of system that can send danger alerts early enough so that preventive steps can be taken.</a:t>
            </a:r>
            <a:endParaRPr sz="19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6"/>
          <p:cNvSpPr txBox="1">
            <a:spLocks noGrp="1"/>
          </p:cNvSpPr>
          <p:nvPr>
            <p:ph type="body" idx="1"/>
          </p:nvPr>
        </p:nvSpPr>
        <p:spPr>
          <a:xfrm>
            <a:off x="1104000" y="115800"/>
            <a:ext cx="6936000" cy="523800"/>
          </a:xfrm>
          <a:prstGeom prst="rect">
            <a:avLst/>
          </a:prstGeom>
          <a:solidFill>
            <a:srgbClr val="E69138"/>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400" b="1">
                <a:solidFill>
                  <a:srgbClr val="FFFFFF"/>
                </a:solidFill>
                <a:latin typeface="Times New Roman"/>
                <a:ea typeface="Times New Roman"/>
                <a:cs typeface="Times New Roman"/>
                <a:sym typeface="Times New Roman"/>
              </a:rPr>
              <a:t>PROBLEM STATEMENT</a:t>
            </a:r>
            <a:endParaRPr sz="3900" b="1">
              <a:latin typeface="Times New Roman"/>
              <a:ea typeface="Times New Roman"/>
              <a:cs typeface="Times New Roman"/>
              <a:sym typeface="Times New Roman"/>
            </a:endParaRPr>
          </a:p>
        </p:txBody>
      </p:sp>
      <p:pic>
        <p:nvPicPr>
          <p:cNvPr id="165" name="Google Shape;165;p16"/>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sp>
        <p:nvSpPr>
          <p:cNvPr id="166" name="Google Shape;166;p16"/>
          <p:cNvSpPr txBox="1"/>
          <p:nvPr/>
        </p:nvSpPr>
        <p:spPr>
          <a:xfrm>
            <a:off x="1104000" y="1128650"/>
            <a:ext cx="7133400" cy="978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2400">
                <a:solidFill>
                  <a:srgbClr val="FFFFFF"/>
                </a:solidFill>
                <a:latin typeface="Times New Roman"/>
                <a:ea typeface="Times New Roman"/>
                <a:cs typeface="Times New Roman"/>
                <a:sym typeface="Times New Roman"/>
              </a:rPr>
              <a:t>To design a system to detect fire and smoke to triggered alert signal in emergency using Arduino uno.</a:t>
            </a:r>
            <a:endParaRPr sz="2400">
              <a:solidFill>
                <a:srgbClr val="FFFFFF"/>
              </a:solidFill>
              <a:latin typeface="Times New Roman"/>
              <a:ea typeface="Times New Roman"/>
              <a:cs typeface="Times New Roman"/>
              <a:sym typeface="Times New Roman"/>
            </a:endParaRPr>
          </a:p>
        </p:txBody>
      </p:sp>
      <p:pic>
        <p:nvPicPr>
          <p:cNvPr id="167" name="Google Shape;167;p16">
            <a:hlinkClick r:id="rId4"/>
          </p:cNvPr>
          <p:cNvPicPr preferRelativeResize="0"/>
          <p:nvPr/>
        </p:nvPicPr>
        <p:blipFill>
          <a:blip r:embed="rId5">
            <a:alphaModFix/>
          </a:blip>
          <a:stretch>
            <a:fillRect/>
          </a:stretch>
        </p:blipFill>
        <p:spPr>
          <a:xfrm>
            <a:off x="2415513" y="2176750"/>
            <a:ext cx="4312970" cy="2254201"/>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a:spLocks noGrp="1"/>
          </p:cNvSpPr>
          <p:nvPr>
            <p:ph type="body" idx="1"/>
          </p:nvPr>
        </p:nvSpPr>
        <p:spPr>
          <a:xfrm>
            <a:off x="1104000" y="115800"/>
            <a:ext cx="6936000" cy="523800"/>
          </a:xfrm>
          <a:prstGeom prst="rect">
            <a:avLst/>
          </a:prstGeom>
          <a:solidFill>
            <a:srgbClr val="E69138"/>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400" b="1">
                <a:solidFill>
                  <a:srgbClr val="FFFFFF"/>
                </a:solidFill>
                <a:latin typeface="Times New Roman"/>
                <a:ea typeface="Times New Roman"/>
                <a:cs typeface="Times New Roman"/>
                <a:sym typeface="Times New Roman"/>
              </a:rPr>
              <a:t>OBJECTIVES</a:t>
            </a:r>
            <a:endParaRPr sz="3400" b="1">
              <a:latin typeface="Times New Roman"/>
              <a:ea typeface="Times New Roman"/>
              <a:cs typeface="Times New Roman"/>
              <a:sym typeface="Times New Roman"/>
            </a:endParaRPr>
          </a:p>
        </p:txBody>
      </p:sp>
      <p:pic>
        <p:nvPicPr>
          <p:cNvPr id="174" name="Google Shape;174;p17"/>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sp>
        <p:nvSpPr>
          <p:cNvPr id="175" name="Google Shape;175;p17"/>
          <p:cNvSpPr txBox="1"/>
          <p:nvPr/>
        </p:nvSpPr>
        <p:spPr>
          <a:xfrm>
            <a:off x="1104000" y="639600"/>
            <a:ext cx="6936000" cy="1429200"/>
          </a:xfrm>
          <a:prstGeom prst="rect">
            <a:avLst/>
          </a:prstGeom>
          <a:noFill/>
          <a:ln>
            <a:noFill/>
          </a:ln>
        </p:spPr>
        <p:txBody>
          <a:bodyPr spcFirstLastPara="1" wrap="square" lIns="91425" tIns="91425" rIns="91425" bIns="91425" anchor="t" anchorCtr="0">
            <a:spAutoFit/>
          </a:bodyPr>
          <a:lstStyle/>
          <a:p>
            <a:pPr marL="457200" lvl="0" indent="-384175" algn="just" rtl="0">
              <a:lnSpc>
                <a:spcPct val="115000"/>
              </a:lnSpc>
              <a:spcBef>
                <a:spcPts val="1200"/>
              </a:spcBef>
              <a:spcAft>
                <a:spcPts val="0"/>
              </a:spcAft>
              <a:buClr>
                <a:schemeClr val="lt1"/>
              </a:buClr>
              <a:buSzPts val="2450"/>
              <a:buFont typeface="Times New Roman"/>
              <a:buChar char="●"/>
            </a:pPr>
            <a:r>
              <a:rPr lang="en" sz="2450">
                <a:solidFill>
                  <a:schemeClr val="lt1"/>
                </a:solidFill>
                <a:latin typeface="Times New Roman"/>
                <a:ea typeface="Times New Roman"/>
                <a:cs typeface="Times New Roman"/>
                <a:sym typeface="Times New Roman"/>
              </a:rPr>
              <a:t>To design a system that indicates the area in which fire erupted and sounds the alarm if fire occurs.</a:t>
            </a:r>
            <a:endParaRPr sz="3700">
              <a:solidFill>
                <a:schemeClr val="lt1"/>
              </a:solidFill>
              <a:latin typeface="Times New Roman"/>
              <a:ea typeface="Times New Roman"/>
              <a:cs typeface="Times New Roman"/>
              <a:sym typeface="Times New Roman"/>
            </a:endParaRPr>
          </a:p>
        </p:txBody>
      </p:sp>
      <p:pic>
        <p:nvPicPr>
          <p:cNvPr id="176" name="Google Shape;176;p17">
            <a:hlinkClick r:id="rId4"/>
          </p:cNvPr>
          <p:cNvPicPr preferRelativeResize="0"/>
          <p:nvPr/>
        </p:nvPicPr>
        <p:blipFill rotWithShape="1">
          <a:blip r:embed="rId5">
            <a:alphaModFix/>
          </a:blip>
          <a:srcRect l="7295" t="10860" r="8458" b="7360"/>
          <a:stretch/>
        </p:blipFill>
        <p:spPr>
          <a:xfrm>
            <a:off x="4658400" y="1805825"/>
            <a:ext cx="3396649" cy="2402875"/>
          </a:xfrm>
          <a:prstGeom prst="rect">
            <a:avLst/>
          </a:prstGeom>
          <a:noFill/>
          <a:ln w="9525" cap="flat" cmpd="sng">
            <a:solidFill>
              <a:schemeClr val="lt1"/>
            </a:solidFill>
            <a:prstDash val="solid"/>
            <a:round/>
            <a:headEnd type="none" w="sm" len="sm"/>
            <a:tailEnd type="none" w="sm" len="sm"/>
          </a:ln>
        </p:spPr>
      </p:pic>
      <p:sp>
        <p:nvSpPr>
          <p:cNvPr id="177" name="Google Shape;177;p17"/>
          <p:cNvSpPr txBox="1"/>
          <p:nvPr/>
        </p:nvSpPr>
        <p:spPr>
          <a:xfrm>
            <a:off x="1104000" y="2292650"/>
            <a:ext cx="3554400" cy="1429200"/>
          </a:xfrm>
          <a:prstGeom prst="rect">
            <a:avLst/>
          </a:prstGeom>
          <a:noFill/>
          <a:ln>
            <a:noFill/>
          </a:ln>
        </p:spPr>
        <p:txBody>
          <a:bodyPr spcFirstLastPara="1" wrap="square" lIns="91425" tIns="91425" rIns="91425" bIns="91425" anchor="t" anchorCtr="0">
            <a:spAutoFit/>
          </a:bodyPr>
          <a:lstStyle/>
          <a:p>
            <a:pPr marL="457200" lvl="0" indent="-384175" algn="just" rtl="0">
              <a:lnSpc>
                <a:spcPct val="115000"/>
              </a:lnSpc>
              <a:spcBef>
                <a:spcPts val="1200"/>
              </a:spcBef>
              <a:spcAft>
                <a:spcPts val="0"/>
              </a:spcAft>
              <a:buClr>
                <a:schemeClr val="lt1"/>
              </a:buClr>
              <a:buSzPts val="2450"/>
              <a:buFont typeface="Times New Roman"/>
              <a:buChar char="●"/>
            </a:pPr>
            <a:r>
              <a:rPr lang="en" sz="2450">
                <a:solidFill>
                  <a:schemeClr val="lt1"/>
                </a:solidFill>
                <a:latin typeface="Times New Roman"/>
                <a:ea typeface="Times New Roman"/>
                <a:cs typeface="Times New Roman"/>
                <a:sym typeface="Times New Roman"/>
              </a:rPr>
              <a:t>To Send an SMS alert to the user and nearest fire station.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8"/>
          <p:cNvSpPr txBox="1">
            <a:spLocks noGrp="1"/>
          </p:cNvSpPr>
          <p:nvPr>
            <p:ph type="body" idx="1"/>
          </p:nvPr>
        </p:nvSpPr>
        <p:spPr>
          <a:xfrm>
            <a:off x="1104000" y="115800"/>
            <a:ext cx="6936000" cy="523800"/>
          </a:xfrm>
          <a:prstGeom prst="rect">
            <a:avLst/>
          </a:prstGeom>
          <a:solidFill>
            <a:srgbClr val="E69138"/>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400" b="1">
                <a:latin typeface="Times New Roman"/>
                <a:ea typeface="Times New Roman"/>
                <a:cs typeface="Times New Roman"/>
                <a:sym typeface="Times New Roman"/>
              </a:rPr>
              <a:t>LITERATURE SURVEY</a:t>
            </a:r>
            <a:endParaRPr sz="3400" b="1">
              <a:latin typeface="Times New Roman"/>
              <a:ea typeface="Times New Roman"/>
              <a:cs typeface="Times New Roman"/>
              <a:sym typeface="Times New Roman"/>
            </a:endParaRPr>
          </a:p>
        </p:txBody>
      </p:sp>
      <p:pic>
        <p:nvPicPr>
          <p:cNvPr id="184" name="Google Shape;184;p18"/>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graphicFrame>
        <p:nvGraphicFramePr>
          <p:cNvPr id="185" name="Google Shape;185;p18"/>
          <p:cNvGraphicFramePr/>
          <p:nvPr/>
        </p:nvGraphicFramePr>
        <p:xfrm>
          <a:off x="260188" y="1155600"/>
          <a:ext cx="8623625" cy="3367950"/>
        </p:xfrm>
        <a:graphic>
          <a:graphicData uri="http://schemas.openxmlformats.org/drawingml/2006/table">
            <a:tbl>
              <a:tblPr>
                <a:noFill/>
                <a:tableStyleId>{9AA96985-8EF6-4974-B8F6-5CD7A4A28B9C}</a:tableStyleId>
              </a:tblPr>
              <a:tblGrid>
                <a:gridCol w="898925">
                  <a:extLst>
                    <a:ext uri="{9D8B030D-6E8A-4147-A177-3AD203B41FA5}">
                      <a16:colId xmlns:a16="http://schemas.microsoft.com/office/drawing/2014/main" val="20000"/>
                    </a:ext>
                  </a:extLst>
                </a:gridCol>
                <a:gridCol w="2550525">
                  <a:extLst>
                    <a:ext uri="{9D8B030D-6E8A-4147-A177-3AD203B41FA5}">
                      <a16:colId xmlns:a16="http://schemas.microsoft.com/office/drawing/2014/main" val="20001"/>
                    </a:ext>
                  </a:extLst>
                </a:gridCol>
                <a:gridCol w="1724725">
                  <a:extLst>
                    <a:ext uri="{9D8B030D-6E8A-4147-A177-3AD203B41FA5}">
                      <a16:colId xmlns:a16="http://schemas.microsoft.com/office/drawing/2014/main" val="20002"/>
                    </a:ext>
                  </a:extLst>
                </a:gridCol>
                <a:gridCol w="2015875">
                  <a:extLst>
                    <a:ext uri="{9D8B030D-6E8A-4147-A177-3AD203B41FA5}">
                      <a16:colId xmlns:a16="http://schemas.microsoft.com/office/drawing/2014/main" val="20003"/>
                    </a:ext>
                  </a:extLst>
                </a:gridCol>
                <a:gridCol w="1433575">
                  <a:extLst>
                    <a:ext uri="{9D8B030D-6E8A-4147-A177-3AD203B41FA5}">
                      <a16:colId xmlns:a16="http://schemas.microsoft.com/office/drawing/2014/main" val="20004"/>
                    </a:ext>
                  </a:extLst>
                </a:gridCol>
              </a:tblGrid>
              <a:tr h="704250">
                <a:tc>
                  <a:txBody>
                    <a:bodyPr/>
                    <a:lstStyle/>
                    <a:p>
                      <a:pPr marL="0" lvl="0" indent="0" algn="l" rtl="0">
                        <a:spcBef>
                          <a:spcPts val="0"/>
                        </a:spcBef>
                        <a:spcAft>
                          <a:spcPts val="0"/>
                        </a:spcAft>
                        <a:buNone/>
                      </a:pPr>
                      <a:r>
                        <a:rPr lang="en" sz="1900">
                          <a:solidFill>
                            <a:schemeClr val="lt1"/>
                          </a:solidFill>
                          <a:latin typeface="Times New Roman"/>
                          <a:ea typeface="Times New Roman"/>
                          <a:cs typeface="Times New Roman"/>
                          <a:sym typeface="Times New Roman"/>
                        </a:rPr>
                        <a:t>Sr.No</a:t>
                      </a:r>
                      <a:endParaRPr sz="19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88900" marR="88900" lvl="0" indent="0" algn="ctr" rtl="0">
                        <a:lnSpc>
                          <a:spcPct val="115000"/>
                        </a:lnSpc>
                        <a:spcBef>
                          <a:spcPts val="0"/>
                        </a:spcBef>
                        <a:spcAft>
                          <a:spcPts val="0"/>
                        </a:spcAft>
                        <a:buNone/>
                      </a:pPr>
                      <a:r>
                        <a:rPr lang="en" sz="1900">
                          <a:solidFill>
                            <a:schemeClr val="lt1"/>
                          </a:solidFill>
                          <a:latin typeface="Times New Roman"/>
                          <a:ea typeface="Times New Roman"/>
                          <a:cs typeface="Times New Roman"/>
                          <a:sym typeface="Times New Roman"/>
                        </a:rPr>
                        <a:t>Paper Name</a:t>
                      </a:r>
                      <a:endParaRPr sz="1900">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900">
                          <a:solidFill>
                            <a:schemeClr val="lt1"/>
                          </a:solidFill>
                          <a:latin typeface="Times New Roman"/>
                          <a:ea typeface="Times New Roman"/>
                          <a:cs typeface="Times New Roman"/>
                          <a:sym typeface="Times New Roman"/>
                        </a:rPr>
                        <a:t>Author</a:t>
                      </a:r>
                      <a:endParaRPr sz="1900">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900">
                          <a:solidFill>
                            <a:schemeClr val="lt1"/>
                          </a:solidFill>
                          <a:latin typeface="Times New Roman"/>
                          <a:ea typeface="Times New Roman"/>
                          <a:cs typeface="Times New Roman"/>
                          <a:sym typeface="Times New Roman"/>
                        </a:rPr>
                        <a:t>Year of publication</a:t>
                      </a:r>
                      <a:endParaRPr sz="1900">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900">
                          <a:solidFill>
                            <a:schemeClr val="lt1"/>
                          </a:solidFill>
                          <a:latin typeface="Times New Roman"/>
                          <a:ea typeface="Times New Roman"/>
                          <a:cs typeface="Times New Roman"/>
                          <a:sym typeface="Times New Roman"/>
                        </a:rPr>
                        <a:t>Techniques</a:t>
                      </a:r>
                      <a:endParaRPr sz="1900">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1247875">
                <a:tc>
                  <a:txBody>
                    <a:bodyPr/>
                    <a:lstStyle/>
                    <a:p>
                      <a:pPr marL="0" lvl="0" indent="0" algn="l" rtl="0">
                        <a:spcBef>
                          <a:spcPts val="0"/>
                        </a:spcBef>
                        <a:spcAft>
                          <a:spcPts val="0"/>
                        </a:spcAft>
                        <a:buNone/>
                      </a:pPr>
                      <a:r>
                        <a:rPr lang="en" sz="1900">
                          <a:solidFill>
                            <a:schemeClr val="lt1"/>
                          </a:solidFill>
                          <a:latin typeface="Times New Roman"/>
                          <a:ea typeface="Times New Roman"/>
                          <a:cs typeface="Times New Roman"/>
                          <a:sym typeface="Times New Roman"/>
                        </a:rPr>
                        <a:t>1</a:t>
                      </a:r>
                      <a:endParaRPr sz="19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Quick Fire Sensing Model and Extinguishing by Using an Arduino Based Fire Protection Device</a:t>
                      </a:r>
                      <a:endParaRPr>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1)Md. Habib, 2)Naureen Khan, 3)Mahbubur Rahman Kiran, </a:t>
                      </a:r>
                      <a:endParaRPr>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a:solidFill>
                            <a:schemeClr val="lt1"/>
                          </a:solidFill>
                          <a:latin typeface="Times New Roman"/>
                          <a:ea typeface="Times New Roman"/>
                          <a:cs typeface="Times New Roman"/>
                          <a:sym typeface="Times New Roman"/>
                        </a:rPr>
                        <a:t>2019,International Conference on Advances in Electrical Engineering (ICAEE),</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Arduino,</a:t>
                      </a:r>
                      <a:endParaRPr>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GSM, GPS</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1415825">
                <a:tc>
                  <a:txBody>
                    <a:bodyPr/>
                    <a:lstStyle/>
                    <a:p>
                      <a:pPr marL="0" lvl="0" indent="0" algn="l" rtl="0">
                        <a:spcBef>
                          <a:spcPts val="0"/>
                        </a:spcBef>
                        <a:spcAft>
                          <a:spcPts val="0"/>
                        </a:spcAft>
                        <a:buNone/>
                      </a:pPr>
                      <a:r>
                        <a:rPr lang="en" sz="1900">
                          <a:solidFill>
                            <a:schemeClr val="lt1"/>
                          </a:solidFill>
                          <a:latin typeface="Times New Roman"/>
                          <a:ea typeface="Times New Roman"/>
                          <a:cs typeface="Times New Roman"/>
                          <a:sym typeface="Times New Roman"/>
                        </a:rPr>
                        <a:t>2</a:t>
                      </a:r>
                      <a:endParaRPr sz="19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a:solidFill>
                            <a:schemeClr val="lt1"/>
                          </a:solidFill>
                          <a:latin typeface="Times New Roman"/>
                          <a:ea typeface="Times New Roman"/>
                          <a:cs typeface="Times New Roman"/>
                          <a:sym typeface="Times New Roman"/>
                        </a:rPr>
                        <a:t> Fire Detection Based on Color, Shape and Motion</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 1)Monika Waghmare,</a:t>
                      </a:r>
                      <a:endParaRPr>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a:solidFill>
                            <a:schemeClr val="lt1"/>
                          </a:solidFill>
                          <a:latin typeface="Times New Roman"/>
                          <a:ea typeface="Times New Roman"/>
                          <a:cs typeface="Times New Roman"/>
                          <a:sym typeface="Times New Roman"/>
                        </a:rPr>
                        <a:t>2)Prof. Meenakshi Annamalai</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a:solidFill>
                            <a:schemeClr val="lt1"/>
                          </a:solidFill>
                          <a:latin typeface="Times New Roman"/>
                          <a:ea typeface="Times New Roman"/>
                          <a:cs typeface="Times New Roman"/>
                          <a:sym typeface="Times New Roman"/>
                        </a:rPr>
                        <a:t> </a:t>
                      </a:r>
                      <a:r>
                        <a:rPr lang="en" b="1">
                          <a:solidFill>
                            <a:schemeClr val="lt1"/>
                          </a:solidFill>
                          <a:latin typeface="Times New Roman"/>
                          <a:ea typeface="Times New Roman"/>
                          <a:cs typeface="Times New Roman"/>
                          <a:sym typeface="Times New Roman"/>
                        </a:rPr>
                        <a:t>July 2017, </a:t>
                      </a:r>
                      <a:r>
                        <a:rPr lang="en">
                          <a:solidFill>
                            <a:schemeClr val="lt1"/>
                          </a:solidFill>
                          <a:latin typeface="Times New Roman"/>
                          <a:ea typeface="Times New Roman"/>
                          <a:cs typeface="Times New Roman"/>
                          <a:sym typeface="Times New Roman"/>
                        </a:rPr>
                        <a:t>International Research Journal of Engineering and Technology (IRJET)</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computer vision based fire detection algorithm</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9"/>
          <p:cNvSpPr txBox="1">
            <a:spLocks noGrp="1"/>
          </p:cNvSpPr>
          <p:nvPr>
            <p:ph type="body" idx="1"/>
          </p:nvPr>
        </p:nvSpPr>
        <p:spPr>
          <a:xfrm>
            <a:off x="1104000" y="115800"/>
            <a:ext cx="6936000" cy="523800"/>
          </a:xfrm>
          <a:prstGeom prst="rect">
            <a:avLst/>
          </a:prstGeom>
          <a:solidFill>
            <a:srgbClr val="E69138"/>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400" b="1">
                <a:latin typeface="Times New Roman"/>
                <a:ea typeface="Times New Roman"/>
                <a:cs typeface="Times New Roman"/>
                <a:sym typeface="Times New Roman"/>
              </a:rPr>
              <a:t>LITRETURE SURVEY</a:t>
            </a:r>
            <a:endParaRPr sz="3400" b="1">
              <a:latin typeface="Times New Roman"/>
              <a:ea typeface="Times New Roman"/>
              <a:cs typeface="Times New Roman"/>
              <a:sym typeface="Times New Roman"/>
            </a:endParaRPr>
          </a:p>
        </p:txBody>
      </p:sp>
      <p:pic>
        <p:nvPicPr>
          <p:cNvPr id="192" name="Google Shape;192;p19"/>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graphicFrame>
        <p:nvGraphicFramePr>
          <p:cNvPr id="193" name="Google Shape;193;p19"/>
          <p:cNvGraphicFramePr/>
          <p:nvPr/>
        </p:nvGraphicFramePr>
        <p:xfrm>
          <a:off x="337650" y="1163200"/>
          <a:ext cx="8623625" cy="3351317"/>
        </p:xfrm>
        <a:graphic>
          <a:graphicData uri="http://schemas.openxmlformats.org/drawingml/2006/table">
            <a:tbl>
              <a:tblPr>
                <a:noFill/>
                <a:tableStyleId>{9AA96985-8EF6-4974-B8F6-5CD7A4A28B9C}</a:tableStyleId>
              </a:tblPr>
              <a:tblGrid>
                <a:gridCol w="766350">
                  <a:extLst>
                    <a:ext uri="{9D8B030D-6E8A-4147-A177-3AD203B41FA5}">
                      <a16:colId xmlns:a16="http://schemas.microsoft.com/office/drawing/2014/main" val="20000"/>
                    </a:ext>
                  </a:extLst>
                </a:gridCol>
                <a:gridCol w="2683100">
                  <a:extLst>
                    <a:ext uri="{9D8B030D-6E8A-4147-A177-3AD203B41FA5}">
                      <a16:colId xmlns:a16="http://schemas.microsoft.com/office/drawing/2014/main" val="20001"/>
                    </a:ext>
                  </a:extLst>
                </a:gridCol>
                <a:gridCol w="1724725">
                  <a:extLst>
                    <a:ext uri="{9D8B030D-6E8A-4147-A177-3AD203B41FA5}">
                      <a16:colId xmlns:a16="http://schemas.microsoft.com/office/drawing/2014/main" val="20002"/>
                    </a:ext>
                  </a:extLst>
                </a:gridCol>
                <a:gridCol w="2015875">
                  <a:extLst>
                    <a:ext uri="{9D8B030D-6E8A-4147-A177-3AD203B41FA5}">
                      <a16:colId xmlns:a16="http://schemas.microsoft.com/office/drawing/2014/main" val="20003"/>
                    </a:ext>
                  </a:extLst>
                </a:gridCol>
                <a:gridCol w="1433575">
                  <a:extLst>
                    <a:ext uri="{9D8B030D-6E8A-4147-A177-3AD203B41FA5}">
                      <a16:colId xmlns:a16="http://schemas.microsoft.com/office/drawing/2014/main" val="20004"/>
                    </a:ext>
                  </a:extLst>
                </a:gridCol>
              </a:tblGrid>
              <a:tr h="347625">
                <a:tc>
                  <a:txBody>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Sr.No</a:t>
                      </a:r>
                      <a:endParaRPr>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88900" marR="88900" lvl="0" indent="0" algn="ctr"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Paper Name</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Author</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Year of publication</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Techniques</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1247875">
                <a:tc>
                  <a:txBody>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3</a:t>
                      </a:r>
                      <a:endParaRPr>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Smart Fire Warning System</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Moosa Al-Ismaili, Mansoor Ali</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a:solidFill>
                            <a:schemeClr val="lt1"/>
                          </a:solidFill>
                          <a:latin typeface="Times New Roman"/>
                          <a:ea typeface="Times New Roman"/>
                          <a:cs typeface="Times New Roman"/>
                          <a:sym typeface="Times New Roman"/>
                        </a:rPr>
                        <a:t>January-2016,International Journal of Engineering Research &amp; Technology (IJERT) </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Microcontroller, Smoke sensor, GPS, GSM.</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1525775">
                <a:tc>
                  <a:txBody>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4</a:t>
                      </a:r>
                      <a:endParaRPr>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GPS-based fire detection system (Global Positioning System) and SMS Gateway</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A Aryanti, I Mekongga , R S Dewi</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2019</a:t>
                      </a:r>
                      <a:endParaRPr>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International Conference on Innovation in Science and Technology (ICIST)</a:t>
                      </a: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ATmega328,</a:t>
                      </a:r>
                      <a:endParaRPr>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DHT11 temperature sensor,</a:t>
                      </a:r>
                      <a:endParaRPr>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a:solidFill>
                          <a:schemeClr val="lt1"/>
                        </a:solidFill>
                        <a:latin typeface="Times New Roman"/>
                        <a:ea typeface="Times New Roman"/>
                        <a:cs typeface="Times New Roman"/>
                        <a:sym typeface="Times New Roman"/>
                      </a:endParaRPr>
                    </a:p>
                  </a:txBody>
                  <a:tcPr marL="68575" marR="6857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0"/>
          <p:cNvSpPr txBox="1">
            <a:spLocks noGrp="1"/>
          </p:cNvSpPr>
          <p:nvPr>
            <p:ph type="body" idx="1"/>
          </p:nvPr>
        </p:nvSpPr>
        <p:spPr>
          <a:xfrm>
            <a:off x="1104000" y="115800"/>
            <a:ext cx="6936000" cy="523800"/>
          </a:xfrm>
          <a:prstGeom prst="rect">
            <a:avLst/>
          </a:prstGeom>
          <a:solidFill>
            <a:srgbClr val="E69138"/>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400" b="1">
                <a:solidFill>
                  <a:srgbClr val="FFFFFF"/>
                </a:solidFill>
                <a:latin typeface="Times New Roman"/>
                <a:ea typeface="Times New Roman"/>
                <a:cs typeface="Times New Roman"/>
                <a:sym typeface="Times New Roman"/>
              </a:rPr>
              <a:t>SYSTEM COMPONENTS</a:t>
            </a:r>
            <a:endParaRPr sz="4300" b="1">
              <a:latin typeface="Times New Roman"/>
              <a:ea typeface="Times New Roman"/>
              <a:cs typeface="Times New Roman"/>
              <a:sym typeface="Times New Roman"/>
            </a:endParaRPr>
          </a:p>
        </p:txBody>
      </p:sp>
      <p:pic>
        <p:nvPicPr>
          <p:cNvPr id="200" name="Google Shape;200;p20"/>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sp>
        <p:nvSpPr>
          <p:cNvPr id="201" name="Google Shape;201;p20"/>
          <p:cNvSpPr txBox="1"/>
          <p:nvPr/>
        </p:nvSpPr>
        <p:spPr>
          <a:xfrm>
            <a:off x="1104000" y="720925"/>
            <a:ext cx="4427700" cy="2327530"/>
          </a:xfrm>
          <a:prstGeom prst="rect">
            <a:avLst/>
          </a:prstGeom>
          <a:noFill/>
          <a:ln>
            <a:noFill/>
          </a:ln>
        </p:spPr>
        <p:txBody>
          <a:bodyPr spcFirstLastPara="1" wrap="square" lIns="91425" tIns="91425" rIns="91425" bIns="91425" anchor="t" anchorCtr="0">
            <a:spAutoFit/>
          </a:bodyPr>
          <a:lstStyle/>
          <a:p>
            <a:pPr lvl="0" algn="just" rtl="0">
              <a:lnSpc>
                <a:spcPct val="115000"/>
              </a:lnSpc>
              <a:spcBef>
                <a:spcPts val="1200"/>
              </a:spcBef>
              <a:spcAft>
                <a:spcPts val="0"/>
              </a:spcAft>
            </a:pPr>
            <a:r>
              <a:rPr lang="en" sz="1900" dirty="0">
                <a:solidFill>
                  <a:schemeClr val="lt1"/>
                </a:solidFill>
                <a:latin typeface="Times New Roman"/>
                <a:ea typeface="Times New Roman"/>
                <a:cs typeface="Times New Roman"/>
                <a:sym typeface="Times New Roman"/>
              </a:rPr>
              <a:t>1.Temp Sensor LM35</a:t>
            </a:r>
          </a:p>
          <a:p>
            <a:pPr lvl="0" algn="just" rtl="0">
              <a:lnSpc>
                <a:spcPct val="115000"/>
              </a:lnSpc>
              <a:spcBef>
                <a:spcPts val="1200"/>
              </a:spcBef>
              <a:spcAft>
                <a:spcPts val="0"/>
              </a:spcAft>
            </a:pPr>
            <a:r>
              <a:rPr lang="en" sz="1900" dirty="0">
                <a:solidFill>
                  <a:schemeClr val="lt1"/>
                </a:solidFill>
                <a:latin typeface="Times New Roman"/>
                <a:ea typeface="Times New Roman"/>
                <a:cs typeface="Times New Roman"/>
                <a:sym typeface="Times New Roman"/>
              </a:rPr>
              <a:t>LM35 is prescision Integrated circuit tempreture sensor, whose output voltage varries based on tempreture around it </a:t>
            </a:r>
          </a:p>
          <a:p>
            <a:pPr lvl="0" algn="just" rtl="0">
              <a:lnSpc>
                <a:spcPct val="115000"/>
              </a:lnSpc>
              <a:spcBef>
                <a:spcPts val="1200"/>
              </a:spcBef>
              <a:spcAft>
                <a:spcPts val="0"/>
              </a:spcAft>
            </a:pPr>
            <a:endParaRPr lang="en" sz="1900" dirty="0">
              <a:solidFill>
                <a:schemeClr val="lt1"/>
              </a:solidFill>
              <a:latin typeface="Times New Roman"/>
              <a:ea typeface="Times New Roman"/>
              <a:cs typeface="Times New Roman"/>
              <a:sym typeface="Times New Roman"/>
            </a:endParaRPr>
          </a:p>
        </p:txBody>
      </p:sp>
      <p:pic>
        <p:nvPicPr>
          <p:cNvPr id="202" name="Google Shape;202;p20">
            <a:hlinkClick r:id="rId4"/>
          </p:cNvPr>
          <p:cNvPicPr preferRelativeResize="0"/>
          <p:nvPr/>
        </p:nvPicPr>
        <p:blipFill rotWithShape="1">
          <a:blip r:embed="rId5">
            <a:alphaModFix/>
          </a:blip>
          <a:srcRect t="5195"/>
          <a:stretch/>
        </p:blipFill>
        <p:spPr>
          <a:xfrm>
            <a:off x="5733975" y="688275"/>
            <a:ext cx="2334675" cy="1705400"/>
          </a:xfrm>
          <a:prstGeom prst="rect">
            <a:avLst/>
          </a:prstGeom>
          <a:noFill/>
          <a:ln>
            <a:noFill/>
          </a:ln>
        </p:spPr>
      </p:pic>
      <p:pic>
        <p:nvPicPr>
          <p:cNvPr id="203" name="Google Shape;203;p20">
            <a:hlinkClick r:id="rId6"/>
          </p:cNvPr>
          <p:cNvPicPr preferRelativeResize="0"/>
          <p:nvPr/>
        </p:nvPicPr>
        <p:blipFill>
          <a:blip r:embed="rId7">
            <a:alphaModFix/>
          </a:blip>
          <a:stretch>
            <a:fillRect/>
          </a:stretch>
        </p:blipFill>
        <p:spPr>
          <a:xfrm>
            <a:off x="5318188" y="2529750"/>
            <a:ext cx="3166241" cy="2000725"/>
          </a:xfrm>
          <a:prstGeom prst="rect">
            <a:avLst/>
          </a:prstGeom>
          <a:noFill/>
          <a:ln>
            <a:noFill/>
          </a:ln>
        </p:spPr>
      </p:pic>
      <p:sp>
        <p:nvSpPr>
          <p:cNvPr id="204" name="Google Shape;204;p20"/>
          <p:cNvSpPr txBox="1"/>
          <p:nvPr/>
        </p:nvSpPr>
        <p:spPr>
          <a:xfrm>
            <a:off x="1104000" y="2571750"/>
            <a:ext cx="4081200" cy="193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chemeClr val="lt1"/>
                </a:solidFill>
                <a:latin typeface="Times New Roman"/>
                <a:ea typeface="Times New Roman"/>
                <a:cs typeface="Times New Roman"/>
                <a:sym typeface="Times New Roman"/>
              </a:rPr>
              <a:t>2.LM016L Display</a:t>
            </a:r>
            <a:endParaRPr sz="19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9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r>
              <a:rPr lang="en" sz="1900" dirty="0">
                <a:solidFill>
                  <a:schemeClr val="lt1"/>
                </a:solidFill>
                <a:latin typeface="Times New Roman"/>
                <a:ea typeface="Times New Roman"/>
                <a:cs typeface="Times New Roman"/>
                <a:sym typeface="Times New Roman"/>
              </a:rPr>
              <a:t>LCD screen is  display module that uses liquid crystal to produce a visible image.</a:t>
            </a:r>
            <a:endParaRPr sz="19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endParaRPr sz="19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body" idx="1"/>
          </p:nvPr>
        </p:nvSpPr>
        <p:spPr>
          <a:xfrm>
            <a:off x="1104000" y="115800"/>
            <a:ext cx="6936000" cy="523800"/>
          </a:xfrm>
          <a:prstGeom prst="rect">
            <a:avLst/>
          </a:prstGeom>
          <a:solidFill>
            <a:srgbClr val="E69138"/>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400" b="1">
                <a:solidFill>
                  <a:srgbClr val="FFFFFF"/>
                </a:solidFill>
                <a:latin typeface="Times New Roman"/>
                <a:ea typeface="Times New Roman"/>
                <a:cs typeface="Times New Roman"/>
                <a:sym typeface="Times New Roman"/>
              </a:rPr>
              <a:t>SYSTEM COMPONENTS</a:t>
            </a:r>
            <a:endParaRPr sz="4300" b="1">
              <a:latin typeface="Times New Roman"/>
              <a:ea typeface="Times New Roman"/>
              <a:cs typeface="Times New Roman"/>
              <a:sym typeface="Times New Roman"/>
            </a:endParaRPr>
          </a:p>
        </p:txBody>
      </p:sp>
      <p:pic>
        <p:nvPicPr>
          <p:cNvPr id="211" name="Google Shape;211;p21"/>
          <p:cNvPicPr preferRelativeResize="0"/>
          <p:nvPr/>
        </p:nvPicPr>
        <p:blipFill>
          <a:blip r:embed="rId3">
            <a:alphaModFix/>
          </a:blip>
          <a:stretch>
            <a:fillRect/>
          </a:stretch>
        </p:blipFill>
        <p:spPr>
          <a:xfrm>
            <a:off x="8117350" y="115788"/>
            <a:ext cx="941025" cy="922625"/>
          </a:xfrm>
          <a:prstGeom prst="rect">
            <a:avLst/>
          </a:prstGeom>
          <a:noFill/>
          <a:ln w="9525" cap="flat" cmpd="sng">
            <a:solidFill>
              <a:schemeClr val="lt1"/>
            </a:solidFill>
            <a:prstDash val="solid"/>
            <a:round/>
            <a:headEnd type="none" w="sm" len="sm"/>
            <a:tailEnd type="none" w="sm" len="sm"/>
          </a:ln>
        </p:spPr>
      </p:pic>
      <p:sp>
        <p:nvSpPr>
          <p:cNvPr id="212" name="Google Shape;212;p21"/>
          <p:cNvSpPr txBox="1"/>
          <p:nvPr/>
        </p:nvSpPr>
        <p:spPr>
          <a:xfrm>
            <a:off x="1104000" y="734750"/>
            <a:ext cx="3803700" cy="1488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800">
                <a:solidFill>
                  <a:schemeClr val="lt1"/>
                </a:solidFill>
                <a:latin typeface="Times New Roman"/>
                <a:ea typeface="Times New Roman"/>
                <a:cs typeface="Times New Roman"/>
                <a:sym typeface="Times New Roman"/>
              </a:rPr>
              <a:t>3. MQ-2 Smoke Sensor</a:t>
            </a:r>
            <a:endParaRPr sz="1800">
              <a:solidFill>
                <a:schemeClr val="lt1"/>
              </a:solidFill>
              <a:latin typeface="Times New Roman"/>
              <a:ea typeface="Times New Roman"/>
              <a:cs typeface="Times New Roman"/>
              <a:sym typeface="Times New Roman"/>
            </a:endParaRPr>
          </a:p>
          <a:p>
            <a:pPr marL="0" lvl="0" indent="0" algn="just" rtl="0">
              <a:spcBef>
                <a:spcPts val="1200"/>
              </a:spcBef>
              <a:spcAft>
                <a:spcPts val="0"/>
              </a:spcAft>
              <a:buNone/>
            </a:pPr>
            <a:r>
              <a:rPr lang="en" sz="1800">
                <a:solidFill>
                  <a:schemeClr val="lt1"/>
                </a:solidFill>
                <a:latin typeface="Times New Roman"/>
                <a:ea typeface="Times New Roman"/>
                <a:cs typeface="Times New Roman"/>
                <a:sym typeface="Times New Roman"/>
              </a:rPr>
              <a:t>MQ2 sensor can detect LPG, i-butane, methane, alcohol, Hydrogen and smoke.</a:t>
            </a:r>
            <a:endParaRPr sz="1800">
              <a:solidFill>
                <a:schemeClr val="lt1"/>
              </a:solidFill>
              <a:latin typeface="Times New Roman"/>
              <a:ea typeface="Times New Roman"/>
              <a:cs typeface="Times New Roman"/>
              <a:sym typeface="Times New Roman"/>
            </a:endParaRPr>
          </a:p>
        </p:txBody>
      </p:sp>
      <p:pic>
        <p:nvPicPr>
          <p:cNvPr id="213" name="Google Shape;213;p21">
            <a:hlinkClick r:id="rId4"/>
          </p:cNvPr>
          <p:cNvPicPr preferRelativeResize="0"/>
          <p:nvPr/>
        </p:nvPicPr>
        <p:blipFill>
          <a:blip r:embed="rId5">
            <a:alphaModFix/>
          </a:blip>
          <a:stretch>
            <a:fillRect/>
          </a:stretch>
        </p:blipFill>
        <p:spPr>
          <a:xfrm>
            <a:off x="5144600" y="734750"/>
            <a:ext cx="2818411" cy="1837000"/>
          </a:xfrm>
          <a:prstGeom prst="rect">
            <a:avLst/>
          </a:prstGeom>
          <a:noFill/>
          <a:ln>
            <a:noFill/>
          </a:ln>
        </p:spPr>
      </p:pic>
      <p:sp>
        <p:nvSpPr>
          <p:cNvPr id="214" name="Google Shape;214;p21"/>
          <p:cNvSpPr txBox="1"/>
          <p:nvPr/>
        </p:nvSpPr>
        <p:spPr>
          <a:xfrm>
            <a:off x="1178425" y="1100825"/>
            <a:ext cx="3535200" cy="477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900">
              <a:solidFill>
                <a:schemeClr val="lt1"/>
              </a:solidFill>
              <a:latin typeface="Times New Roman"/>
              <a:ea typeface="Times New Roman"/>
              <a:cs typeface="Times New Roman"/>
              <a:sym typeface="Times New Roman"/>
            </a:endParaRPr>
          </a:p>
        </p:txBody>
      </p:sp>
      <p:sp>
        <p:nvSpPr>
          <p:cNvPr id="215" name="Google Shape;215;p21"/>
          <p:cNvSpPr txBox="1"/>
          <p:nvPr/>
        </p:nvSpPr>
        <p:spPr>
          <a:xfrm>
            <a:off x="1141200" y="2645525"/>
            <a:ext cx="3729300" cy="1890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800">
                <a:solidFill>
                  <a:schemeClr val="lt1"/>
                </a:solidFill>
                <a:latin typeface="Times New Roman"/>
                <a:ea typeface="Times New Roman"/>
                <a:cs typeface="Times New Roman"/>
                <a:sym typeface="Times New Roman"/>
              </a:rPr>
              <a:t>4 .SIM  900D GSM Module</a:t>
            </a:r>
            <a:endParaRPr sz="1800">
              <a:solidFill>
                <a:schemeClr val="lt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en" sz="1800">
                <a:solidFill>
                  <a:schemeClr val="lt1"/>
                </a:solidFill>
                <a:latin typeface="Times New Roman"/>
                <a:ea typeface="Times New Roman"/>
                <a:cs typeface="Times New Roman"/>
                <a:sym typeface="Times New Roman"/>
              </a:rPr>
              <a:t>The SIM900 is a complete Quad-band GSM/GPRS solution in a SMT module which can be embedded in the customer applications.</a:t>
            </a:r>
            <a:endParaRPr sz="2600">
              <a:solidFill>
                <a:schemeClr val="lt1"/>
              </a:solidFill>
              <a:latin typeface="Times New Roman"/>
              <a:ea typeface="Times New Roman"/>
              <a:cs typeface="Times New Roman"/>
              <a:sym typeface="Times New Roman"/>
            </a:endParaRPr>
          </a:p>
        </p:txBody>
      </p:sp>
      <p:pic>
        <p:nvPicPr>
          <p:cNvPr id="216" name="Google Shape;216;p21">
            <a:hlinkClick r:id="rId6"/>
          </p:cNvPr>
          <p:cNvPicPr preferRelativeResize="0"/>
          <p:nvPr/>
        </p:nvPicPr>
        <p:blipFill>
          <a:blip r:embed="rId7">
            <a:alphaModFix/>
          </a:blip>
          <a:stretch>
            <a:fillRect/>
          </a:stretch>
        </p:blipFill>
        <p:spPr>
          <a:xfrm>
            <a:off x="5144600" y="2807350"/>
            <a:ext cx="2818400" cy="17900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631</Words>
  <Application>Microsoft Office PowerPoint</Application>
  <PresentationFormat>On-screen Show (16:9)</PresentationFormat>
  <Paragraphs>96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 New Roman</vt:lpstr>
      <vt:lpstr>Lato</vt:lpstr>
      <vt:lpstr>Arial</vt:lpstr>
      <vt:lpstr>Montserrat</vt:lpstr>
      <vt:lpstr>Focus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GSM Based Fire and Smoke Detection and Prevention System</dc:title>
  <dc:creator>abhijeet</dc:creator>
  <cp:lastModifiedBy>abhijeet sapkal</cp:lastModifiedBy>
  <cp:revision>6</cp:revision>
  <dcterms:modified xsi:type="dcterms:W3CDTF">2022-06-11T15:04:20Z</dcterms:modified>
</cp:coreProperties>
</file>