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9" r:id="rId10"/>
    <p:sldId id="267" r:id="rId11"/>
    <p:sldId id="268" r:id="rId12"/>
    <p:sldId id="264" r:id="rId13"/>
    <p:sldId id="270" r:id="rId14"/>
    <p:sldId id="271" r:id="rId15"/>
    <p:sldId id="272" r:id="rId16"/>
    <p:sldId id="273" r:id="rId17"/>
    <p:sldId id="274" r:id="rId18"/>
    <p:sldId id="275" r:id="rId19"/>
    <p:sldId id="276" r:id="rId20"/>
    <p:sldId id="277" r:id="rId21"/>
    <p:sldId id="278" r:id="rId22"/>
    <p:sldId id="280"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B84353-92D6-4B48-B799-E1803E153627}" v="138" dt="2021-03-10T04:28:53.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B25ED-C1C2-4C16-84AE-79DD383911EF}"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241987A6-F680-417D-AAC1-458F948BD204}">
      <dgm:prSet/>
      <dgm:spPr/>
      <dgm:t>
        <a:bodyPr/>
        <a:lstStyle/>
        <a:p>
          <a:r>
            <a:rPr lang="en-US"/>
            <a:t>Radars are very much used in defense weapons systems and in safety and navigation applications.</a:t>
          </a:r>
        </a:p>
      </dgm:t>
    </dgm:pt>
    <dgm:pt modelId="{076A798D-BE4D-4993-A444-426A1140A9E9}" type="parTrans" cxnId="{24774BB7-A3BC-4009-A656-B47E20713A39}">
      <dgm:prSet/>
      <dgm:spPr/>
      <dgm:t>
        <a:bodyPr/>
        <a:lstStyle/>
        <a:p>
          <a:endParaRPr lang="en-US"/>
        </a:p>
      </dgm:t>
    </dgm:pt>
    <dgm:pt modelId="{E71CA265-2664-47AC-ACB6-9108BE4EBE47}" type="sibTrans" cxnId="{24774BB7-A3BC-4009-A656-B47E20713A39}">
      <dgm:prSet/>
      <dgm:spPr/>
      <dgm:t>
        <a:bodyPr/>
        <a:lstStyle/>
        <a:p>
          <a:endParaRPr lang="en-US"/>
        </a:p>
      </dgm:t>
    </dgm:pt>
    <dgm:pt modelId="{E52D5E3D-CF44-4C0F-97B5-69113DB25989}">
      <dgm:prSet/>
      <dgm:spPr/>
      <dgm:t>
        <a:bodyPr/>
        <a:lstStyle/>
        <a:p>
          <a:r>
            <a:rPr lang="en-US"/>
            <a:t>Search radars are used to locate enemy missiles and planes to acquire a target.</a:t>
          </a:r>
        </a:p>
      </dgm:t>
    </dgm:pt>
    <dgm:pt modelId="{2BDEE48E-C9AD-4906-A57C-7B2D7E4B11DD}" type="parTrans" cxnId="{E06CEA54-F527-49CB-8817-38C5E3EC7A5B}">
      <dgm:prSet/>
      <dgm:spPr/>
      <dgm:t>
        <a:bodyPr/>
        <a:lstStyle/>
        <a:p>
          <a:endParaRPr lang="en-US"/>
        </a:p>
      </dgm:t>
    </dgm:pt>
    <dgm:pt modelId="{ED528E55-65F5-4B14-A2B9-E00AD58A59F2}" type="sibTrans" cxnId="{E06CEA54-F527-49CB-8817-38C5E3EC7A5B}">
      <dgm:prSet/>
      <dgm:spPr/>
      <dgm:t>
        <a:bodyPr/>
        <a:lstStyle/>
        <a:p>
          <a:endParaRPr lang="en-US"/>
        </a:p>
      </dgm:t>
    </dgm:pt>
    <dgm:pt modelId="{45AB7011-9DA8-4946-A2CE-71393F55A00C}">
      <dgm:prSet/>
      <dgm:spPr/>
      <dgm:t>
        <a:bodyPr/>
        <a:lstStyle/>
        <a:p>
          <a:r>
            <a:rPr lang="en-US"/>
            <a:t>Radars are widely used on planes and ships for navigating blind in fog or bad weather. </a:t>
          </a:r>
        </a:p>
      </dgm:t>
    </dgm:pt>
    <dgm:pt modelId="{07E2D052-FF01-4DC8-ABB7-737707BE4438}" type="parTrans" cxnId="{AF60F558-A1A6-45D2-BE46-56DE8C3D7948}">
      <dgm:prSet/>
      <dgm:spPr/>
      <dgm:t>
        <a:bodyPr/>
        <a:lstStyle/>
        <a:p>
          <a:endParaRPr lang="en-US"/>
        </a:p>
      </dgm:t>
    </dgm:pt>
    <dgm:pt modelId="{F05D9F40-2DC5-438A-9E1B-97A0B7DE0006}" type="sibTrans" cxnId="{AF60F558-A1A6-45D2-BE46-56DE8C3D7948}">
      <dgm:prSet/>
      <dgm:spPr/>
      <dgm:t>
        <a:bodyPr/>
        <a:lstStyle/>
        <a:p>
          <a:endParaRPr lang="en-US"/>
        </a:p>
      </dgm:t>
    </dgm:pt>
    <dgm:pt modelId="{4234054A-939A-4DE5-A92D-6860CFFB0943}">
      <dgm:prSet/>
      <dgm:spPr/>
      <dgm:t>
        <a:bodyPr/>
        <a:lstStyle/>
        <a:p>
          <a:r>
            <a:rPr lang="en-US"/>
            <a:t>Radars help ground controllers to locate and identify nearby planes. </a:t>
          </a:r>
        </a:p>
      </dgm:t>
    </dgm:pt>
    <dgm:pt modelId="{F14460C6-351F-4351-804D-DB9793F63106}" type="parTrans" cxnId="{573871E8-0024-4894-A600-636D310D6FAD}">
      <dgm:prSet/>
      <dgm:spPr/>
      <dgm:t>
        <a:bodyPr/>
        <a:lstStyle/>
        <a:p>
          <a:endParaRPr lang="en-US"/>
        </a:p>
      </dgm:t>
    </dgm:pt>
    <dgm:pt modelId="{963981CA-9529-4AC4-B400-48904BDFC7A2}" type="sibTrans" cxnId="{573871E8-0024-4894-A600-636D310D6FAD}">
      <dgm:prSet/>
      <dgm:spPr/>
      <dgm:t>
        <a:bodyPr/>
        <a:lstStyle/>
        <a:p>
          <a:endParaRPr lang="en-US"/>
        </a:p>
      </dgm:t>
    </dgm:pt>
    <dgm:pt modelId="{4C951A97-CD1E-4864-8855-BBBE28F839E8}" type="pres">
      <dgm:prSet presAssocID="{33EB25ED-C1C2-4C16-84AE-79DD383911EF}" presName="root" presStyleCnt="0">
        <dgm:presLayoutVars>
          <dgm:dir/>
          <dgm:resizeHandles val="exact"/>
        </dgm:presLayoutVars>
      </dgm:prSet>
      <dgm:spPr/>
    </dgm:pt>
    <dgm:pt modelId="{020FFA8A-2CA5-42AE-9F14-B4A3FB9184D9}" type="pres">
      <dgm:prSet presAssocID="{241987A6-F680-417D-AAC1-458F948BD204}" presName="compNode" presStyleCnt="0"/>
      <dgm:spPr/>
    </dgm:pt>
    <dgm:pt modelId="{69139F57-91D1-4820-9AF7-FB0E0251CC3B}" type="pres">
      <dgm:prSet presAssocID="{241987A6-F680-417D-AAC1-458F948BD204}" presName="bgRect" presStyleLbl="bgShp" presStyleIdx="0" presStyleCnt="4"/>
      <dgm:spPr/>
    </dgm:pt>
    <dgm:pt modelId="{5118D839-2744-4E6E-AD0E-8E2DE15A1B0E}" type="pres">
      <dgm:prSet presAssocID="{241987A6-F680-417D-AAC1-458F948BD2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AC04C5B-BB07-4BFD-98F3-E3E0F50BF314}" type="pres">
      <dgm:prSet presAssocID="{241987A6-F680-417D-AAC1-458F948BD204}" presName="spaceRect" presStyleCnt="0"/>
      <dgm:spPr/>
    </dgm:pt>
    <dgm:pt modelId="{5DBD9608-5CFD-4DC7-89E3-6828F01E7931}" type="pres">
      <dgm:prSet presAssocID="{241987A6-F680-417D-AAC1-458F948BD204}" presName="parTx" presStyleLbl="revTx" presStyleIdx="0" presStyleCnt="4">
        <dgm:presLayoutVars>
          <dgm:chMax val="0"/>
          <dgm:chPref val="0"/>
        </dgm:presLayoutVars>
      </dgm:prSet>
      <dgm:spPr/>
    </dgm:pt>
    <dgm:pt modelId="{B6828661-D721-4D8E-B2CA-D82764D22C7D}" type="pres">
      <dgm:prSet presAssocID="{E71CA265-2664-47AC-ACB6-9108BE4EBE47}" presName="sibTrans" presStyleCnt="0"/>
      <dgm:spPr/>
    </dgm:pt>
    <dgm:pt modelId="{8AA6DCB6-B2F1-443D-9E0E-6EE46FE3CBBA}" type="pres">
      <dgm:prSet presAssocID="{E52D5E3D-CF44-4C0F-97B5-69113DB25989}" presName="compNode" presStyleCnt="0"/>
      <dgm:spPr/>
    </dgm:pt>
    <dgm:pt modelId="{9982DE23-9FE0-44B9-B776-29DF215097D1}" type="pres">
      <dgm:prSet presAssocID="{E52D5E3D-CF44-4C0F-97B5-69113DB25989}" presName="bgRect" presStyleLbl="bgShp" presStyleIdx="1" presStyleCnt="4"/>
      <dgm:spPr/>
    </dgm:pt>
    <dgm:pt modelId="{D2981A14-0A50-468E-AECF-4ED322821676}" type="pres">
      <dgm:prSet presAssocID="{E52D5E3D-CF44-4C0F-97B5-69113DB259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Search"/>
        </a:ext>
      </dgm:extLst>
    </dgm:pt>
    <dgm:pt modelId="{71B8ADBC-1444-427C-91DF-C3EED697684B}" type="pres">
      <dgm:prSet presAssocID="{E52D5E3D-CF44-4C0F-97B5-69113DB25989}" presName="spaceRect" presStyleCnt="0"/>
      <dgm:spPr/>
    </dgm:pt>
    <dgm:pt modelId="{E32862F0-8BED-4D5B-BABF-EB87A5E4F851}" type="pres">
      <dgm:prSet presAssocID="{E52D5E3D-CF44-4C0F-97B5-69113DB25989}" presName="parTx" presStyleLbl="revTx" presStyleIdx="1" presStyleCnt="4">
        <dgm:presLayoutVars>
          <dgm:chMax val="0"/>
          <dgm:chPref val="0"/>
        </dgm:presLayoutVars>
      </dgm:prSet>
      <dgm:spPr/>
    </dgm:pt>
    <dgm:pt modelId="{CBC3FAEF-B975-4279-A26D-FE5973BB169D}" type="pres">
      <dgm:prSet presAssocID="{ED528E55-65F5-4B14-A2B9-E00AD58A59F2}" presName="sibTrans" presStyleCnt="0"/>
      <dgm:spPr/>
    </dgm:pt>
    <dgm:pt modelId="{6A3B91FA-0A6E-4B9E-98CD-36A0188580BC}" type="pres">
      <dgm:prSet presAssocID="{45AB7011-9DA8-4946-A2CE-71393F55A00C}" presName="compNode" presStyleCnt="0"/>
      <dgm:spPr/>
    </dgm:pt>
    <dgm:pt modelId="{B024CE56-CFD5-40AF-A52E-20707DDD87E7}" type="pres">
      <dgm:prSet presAssocID="{45AB7011-9DA8-4946-A2CE-71393F55A00C}" presName="bgRect" presStyleLbl="bgShp" presStyleIdx="2" presStyleCnt="4"/>
      <dgm:spPr/>
    </dgm:pt>
    <dgm:pt modelId="{A458890B-F3BF-4FBA-88D3-FD00870B012A}" type="pres">
      <dgm:prSet presAssocID="{45AB7011-9DA8-4946-A2CE-71393F55A0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g"/>
        </a:ext>
      </dgm:extLst>
    </dgm:pt>
    <dgm:pt modelId="{A1F34176-8929-46D6-8680-F32F3B59E908}" type="pres">
      <dgm:prSet presAssocID="{45AB7011-9DA8-4946-A2CE-71393F55A00C}" presName="spaceRect" presStyleCnt="0"/>
      <dgm:spPr/>
    </dgm:pt>
    <dgm:pt modelId="{DD21A7F1-1BDA-4D7F-B286-11870E116D7D}" type="pres">
      <dgm:prSet presAssocID="{45AB7011-9DA8-4946-A2CE-71393F55A00C}" presName="parTx" presStyleLbl="revTx" presStyleIdx="2" presStyleCnt="4">
        <dgm:presLayoutVars>
          <dgm:chMax val="0"/>
          <dgm:chPref val="0"/>
        </dgm:presLayoutVars>
      </dgm:prSet>
      <dgm:spPr/>
    </dgm:pt>
    <dgm:pt modelId="{08B90540-AAB5-4B76-8EC5-01048178EBCF}" type="pres">
      <dgm:prSet presAssocID="{F05D9F40-2DC5-438A-9E1B-97A0B7DE0006}" presName="sibTrans" presStyleCnt="0"/>
      <dgm:spPr/>
    </dgm:pt>
    <dgm:pt modelId="{7AE89045-0106-4D8D-884E-96C7D03988F2}" type="pres">
      <dgm:prSet presAssocID="{4234054A-939A-4DE5-A92D-6860CFFB0943}" presName="compNode" presStyleCnt="0"/>
      <dgm:spPr/>
    </dgm:pt>
    <dgm:pt modelId="{BA2086A4-C7AE-4DBC-AA14-9866AFFB1AB4}" type="pres">
      <dgm:prSet presAssocID="{4234054A-939A-4DE5-A92D-6860CFFB0943}" presName="bgRect" presStyleLbl="bgShp" presStyleIdx="3" presStyleCnt="4"/>
      <dgm:spPr/>
    </dgm:pt>
    <dgm:pt modelId="{B5ADDD74-D8EB-43C9-9035-57C8C58A14A2}" type="pres">
      <dgm:prSet presAssocID="{4234054A-939A-4DE5-A92D-6860CFFB09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now"/>
        </a:ext>
      </dgm:extLst>
    </dgm:pt>
    <dgm:pt modelId="{FA8413E3-352D-4CFC-A79B-1B98E5F19693}" type="pres">
      <dgm:prSet presAssocID="{4234054A-939A-4DE5-A92D-6860CFFB0943}" presName="spaceRect" presStyleCnt="0"/>
      <dgm:spPr/>
    </dgm:pt>
    <dgm:pt modelId="{FB67C1C7-60FD-43B6-8BDE-600CAC37785F}" type="pres">
      <dgm:prSet presAssocID="{4234054A-939A-4DE5-A92D-6860CFFB0943}" presName="parTx" presStyleLbl="revTx" presStyleIdx="3" presStyleCnt="4">
        <dgm:presLayoutVars>
          <dgm:chMax val="0"/>
          <dgm:chPref val="0"/>
        </dgm:presLayoutVars>
      </dgm:prSet>
      <dgm:spPr/>
    </dgm:pt>
  </dgm:ptLst>
  <dgm:cxnLst>
    <dgm:cxn modelId="{21D5D120-51B0-4EF6-923B-39E8402651AF}" type="presOf" srcId="{33EB25ED-C1C2-4C16-84AE-79DD383911EF}" destId="{4C951A97-CD1E-4864-8855-BBBE28F839E8}" srcOrd="0" destOrd="0" presId="urn:microsoft.com/office/officeart/2018/2/layout/IconVerticalSolidList"/>
    <dgm:cxn modelId="{B2CFE233-1D44-4534-A89F-C869BEF403ED}" type="presOf" srcId="{4234054A-939A-4DE5-A92D-6860CFFB0943}" destId="{FB67C1C7-60FD-43B6-8BDE-600CAC37785F}" srcOrd="0" destOrd="0" presId="urn:microsoft.com/office/officeart/2018/2/layout/IconVerticalSolidList"/>
    <dgm:cxn modelId="{93A75835-9C2D-44B1-8D31-A7A8AB0148CF}" type="presOf" srcId="{45AB7011-9DA8-4946-A2CE-71393F55A00C}" destId="{DD21A7F1-1BDA-4D7F-B286-11870E116D7D}" srcOrd="0" destOrd="0" presId="urn:microsoft.com/office/officeart/2018/2/layout/IconVerticalSolidList"/>
    <dgm:cxn modelId="{E06CEA54-F527-49CB-8817-38C5E3EC7A5B}" srcId="{33EB25ED-C1C2-4C16-84AE-79DD383911EF}" destId="{E52D5E3D-CF44-4C0F-97B5-69113DB25989}" srcOrd="1" destOrd="0" parTransId="{2BDEE48E-C9AD-4906-A57C-7B2D7E4B11DD}" sibTransId="{ED528E55-65F5-4B14-A2B9-E00AD58A59F2}"/>
    <dgm:cxn modelId="{AF60F558-A1A6-45D2-BE46-56DE8C3D7948}" srcId="{33EB25ED-C1C2-4C16-84AE-79DD383911EF}" destId="{45AB7011-9DA8-4946-A2CE-71393F55A00C}" srcOrd="2" destOrd="0" parTransId="{07E2D052-FF01-4DC8-ABB7-737707BE4438}" sibTransId="{F05D9F40-2DC5-438A-9E1B-97A0B7DE0006}"/>
    <dgm:cxn modelId="{24774BB7-A3BC-4009-A656-B47E20713A39}" srcId="{33EB25ED-C1C2-4C16-84AE-79DD383911EF}" destId="{241987A6-F680-417D-AAC1-458F948BD204}" srcOrd="0" destOrd="0" parTransId="{076A798D-BE4D-4993-A444-426A1140A9E9}" sibTransId="{E71CA265-2664-47AC-ACB6-9108BE4EBE47}"/>
    <dgm:cxn modelId="{573871E8-0024-4894-A600-636D310D6FAD}" srcId="{33EB25ED-C1C2-4C16-84AE-79DD383911EF}" destId="{4234054A-939A-4DE5-A92D-6860CFFB0943}" srcOrd="3" destOrd="0" parTransId="{F14460C6-351F-4351-804D-DB9793F63106}" sibTransId="{963981CA-9529-4AC4-B400-48904BDFC7A2}"/>
    <dgm:cxn modelId="{6B01A7EC-C7D3-433D-8940-6F2BE71D63C4}" type="presOf" srcId="{E52D5E3D-CF44-4C0F-97B5-69113DB25989}" destId="{E32862F0-8BED-4D5B-BABF-EB87A5E4F851}" srcOrd="0" destOrd="0" presId="urn:microsoft.com/office/officeart/2018/2/layout/IconVerticalSolidList"/>
    <dgm:cxn modelId="{C9B8FAF4-1CBC-4213-BBFA-96128CF562B2}" type="presOf" srcId="{241987A6-F680-417D-AAC1-458F948BD204}" destId="{5DBD9608-5CFD-4DC7-89E3-6828F01E7931}" srcOrd="0" destOrd="0" presId="urn:microsoft.com/office/officeart/2018/2/layout/IconVerticalSolidList"/>
    <dgm:cxn modelId="{74A582E2-FA75-4888-BA42-A7877526E438}" type="presParOf" srcId="{4C951A97-CD1E-4864-8855-BBBE28F839E8}" destId="{020FFA8A-2CA5-42AE-9F14-B4A3FB9184D9}" srcOrd="0" destOrd="0" presId="urn:microsoft.com/office/officeart/2018/2/layout/IconVerticalSolidList"/>
    <dgm:cxn modelId="{3E91EC4F-918C-490E-9FEC-4C410D861AC0}" type="presParOf" srcId="{020FFA8A-2CA5-42AE-9F14-B4A3FB9184D9}" destId="{69139F57-91D1-4820-9AF7-FB0E0251CC3B}" srcOrd="0" destOrd="0" presId="urn:microsoft.com/office/officeart/2018/2/layout/IconVerticalSolidList"/>
    <dgm:cxn modelId="{D492F4A4-E07E-4BE5-B163-663914A99226}" type="presParOf" srcId="{020FFA8A-2CA5-42AE-9F14-B4A3FB9184D9}" destId="{5118D839-2744-4E6E-AD0E-8E2DE15A1B0E}" srcOrd="1" destOrd="0" presId="urn:microsoft.com/office/officeart/2018/2/layout/IconVerticalSolidList"/>
    <dgm:cxn modelId="{66473426-6129-4BF2-8444-FC514EC17466}" type="presParOf" srcId="{020FFA8A-2CA5-42AE-9F14-B4A3FB9184D9}" destId="{BAC04C5B-BB07-4BFD-98F3-E3E0F50BF314}" srcOrd="2" destOrd="0" presId="urn:microsoft.com/office/officeart/2018/2/layout/IconVerticalSolidList"/>
    <dgm:cxn modelId="{9F0C13BF-3D4B-4D1A-9035-B8687F6F43B5}" type="presParOf" srcId="{020FFA8A-2CA5-42AE-9F14-B4A3FB9184D9}" destId="{5DBD9608-5CFD-4DC7-89E3-6828F01E7931}" srcOrd="3" destOrd="0" presId="urn:microsoft.com/office/officeart/2018/2/layout/IconVerticalSolidList"/>
    <dgm:cxn modelId="{5072F720-5087-4FD9-85C2-8CA61BDFC146}" type="presParOf" srcId="{4C951A97-CD1E-4864-8855-BBBE28F839E8}" destId="{B6828661-D721-4D8E-B2CA-D82764D22C7D}" srcOrd="1" destOrd="0" presId="urn:microsoft.com/office/officeart/2018/2/layout/IconVerticalSolidList"/>
    <dgm:cxn modelId="{DC760258-8670-4733-8615-EDD9897D2DAB}" type="presParOf" srcId="{4C951A97-CD1E-4864-8855-BBBE28F839E8}" destId="{8AA6DCB6-B2F1-443D-9E0E-6EE46FE3CBBA}" srcOrd="2" destOrd="0" presId="urn:microsoft.com/office/officeart/2018/2/layout/IconVerticalSolidList"/>
    <dgm:cxn modelId="{DC4B4D97-BE8C-4A79-B3B3-557A0A7B2ABB}" type="presParOf" srcId="{8AA6DCB6-B2F1-443D-9E0E-6EE46FE3CBBA}" destId="{9982DE23-9FE0-44B9-B776-29DF215097D1}" srcOrd="0" destOrd="0" presId="urn:microsoft.com/office/officeart/2018/2/layout/IconVerticalSolidList"/>
    <dgm:cxn modelId="{DDA30A1B-B761-42BF-8FCA-0D2F62C6F8F9}" type="presParOf" srcId="{8AA6DCB6-B2F1-443D-9E0E-6EE46FE3CBBA}" destId="{D2981A14-0A50-468E-AECF-4ED322821676}" srcOrd="1" destOrd="0" presId="urn:microsoft.com/office/officeart/2018/2/layout/IconVerticalSolidList"/>
    <dgm:cxn modelId="{6081ED71-56D5-4434-BD87-11D5ED51AB50}" type="presParOf" srcId="{8AA6DCB6-B2F1-443D-9E0E-6EE46FE3CBBA}" destId="{71B8ADBC-1444-427C-91DF-C3EED697684B}" srcOrd="2" destOrd="0" presId="urn:microsoft.com/office/officeart/2018/2/layout/IconVerticalSolidList"/>
    <dgm:cxn modelId="{E07B078F-36A4-48C8-BE5F-EA48BE13FCD0}" type="presParOf" srcId="{8AA6DCB6-B2F1-443D-9E0E-6EE46FE3CBBA}" destId="{E32862F0-8BED-4D5B-BABF-EB87A5E4F851}" srcOrd="3" destOrd="0" presId="urn:microsoft.com/office/officeart/2018/2/layout/IconVerticalSolidList"/>
    <dgm:cxn modelId="{CE0B291C-C2AA-4B2E-941E-128F52375A9A}" type="presParOf" srcId="{4C951A97-CD1E-4864-8855-BBBE28F839E8}" destId="{CBC3FAEF-B975-4279-A26D-FE5973BB169D}" srcOrd="3" destOrd="0" presId="urn:microsoft.com/office/officeart/2018/2/layout/IconVerticalSolidList"/>
    <dgm:cxn modelId="{368566B8-900F-4022-BCB7-8DA8A0D63B86}" type="presParOf" srcId="{4C951A97-CD1E-4864-8855-BBBE28F839E8}" destId="{6A3B91FA-0A6E-4B9E-98CD-36A0188580BC}" srcOrd="4" destOrd="0" presId="urn:microsoft.com/office/officeart/2018/2/layout/IconVerticalSolidList"/>
    <dgm:cxn modelId="{85703F06-E2DA-4C9C-BE68-CDB7A74B1601}" type="presParOf" srcId="{6A3B91FA-0A6E-4B9E-98CD-36A0188580BC}" destId="{B024CE56-CFD5-40AF-A52E-20707DDD87E7}" srcOrd="0" destOrd="0" presId="urn:microsoft.com/office/officeart/2018/2/layout/IconVerticalSolidList"/>
    <dgm:cxn modelId="{F39743FD-03CB-4E91-BDC3-C6FE187092DE}" type="presParOf" srcId="{6A3B91FA-0A6E-4B9E-98CD-36A0188580BC}" destId="{A458890B-F3BF-4FBA-88D3-FD00870B012A}" srcOrd="1" destOrd="0" presId="urn:microsoft.com/office/officeart/2018/2/layout/IconVerticalSolidList"/>
    <dgm:cxn modelId="{550E54E3-2260-42AD-9C11-0AEB8156621D}" type="presParOf" srcId="{6A3B91FA-0A6E-4B9E-98CD-36A0188580BC}" destId="{A1F34176-8929-46D6-8680-F32F3B59E908}" srcOrd="2" destOrd="0" presId="urn:microsoft.com/office/officeart/2018/2/layout/IconVerticalSolidList"/>
    <dgm:cxn modelId="{EF44F5A7-39D6-4823-A225-25F863C4C56B}" type="presParOf" srcId="{6A3B91FA-0A6E-4B9E-98CD-36A0188580BC}" destId="{DD21A7F1-1BDA-4D7F-B286-11870E116D7D}" srcOrd="3" destOrd="0" presId="urn:microsoft.com/office/officeart/2018/2/layout/IconVerticalSolidList"/>
    <dgm:cxn modelId="{08EEC09F-DFF0-448E-8FEF-683B62FFB0E2}" type="presParOf" srcId="{4C951A97-CD1E-4864-8855-BBBE28F839E8}" destId="{08B90540-AAB5-4B76-8EC5-01048178EBCF}" srcOrd="5" destOrd="0" presId="urn:microsoft.com/office/officeart/2018/2/layout/IconVerticalSolidList"/>
    <dgm:cxn modelId="{3DC862D7-4CCC-455D-80BF-430D6C140164}" type="presParOf" srcId="{4C951A97-CD1E-4864-8855-BBBE28F839E8}" destId="{7AE89045-0106-4D8D-884E-96C7D03988F2}" srcOrd="6" destOrd="0" presId="urn:microsoft.com/office/officeart/2018/2/layout/IconVerticalSolidList"/>
    <dgm:cxn modelId="{7570760F-52D0-43D8-9A58-CFD9F7A0525B}" type="presParOf" srcId="{7AE89045-0106-4D8D-884E-96C7D03988F2}" destId="{BA2086A4-C7AE-4DBC-AA14-9866AFFB1AB4}" srcOrd="0" destOrd="0" presId="urn:microsoft.com/office/officeart/2018/2/layout/IconVerticalSolidList"/>
    <dgm:cxn modelId="{33F606A6-0A08-4785-A94F-8154B9A16044}" type="presParOf" srcId="{7AE89045-0106-4D8D-884E-96C7D03988F2}" destId="{B5ADDD74-D8EB-43C9-9035-57C8C58A14A2}" srcOrd="1" destOrd="0" presId="urn:microsoft.com/office/officeart/2018/2/layout/IconVerticalSolidList"/>
    <dgm:cxn modelId="{A9A7B9F7-9363-4872-9DFE-FE660E264ED8}" type="presParOf" srcId="{7AE89045-0106-4D8D-884E-96C7D03988F2}" destId="{FA8413E3-352D-4CFC-A79B-1B98E5F19693}" srcOrd="2" destOrd="0" presId="urn:microsoft.com/office/officeart/2018/2/layout/IconVerticalSolidList"/>
    <dgm:cxn modelId="{AA453EC9-125B-49A2-BC5B-9F1BC9D2C7C5}" type="presParOf" srcId="{7AE89045-0106-4D8D-884E-96C7D03988F2}" destId="{FB67C1C7-60FD-43B6-8BDE-600CAC377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39F57-91D1-4820-9AF7-FB0E0251CC3B}">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8D839-2744-4E6E-AD0E-8E2DE15A1B0E}">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D9608-5CFD-4DC7-89E3-6828F01E7931}">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33450">
            <a:lnSpc>
              <a:spcPct val="90000"/>
            </a:lnSpc>
            <a:spcBef>
              <a:spcPct val="0"/>
            </a:spcBef>
            <a:spcAft>
              <a:spcPct val="35000"/>
            </a:spcAft>
            <a:buNone/>
          </a:pPr>
          <a:r>
            <a:rPr lang="en-US" sz="2100" kern="1200"/>
            <a:t>Radars are very much used in defense weapons systems and in safety and navigation applications.</a:t>
          </a:r>
        </a:p>
      </dsp:txBody>
      <dsp:txXfrm>
        <a:off x="1337397" y="2284"/>
        <a:ext cx="4926242" cy="1157919"/>
      </dsp:txXfrm>
    </dsp:sp>
    <dsp:sp modelId="{9982DE23-9FE0-44B9-B776-29DF215097D1}">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81A14-0A50-468E-AECF-4ED322821676}">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2862F0-8BED-4D5B-BABF-EB87A5E4F851}">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33450">
            <a:lnSpc>
              <a:spcPct val="90000"/>
            </a:lnSpc>
            <a:spcBef>
              <a:spcPct val="0"/>
            </a:spcBef>
            <a:spcAft>
              <a:spcPct val="35000"/>
            </a:spcAft>
            <a:buNone/>
          </a:pPr>
          <a:r>
            <a:rPr lang="en-US" sz="2100" kern="1200"/>
            <a:t>Search radars are used to locate enemy missiles and planes to acquire a target.</a:t>
          </a:r>
        </a:p>
      </dsp:txBody>
      <dsp:txXfrm>
        <a:off x="1337397" y="1449684"/>
        <a:ext cx="4926242" cy="1157919"/>
      </dsp:txXfrm>
    </dsp:sp>
    <dsp:sp modelId="{B024CE56-CFD5-40AF-A52E-20707DDD87E7}">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8890B-F3BF-4FBA-88D3-FD00870B012A}">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21A7F1-1BDA-4D7F-B286-11870E116D7D}">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33450">
            <a:lnSpc>
              <a:spcPct val="90000"/>
            </a:lnSpc>
            <a:spcBef>
              <a:spcPct val="0"/>
            </a:spcBef>
            <a:spcAft>
              <a:spcPct val="35000"/>
            </a:spcAft>
            <a:buNone/>
          </a:pPr>
          <a:r>
            <a:rPr lang="en-US" sz="2100" kern="1200"/>
            <a:t>Radars are widely used on planes and ships for navigating blind in fog or bad weather. </a:t>
          </a:r>
        </a:p>
      </dsp:txBody>
      <dsp:txXfrm>
        <a:off x="1337397" y="2897083"/>
        <a:ext cx="4926242" cy="1157919"/>
      </dsp:txXfrm>
    </dsp:sp>
    <dsp:sp modelId="{BA2086A4-C7AE-4DBC-AA14-9866AFFB1AB4}">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DDD74-D8EB-43C9-9035-57C8C58A14A2}">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67C1C7-60FD-43B6-8BDE-600CAC37785F}">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33450">
            <a:lnSpc>
              <a:spcPct val="90000"/>
            </a:lnSpc>
            <a:spcBef>
              <a:spcPct val="0"/>
            </a:spcBef>
            <a:spcAft>
              <a:spcPct val="35000"/>
            </a:spcAft>
            <a:buNone/>
          </a:pPr>
          <a:r>
            <a:rPr lang="en-US" sz="2100" kern="1200"/>
            <a:t>Radars help ground controllers to locate and identify nearby planes. </a:t>
          </a:r>
        </a:p>
      </dsp:txBody>
      <dsp:txXfrm>
        <a:off x="1337397" y="4344483"/>
        <a:ext cx="4926242" cy="11579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5701-DEC8-496E-BAE5-11DE150FA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F183D-B8E3-4D59-A24A-2CA46282C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3C347-659D-44CC-B092-86D342FECC9E}"/>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786ECDC3-01E4-4AE3-9AF2-0F5B0B25D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3948D-3EA5-4915-BD6D-FB9F1DE14EBF}"/>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23467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DDC7-A267-488C-893F-9BA1885810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BC4AD-B57C-4034-A37B-3DB657FF2C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7BEF1-8D71-4F02-A4D2-D246FBEF109F}"/>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EBAB8712-5141-407D-86B8-605231BA3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56A3B-9D24-4E19-916F-558909889C50}"/>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365480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12E2E-4B75-4183-80B1-A0B54D9A3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E7AE0C-C5B0-4266-AA5E-9C09FEA95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EA85A-9DCD-438E-B2E4-270E727E039E}"/>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D50AE3DC-23BE-481A-B2B4-630280D7F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220B-10A9-4DFE-A8F0-A0038A3E0110}"/>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21533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B460-5190-4E16-85E5-AE4D43747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2889F-7DF8-49E6-90CC-0F3D1A68B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CBFD3-9A0D-4B31-9225-17B9A5044EF4}"/>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30098FE5-8AE3-45DA-864F-1FBB027D0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FFE5-820E-4ED4-B21C-06C0A9B54881}"/>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313654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ADDD-9F3B-456F-8682-613BE7267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671119-4773-4358-BC72-635A7938B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4427B5-877C-40F4-9E67-128DF4B5234E}"/>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E976A416-1E63-4398-9896-73C998BE6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13773-DA52-48F0-BD39-FD3D8DFF4814}"/>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334894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092E-05E5-4BC9-914B-C566DC2F6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6BD3A-C2B6-4EF4-8663-7BC06A7EDE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C8CC7-A015-4C4F-A318-67BCF0826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42900-8803-43A7-8957-CE318E977F02}"/>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6" name="Footer Placeholder 5">
            <a:extLst>
              <a:ext uri="{FF2B5EF4-FFF2-40B4-BE49-F238E27FC236}">
                <a16:creationId xmlns:a16="http://schemas.microsoft.com/office/drawing/2014/main" id="{6AF98576-1AC8-4264-9E87-CD0D373E0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A8A5A-5419-4587-80C3-C8303396A8CC}"/>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234541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69A0-2A4F-428D-9561-6A27D13164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2C8D9-46A8-4C25-AA66-DC077EB79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8AC7EA-9CD2-4200-BF85-A2F1A91A05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FE4C6-9BCF-4680-B938-6B0034F42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C72E75-C972-4FD1-9674-B3DFFEB7A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1733AE-AE51-4358-95FC-3A12089C4E18}"/>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8" name="Footer Placeholder 7">
            <a:extLst>
              <a:ext uri="{FF2B5EF4-FFF2-40B4-BE49-F238E27FC236}">
                <a16:creationId xmlns:a16="http://schemas.microsoft.com/office/drawing/2014/main" id="{0AE87964-62ED-42C5-9BA1-1AEC08722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34E00-7A33-4C25-B0F4-F6F511E3EE21}"/>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152769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5C2C-D458-418D-8801-B088BBA3F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CC3EC-089C-459D-AA81-8880069B856C}"/>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4" name="Footer Placeholder 3">
            <a:extLst>
              <a:ext uri="{FF2B5EF4-FFF2-40B4-BE49-F238E27FC236}">
                <a16:creationId xmlns:a16="http://schemas.microsoft.com/office/drawing/2014/main" id="{0E11C013-734F-41AE-ACAE-9DCF404862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16ED3-8152-48A4-B832-7CF2FC129F8A}"/>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2719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C8BC7-E63E-4E2F-AA25-F2A95FB6FCDF}"/>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3" name="Footer Placeholder 2">
            <a:extLst>
              <a:ext uri="{FF2B5EF4-FFF2-40B4-BE49-F238E27FC236}">
                <a16:creationId xmlns:a16="http://schemas.microsoft.com/office/drawing/2014/main" id="{7145C363-8161-4BF4-95FE-E5D185233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2FFC3-A407-4FF1-AEF2-D1046AF51B5D}"/>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161983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9E94-42B7-4DD4-B09F-2340FDE1B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19EFC-698D-4F50-AA42-1092E3C06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B1ADF2-3C02-47A1-9239-909CC205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0DBC8-E427-472F-8982-62C8AE6134BF}"/>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6" name="Footer Placeholder 5">
            <a:extLst>
              <a:ext uri="{FF2B5EF4-FFF2-40B4-BE49-F238E27FC236}">
                <a16:creationId xmlns:a16="http://schemas.microsoft.com/office/drawing/2014/main" id="{D7E6328A-7B10-4039-A315-B2C7A63D5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25C6D-7748-4174-91E9-B093FB6B965F}"/>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409139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125E-AED8-469D-8610-564189517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4C98B-0087-45E0-ACB3-66A79E0D0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BFD6B-D64A-49F4-9310-CFAAFB1ED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7AA4C-6DA5-43E5-9841-1315C9492FAA}"/>
              </a:ext>
            </a:extLst>
          </p:cNvPr>
          <p:cNvSpPr>
            <a:spLocks noGrp="1"/>
          </p:cNvSpPr>
          <p:nvPr>
            <p:ph type="dt" sz="half" idx="10"/>
          </p:nvPr>
        </p:nvSpPr>
        <p:spPr/>
        <p:txBody>
          <a:bodyPr/>
          <a:lstStyle/>
          <a:p>
            <a:fld id="{0EEAA87F-A53E-4C04-8883-013C036F4B85}" type="datetimeFigureOut">
              <a:rPr lang="en-US" smtClean="0"/>
              <a:t>3/10/2021</a:t>
            </a:fld>
            <a:endParaRPr lang="en-US"/>
          </a:p>
        </p:txBody>
      </p:sp>
      <p:sp>
        <p:nvSpPr>
          <p:cNvPr id="6" name="Footer Placeholder 5">
            <a:extLst>
              <a:ext uri="{FF2B5EF4-FFF2-40B4-BE49-F238E27FC236}">
                <a16:creationId xmlns:a16="http://schemas.microsoft.com/office/drawing/2014/main" id="{DA60225A-AE7B-4D2A-A104-58B6DA0F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BEC6-E488-4CD5-AF94-98BE52A777C6}"/>
              </a:ext>
            </a:extLst>
          </p:cNvPr>
          <p:cNvSpPr>
            <a:spLocks noGrp="1"/>
          </p:cNvSpPr>
          <p:nvPr>
            <p:ph type="sldNum" sz="quarter" idx="12"/>
          </p:nvPr>
        </p:nvSpPr>
        <p:spPr/>
        <p:txBody>
          <a:bodyPr/>
          <a:lstStyle/>
          <a:p>
            <a:fld id="{1D2377BC-4582-406D-BEFE-CC3F4AD2B0DF}" type="slidenum">
              <a:rPr lang="en-US" smtClean="0"/>
              <a:t>‹#›</a:t>
            </a:fld>
            <a:endParaRPr lang="en-US"/>
          </a:p>
        </p:txBody>
      </p:sp>
    </p:spTree>
    <p:extLst>
      <p:ext uri="{BB962C8B-B14F-4D97-AF65-F5344CB8AC3E}">
        <p14:creationId xmlns:p14="http://schemas.microsoft.com/office/powerpoint/2010/main" val="25476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FB1F0-B2CE-4501-9E57-388A88A92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5F1744-0FDB-46C5-90AF-397F2C618A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4EB50-6803-45FA-9148-21EC79727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AA87F-A53E-4C04-8883-013C036F4B85}" type="datetimeFigureOut">
              <a:rPr lang="en-US" smtClean="0"/>
              <a:t>3/10/2021</a:t>
            </a:fld>
            <a:endParaRPr lang="en-US"/>
          </a:p>
        </p:txBody>
      </p:sp>
      <p:sp>
        <p:nvSpPr>
          <p:cNvPr id="5" name="Footer Placeholder 4">
            <a:extLst>
              <a:ext uri="{FF2B5EF4-FFF2-40B4-BE49-F238E27FC236}">
                <a16:creationId xmlns:a16="http://schemas.microsoft.com/office/drawing/2014/main" id="{7A4F97C5-AB26-4AE5-A8C3-34D60B951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1F411E-C30B-41A0-9214-DE976A9F3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377BC-4582-406D-BEFE-CC3F4AD2B0DF}" type="slidenum">
              <a:rPr lang="en-US" smtClean="0"/>
              <a:t>‹#›</a:t>
            </a:fld>
            <a:endParaRPr lang="en-US"/>
          </a:p>
        </p:txBody>
      </p:sp>
    </p:spTree>
    <p:extLst>
      <p:ext uri="{BB962C8B-B14F-4D97-AF65-F5344CB8AC3E}">
        <p14:creationId xmlns:p14="http://schemas.microsoft.com/office/powerpoint/2010/main" val="258913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gr.bund.de/EN/Themen/GG_Fernerkundung/Radarfernerkundung/radarfernerkundung_node_en.html" TargetMode="External"/><Relationship Id="rId2" Type="http://schemas.openxmlformats.org/officeDocument/2006/relationships/hyperlink" Target="https://www.oceanoculus.com/news-from-the-sea/everything-you-need-to-know-about-marine-radars" TargetMode="External"/><Relationship Id="rId1" Type="http://schemas.openxmlformats.org/officeDocument/2006/relationships/slideLayout" Target="../slideLayouts/slideLayout2.xml"/><Relationship Id="rId5" Type="http://schemas.openxmlformats.org/officeDocument/2006/relationships/hyperlink" Target="https://www.skybrary.aero/index.php/Surface_Movement_Radar" TargetMode="External"/><Relationship Id="rId4" Type="http://schemas.openxmlformats.org/officeDocument/2006/relationships/hyperlink" Target="https://www.marineinsight.com/marine-navigation/marine-radars-and-their-use-in-the-shipping-industry/#:~:text=The%20marine%20radar%20works%20on,the%20object%2C%20moving%20or%20stationa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OAM_Tethered_Aerostat_Radar_System_(TARS)_Yuma,_Arizona_(16253916666).jpg" TargetMode="Externa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tellite dish under a starry night sky">
            <a:extLst>
              <a:ext uri="{FF2B5EF4-FFF2-40B4-BE49-F238E27FC236}">
                <a16:creationId xmlns:a16="http://schemas.microsoft.com/office/drawing/2014/main" id="{596E1E33-62F1-4DA8-9BCF-0832001C3788}"/>
              </a:ext>
            </a:extLst>
          </p:cNvPr>
          <p:cNvPicPr>
            <a:picLocks noChangeAspect="1"/>
          </p:cNvPicPr>
          <p:nvPr/>
        </p:nvPicPr>
        <p:blipFill rotWithShape="1">
          <a:blip r:embed="rId2"/>
          <a:srcRect l="5" t="9091" r="28846" b="-6"/>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2373ED-B5F4-46A9-BE88-D379E64E54BB}"/>
              </a:ext>
            </a:extLst>
          </p:cNvPr>
          <p:cNvSpPr>
            <a:spLocks noGrp="1"/>
          </p:cNvSpPr>
          <p:nvPr>
            <p:ph type="ctrTitle"/>
          </p:nvPr>
        </p:nvSpPr>
        <p:spPr>
          <a:xfrm>
            <a:off x="477981" y="1122363"/>
            <a:ext cx="4023360" cy="3204134"/>
          </a:xfrm>
        </p:spPr>
        <p:txBody>
          <a:bodyPr anchor="b">
            <a:normAutofit/>
          </a:bodyPr>
          <a:lstStyle/>
          <a:p>
            <a:pPr algn="l"/>
            <a:r>
              <a:rPr lang="en-US" sz="4800"/>
              <a:t>APPLICATIONS OF RADAR</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8806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AF2A-5CA7-44B8-ACF2-A3AE75D7AF34}"/>
              </a:ext>
            </a:extLst>
          </p:cNvPr>
          <p:cNvSpPr>
            <a:spLocks noGrp="1"/>
          </p:cNvSpPr>
          <p:nvPr>
            <p:ph type="title"/>
          </p:nvPr>
        </p:nvSpPr>
        <p:spPr>
          <a:xfrm>
            <a:off x="1653363" y="365760"/>
            <a:ext cx="9367203" cy="1188720"/>
          </a:xfrm>
        </p:spPr>
        <p:txBody>
          <a:bodyPr>
            <a:normAutofit/>
          </a:bodyPr>
          <a:lstStyle/>
          <a:p>
            <a:r>
              <a:rPr lang="en-US" dirty="0"/>
              <a:t>Marine RADAR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7F1161-BC4C-4A0A-AF56-BFA62548A900}"/>
              </a:ext>
            </a:extLst>
          </p:cNvPr>
          <p:cNvSpPr>
            <a:spLocks noGrp="1"/>
          </p:cNvSpPr>
          <p:nvPr>
            <p:ph idx="1"/>
          </p:nvPr>
        </p:nvSpPr>
        <p:spPr>
          <a:xfrm>
            <a:off x="1653363" y="2176272"/>
            <a:ext cx="9367204" cy="4041648"/>
          </a:xfrm>
        </p:spPr>
        <p:txBody>
          <a:bodyPr anchor="t">
            <a:normAutofit/>
          </a:bodyPr>
          <a:lstStyle/>
          <a:p>
            <a:r>
              <a:rPr lang="en-US" sz="2400" dirty="0"/>
              <a:t>The two fundamental features of a marine radar unit are transmitter power and beam angle. </a:t>
            </a:r>
          </a:p>
          <a:p>
            <a:r>
              <a:rPr lang="en-US" sz="2400" dirty="0"/>
              <a:t>Power can range between 2-4 Kilowatts. Power is a crucial factor in defining how well your radar performs in bad weather. The higher the power of a radar, the better your transmitter can see through dense fog and rain, and the further the signal can reach.</a:t>
            </a:r>
          </a:p>
          <a:p>
            <a:r>
              <a:rPr lang="en-US" sz="2400" dirty="0"/>
              <a:t>Beam angle is determined by the size of a radar antenna. A long antenna emits a narrower beam that can discriminate better between objects that are close together than a shorter antenna.</a:t>
            </a:r>
          </a:p>
        </p:txBody>
      </p:sp>
    </p:spTree>
    <p:extLst>
      <p:ext uri="{BB962C8B-B14F-4D97-AF65-F5344CB8AC3E}">
        <p14:creationId xmlns:p14="http://schemas.microsoft.com/office/powerpoint/2010/main" val="221512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57772-7380-4032-B635-0B5DDE21D422}"/>
              </a:ext>
            </a:extLst>
          </p:cNvPr>
          <p:cNvSpPr>
            <a:spLocks noGrp="1"/>
          </p:cNvSpPr>
          <p:nvPr>
            <p:ph type="title"/>
          </p:nvPr>
        </p:nvSpPr>
        <p:spPr>
          <a:xfrm>
            <a:off x="808638" y="386930"/>
            <a:ext cx="9236700" cy="1188950"/>
          </a:xfrm>
        </p:spPr>
        <p:txBody>
          <a:bodyPr anchor="b">
            <a:normAutofit/>
          </a:bodyPr>
          <a:lstStyle/>
          <a:p>
            <a:r>
              <a:rPr lang="en-US" sz="5400"/>
              <a:t>Marine RADAR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F31DB17-CFCE-48B5-BBDD-1353A4146FB4}"/>
              </a:ext>
            </a:extLst>
          </p:cNvPr>
          <p:cNvSpPr>
            <a:spLocks noGrp="1"/>
          </p:cNvSpPr>
          <p:nvPr>
            <p:ph idx="1"/>
          </p:nvPr>
        </p:nvSpPr>
        <p:spPr>
          <a:xfrm>
            <a:off x="737407" y="2252807"/>
            <a:ext cx="10515600" cy="3803436"/>
          </a:xfrm>
        </p:spPr>
        <p:txBody>
          <a:bodyPr>
            <a:normAutofit/>
          </a:bodyPr>
          <a:lstStyle/>
          <a:p>
            <a:r>
              <a:rPr lang="en-US" sz="2600" dirty="0"/>
              <a:t>Uses of Marine RADAR:</a:t>
            </a:r>
          </a:p>
          <a:p>
            <a:pPr lvl="1"/>
            <a:r>
              <a:rPr lang="en-US" sz="2600" dirty="0"/>
              <a:t>To calculate range and bearing of a target and thereafter use the information to determine speed, course etc.</a:t>
            </a:r>
          </a:p>
          <a:p>
            <a:pPr lvl="1"/>
            <a:r>
              <a:rPr lang="en-US" sz="2600" dirty="0"/>
              <a:t>Navigating own vessel and her course with regard to collision avoidance</a:t>
            </a:r>
          </a:p>
          <a:p>
            <a:pPr lvl="1"/>
            <a:r>
              <a:rPr lang="en-US" sz="2600" dirty="0"/>
              <a:t>Fixing the ship’s position using terrestrial objects such as lighthouses, buoys etc.</a:t>
            </a:r>
            <a:endParaRPr lang="en-IN" sz="2600" dirty="0"/>
          </a:p>
        </p:txBody>
      </p:sp>
    </p:spTree>
    <p:extLst>
      <p:ext uri="{BB962C8B-B14F-4D97-AF65-F5344CB8AC3E}">
        <p14:creationId xmlns:p14="http://schemas.microsoft.com/office/powerpoint/2010/main" val="216491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ABADDE65-1BFB-4132-83B5-0CE981743CD0}"/>
              </a:ext>
            </a:extLst>
          </p:cNvPr>
          <p:cNvPicPr>
            <a:picLocks noChangeAspect="1"/>
          </p:cNvPicPr>
          <p:nvPr/>
        </p:nvPicPr>
        <p:blipFill rotWithShape="1">
          <a:blip r:embed="rId2">
            <a:alphaModFix/>
          </a:blip>
          <a:srcRect l="29897" r="178" b="4"/>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38DBEF77-EE57-40BF-9F33-3E710D1BDFF3}"/>
              </a:ext>
            </a:extLst>
          </p:cNvPr>
          <p:cNvSpPr>
            <a:spLocks noGrp="1"/>
          </p:cNvSpPr>
          <p:nvPr>
            <p:ph type="title"/>
          </p:nvPr>
        </p:nvSpPr>
        <p:spPr>
          <a:xfrm>
            <a:off x="804998" y="798445"/>
            <a:ext cx="4803636" cy="1311664"/>
          </a:xfrm>
        </p:spPr>
        <p:txBody>
          <a:bodyPr>
            <a:normAutofit/>
          </a:bodyPr>
          <a:lstStyle/>
          <a:p>
            <a:r>
              <a:rPr lang="en-US" sz="3400">
                <a:solidFill>
                  <a:srgbClr val="000000"/>
                </a:solidFill>
              </a:rPr>
              <a:t>SAR (</a:t>
            </a:r>
            <a:r>
              <a:rPr lang="en-US" sz="3400" i="0">
                <a:solidFill>
                  <a:srgbClr val="000000"/>
                </a:solidFill>
                <a:effectLst/>
              </a:rPr>
              <a:t>Synthetic Aperture Radar)</a:t>
            </a:r>
            <a:endParaRPr lang="en-US" sz="3400">
              <a:solidFill>
                <a:srgbClr val="000000"/>
              </a:solidFill>
            </a:endParaRPr>
          </a:p>
        </p:txBody>
      </p:sp>
      <p:sp>
        <p:nvSpPr>
          <p:cNvPr id="3" name="Content Placeholder 2">
            <a:extLst>
              <a:ext uri="{FF2B5EF4-FFF2-40B4-BE49-F238E27FC236}">
                <a16:creationId xmlns:a16="http://schemas.microsoft.com/office/drawing/2014/main" id="{2FB7078C-47FE-4E82-97B9-02C7E9F6D0A3}"/>
              </a:ext>
            </a:extLst>
          </p:cNvPr>
          <p:cNvSpPr>
            <a:spLocks noGrp="1"/>
          </p:cNvSpPr>
          <p:nvPr>
            <p:ph idx="1"/>
          </p:nvPr>
        </p:nvSpPr>
        <p:spPr>
          <a:xfrm>
            <a:off x="804997" y="2272143"/>
            <a:ext cx="4706803" cy="3788830"/>
          </a:xfrm>
        </p:spPr>
        <p:txBody>
          <a:bodyPr anchor="ctr">
            <a:normAutofit/>
          </a:bodyPr>
          <a:lstStyle/>
          <a:p>
            <a:r>
              <a:rPr lang="en-US" sz="1700">
                <a:solidFill>
                  <a:srgbClr val="000000"/>
                </a:solidFill>
              </a:rPr>
              <a:t>A satellite-based synthetic aperture radar (Synthetic Aperture Radar, SAR) scans the earth's surface by means of microwave radiation. </a:t>
            </a:r>
          </a:p>
          <a:p>
            <a:r>
              <a:rPr lang="en-US" sz="1700">
                <a:solidFill>
                  <a:srgbClr val="000000"/>
                </a:solidFill>
              </a:rPr>
              <a:t>The SAR antenna transmits microwave pulses and receives the backscattered echo from the surface. Based on this echoes high resolution image data and data products can be produced. </a:t>
            </a:r>
          </a:p>
          <a:p>
            <a:r>
              <a:rPr lang="en-US" sz="1700">
                <a:solidFill>
                  <a:srgbClr val="000000"/>
                </a:solidFill>
              </a:rPr>
              <a:t> It is possible to observe the Earth's surface even on cloudy days and at night. On the other hand physical variables such as the backscattering coefficient or path length differences in the viewing direction of the SAR antenna can be derived. </a:t>
            </a:r>
          </a:p>
        </p:txBody>
      </p:sp>
    </p:spTree>
    <p:extLst>
      <p:ext uri="{BB962C8B-B14F-4D97-AF65-F5344CB8AC3E}">
        <p14:creationId xmlns:p14="http://schemas.microsoft.com/office/powerpoint/2010/main" val="380519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F91CB-F8E8-4533-9DC1-A0C93F2CEAB5}"/>
              </a:ext>
            </a:extLst>
          </p:cNvPr>
          <p:cNvSpPr>
            <a:spLocks noGrp="1"/>
          </p:cNvSpPr>
          <p:nvPr>
            <p:ph type="title"/>
          </p:nvPr>
        </p:nvSpPr>
        <p:spPr>
          <a:xfrm>
            <a:off x="808638" y="386930"/>
            <a:ext cx="9236700" cy="1188950"/>
          </a:xfrm>
        </p:spPr>
        <p:txBody>
          <a:bodyPr anchor="b">
            <a:normAutofit/>
          </a:bodyPr>
          <a:lstStyle/>
          <a:p>
            <a:r>
              <a:rPr lang="en-US" sz="5400"/>
              <a:t>SAR (</a:t>
            </a:r>
            <a:r>
              <a:rPr lang="en-US" sz="5400" i="0">
                <a:effectLst/>
              </a:rPr>
              <a:t>Synthetic Aperture Radar)</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4169D1-BC77-4E2D-9A2F-031A0751E2C3}"/>
              </a:ext>
            </a:extLst>
          </p:cNvPr>
          <p:cNvSpPr>
            <a:spLocks noGrp="1"/>
          </p:cNvSpPr>
          <p:nvPr>
            <p:ph idx="1"/>
          </p:nvPr>
        </p:nvSpPr>
        <p:spPr>
          <a:xfrm>
            <a:off x="793660" y="2599509"/>
            <a:ext cx="10143668" cy="3435531"/>
          </a:xfrm>
        </p:spPr>
        <p:txBody>
          <a:bodyPr anchor="ctr">
            <a:normAutofit/>
          </a:bodyPr>
          <a:lstStyle/>
          <a:p>
            <a:r>
              <a:rPr lang="en-US" sz="1900"/>
              <a:t>The backscattering coefficient depends on the physical properties of the observed surfaces. The main properties are surface roughness, geometry and dielectric properties, primarily affected by surface moisture.</a:t>
            </a:r>
          </a:p>
          <a:p>
            <a:r>
              <a:rPr lang="en-US" sz="1900"/>
              <a:t> Another important feature of radar remote sensing is the penetration depth, respectively the penetration of loose sediments and vegetation in relation to the used wavelength.</a:t>
            </a:r>
          </a:p>
          <a:p>
            <a:r>
              <a:rPr lang="en-US" sz="1900"/>
              <a:t>For geoscientific remote sensing the measurement of surface roughness is an important parameter and therefore it is used together with optical remote sensing techniques for geologic mapping. The capability to penetrate through loose sediments is an important parameter for mapping tectonic structures. The capability to penetrate through vegetation is an important characteristic for geologic and tectonic mapping. Object recognition based on radar data is of particular significance for geoscientific applications in regions with frequent cloud coverage. </a:t>
            </a:r>
          </a:p>
        </p:txBody>
      </p:sp>
    </p:spTree>
    <p:extLst>
      <p:ext uri="{BB962C8B-B14F-4D97-AF65-F5344CB8AC3E}">
        <p14:creationId xmlns:p14="http://schemas.microsoft.com/office/powerpoint/2010/main" val="75129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7" name="Straight Connector 1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09B1B-BB9F-425B-9FEB-27D1A95BAF4C}"/>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a:t>SAR (</a:t>
            </a:r>
            <a:r>
              <a:rPr lang="en-US" sz="5200" i="0">
                <a:effectLst/>
              </a:rPr>
              <a:t>Synthetic Aperture Radar)</a:t>
            </a:r>
            <a:endParaRPr lang="en-US" sz="5200"/>
          </a:p>
        </p:txBody>
      </p:sp>
      <p:pic>
        <p:nvPicPr>
          <p:cNvPr id="7" name="Picture 6">
            <a:extLst>
              <a:ext uri="{FF2B5EF4-FFF2-40B4-BE49-F238E27FC236}">
                <a16:creationId xmlns:a16="http://schemas.microsoft.com/office/drawing/2014/main" id="{5FBC8087-723C-4465-9640-147385F1C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258" y="671201"/>
            <a:ext cx="4360507" cy="2999232"/>
          </a:xfrm>
          <a:prstGeom prst="rect">
            <a:avLst/>
          </a:prstGeom>
        </p:spPr>
      </p:pic>
      <p:pic>
        <p:nvPicPr>
          <p:cNvPr id="9" name="Picture 8">
            <a:extLst>
              <a:ext uri="{FF2B5EF4-FFF2-40B4-BE49-F238E27FC236}">
                <a16:creationId xmlns:a16="http://schemas.microsoft.com/office/drawing/2014/main" id="{E7BFDEBE-0D08-49A1-9C6B-7A6B9798A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303" y="671201"/>
            <a:ext cx="3320183" cy="2999232"/>
          </a:xfrm>
          <a:prstGeom prst="rect">
            <a:avLst/>
          </a:prstGeom>
        </p:spPr>
      </p:pic>
    </p:spTree>
    <p:extLst>
      <p:ext uri="{BB962C8B-B14F-4D97-AF65-F5344CB8AC3E}">
        <p14:creationId xmlns:p14="http://schemas.microsoft.com/office/powerpoint/2010/main" val="52194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eroplane taking off against dramatic sky">
            <a:extLst>
              <a:ext uri="{FF2B5EF4-FFF2-40B4-BE49-F238E27FC236}">
                <a16:creationId xmlns:a16="http://schemas.microsoft.com/office/drawing/2014/main" id="{90BC16BD-03FE-48B1-BCC5-55B555E9646D}"/>
              </a:ext>
            </a:extLst>
          </p:cNvPr>
          <p:cNvPicPr>
            <a:picLocks noChangeAspect="1"/>
          </p:cNvPicPr>
          <p:nvPr/>
        </p:nvPicPr>
        <p:blipFill rotWithShape="1">
          <a:blip r:embed="rId2">
            <a:alphaModFix/>
          </a:blip>
          <a:srcRect l="8077" r="29878" b="9"/>
          <a:stretch/>
        </p:blipFill>
        <p:spPr>
          <a:xfrm>
            <a:off x="5797543" y="10"/>
            <a:ext cx="6394152" cy="6857990"/>
          </a:xfrm>
          <a:prstGeom prst="rect">
            <a:avLst/>
          </a:prstGeom>
        </p:spPr>
      </p:pic>
      <p:pic>
        <p:nvPicPr>
          <p:cNvPr id="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C0CC1FEC-5C56-4640-8C15-CF421F609ADC}"/>
              </a:ext>
            </a:extLst>
          </p:cNvPr>
          <p:cNvSpPr>
            <a:spLocks noGrp="1"/>
          </p:cNvSpPr>
          <p:nvPr>
            <p:ph type="title"/>
          </p:nvPr>
        </p:nvSpPr>
        <p:spPr>
          <a:xfrm>
            <a:off x="804998" y="798445"/>
            <a:ext cx="4803636" cy="1311664"/>
          </a:xfrm>
        </p:spPr>
        <p:txBody>
          <a:bodyPr>
            <a:normAutofit/>
          </a:bodyPr>
          <a:lstStyle/>
          <a:p>
            <a:r>
              <a:rPr lang="en-US">
                <a:solidFill>
                  <a:srgbClr val="000000"/>
                </a:solidFill>
              </a:rPr>
              <a:t>SMR(Surface Movement Radar)</a:t>
            </a:r>
          </a:p>
        </p:txBody>
      </p:sp>
      <p:sp>
        <p:nvSpPr>
          <p:cNvPr id="3" name="Content Placeholder 2">
            <a:extLst>
              <a:ext uri="{FF2B5EF4-FFF2-40B4-BE49-F238E27FC236}">
                <a16:creationId xmlns:a16="http://schemas.microsoft.com/office/drawing/2014/main" id="{FE79EEBE-FB03-452C-ACDF-860B06C5EE83}"/>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rPr>
              <a:t>Surface Movement Radar (SMR) is radar equipment specifically designed to detect all principal features on the surface of an airport, including aircraft and vehicular traffic, and to present the entire image on a radar indicator console in the control tower. Used to augment visual observation by tower personnel of aircraft and/or vehicular movements on runways and taxi-ways.</a:t>
            </a:r>
          </a:p>
          <a:p>
            <a:endParaRPr lang="en-US" sz="2000">
              <a:solidFill>
                <a:srgbClr val="000000"/>
              </a:solidFill>
            </a:endParaRPr>
          </a:p>
        </p:txBody>
      </p:sp>
    </p:spTree>
    <p:extLst>
      <p:ext uri="{BB962C8B-B14F-4D97-AF65-F5344CB8AC3E}">
        <p14:creationId xmlns:p14="http://schemas.microsoft.com/office/powerpoint/2010/main" val="877039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9E231-8FE4-4354-8FBD-82008181E50B}"/>
              </a:ext>
            </a:extLst>
          </p:cNvPr>
          <p:cNvSpPr>
            <a:spLocks noGrp="1"/>
          </p:cNvSpPr>
          <p:nvPr>
            <p:ph type="title"/>
          </p:nvPr>
        </p:nvSpPr>
        <p:spPr>
          <a:xfrm>
            <a:off x="1285240" y="1050595"/>
            <a:ext cx="8074815" cy="1618489"/>
          </a:xfrm>
        </p:spPr>
        <p:txBody>
          <a:bodyPr anchor="ctr">
            <a:normAutofit/>
          </a:bodyPr>
          <a:lstStyle/>
          <a:p>
            <a:r>
              <a:rPr lang="en-US" sz="7200"/>
              <a:t>Role of SMR</a:t>
            </a:r>
          </a:p>
        </p:txBody>
      </p:sp>
      <p:sp>
        <p:nvSpPr>
          <p:cNvPr id="3" name="Content Placeholder 2">
            <a:extLst>
              <a:ext uri="{FF2B5EF4-FFF2-40B4-BE49-F238E27FC236}">
                <a16:creationId xmlns:a16="http://schemas.microsoft.com/office/drawing/2014/main" id="{F90B222D-C419-4D0D-BFFC-B1E31C9626AB}"/>
              </a:ext>
            </a:extLst>
          </p:cNvPr>
          <p:cNvSpPr>
            <a:spLocks noGrp="1"/>
          </p:cNvSpPr>
          <p:nvPr>
            <p:ph idx="1"/>
          </p:nvPr>
        </p:nvSpPr>
        <p:spPr>
          <a:xfrm>
            <a:off x="795130" y="2451653"/>
            <a:ext cx="8564925" cy="3318212"/>
          </a:xfrm>
        </p:spPr>
        <p:txBody>
          <a:bodyPr anchor="t">
            <a:normAutofit/>
          </a:bodyPr>
          <a:lstStyle/>
          <a:p>
            <a:pPr marL="0" indent="0">
              <a:buNone/>
            </a:pPr>
            <a:r>
              <a:rPr lang="en-US" sz="1600" dirty="0"/>
              <a:t>In the permanent absence of visual observation of all or part of the maneuvering area or to supplement (or in poor visibility, replace) visual observation, SMR may be utilized to:</a:t>
            </a:r>
          </a:p>
          <a:p>
            <a:r>
              <a:rPr lang="en-US" sz="1600" dirty="0"/>
              <a:t>enhance the controllers' situational awareness regarding the maneuvering area;</a:t>
            </a:r>
          </a:p>
          <a:p>
            <a:r>
              <a:rPr lang="en-US" sz="1600" dirty="0"/>
              <a:t>monitor the movement of aircraft and vehicles on the maneuvering area;</a:t>
            </a:r>
          </a:p>
          <a:p>
            <a:r>
              <a:rPr lang="en-US" sz="1600" dirty="0"/>
              <a:t>provide routing information to pilots and vehicle drivers as necessary; and</a:t>
            </a:r>
          </a:p>
          <a:p>
            <a:r>
              <a:rPr lang="en-US" sz="1600" dirty="0"/>
              <a:t>provide advice and assistance for the safe and efficient movement of aircraft and vehicles on the maneuvering area.</a:t>
            </a:r>
          </a:p>
          <a:p>
            <a:pPr marL="0" indent="0">
              <a:buNone/>
            </a:pPr>
            <a:r>
              <a:rPr lang="en-US" sz="1600" dirty="0"/>
              <a:t>In order to operationally use SMR the tower controllers need to obtain an additional endorsement GMS (ground movement surveillance) to their ADI rating.</a:t>
            </a:r>
          </a:p>
        </p:txBody>
      </p:sp>
    </p:spTree>
    <p:extLst>
      <p:ext uri="{BB962C8B-B14F-4D97-AF65-F5344CB8AC3E}">
        <p14:creationId xmlns:p14="http://schemas.microsoft.com/office/powerpoint/2010/main" val="188837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030D-A877-4E13-9C53-90466FAB568C}"/>
              </a:ext>
            </a:extLst>
          </p:cNvPr>
          <p:cNvSpPr>
            <a:spLocks noGrp="1"/>
          </p:cNvSpPr>
          <p:nvPr>
            <p:ph type="title"/>
          </p:nvPr>
        </p:nvSpPr>
        <p:spPr>
          <a:xfrm>
            <a:off x="1653363" y="365760"/>
            <a:ext cx="9367203" cy="1188720"/>
          </a:xfrm>
        </p:spPr>
        <p:txBody>
          <a:bodyPr>
            <a:normAutofit/>
          </a:bodyPr>
          <a:lstStyle/>
          <a:p>
            <a:r>
              <a:rPr lang="en-US" dirty="0"/>
              <a:t>Technical Specifics of SMR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C4C6667-664D-49E3-8FBC-F41FB76037DB}"/>
              </a:ext>
            </a:extLst>
          </p:cNvPr>
          <p:cNvSpPr>
            <a:spLocks noGrp="1"/>
          </p:cNvSpPr>
          <p:nvPr>
            <p:ph idx="1"/>
          </p:nvPr>
        </p:nvSpPr>
        <p:spPr>
          <a:xfrm>
            <a:off x="1653363" y="2176272"/>
            <a:ext cx="9367204" cy="4041648"/>
          </a:xfrm>
        </p:spPr>
        <p:txBody>
          <a:bodyPr anchor="t">
            <a:normAutofit/>
          </a:bodyPr>
          <a:lstStyle/>
          <a:p>
            <a:r>
              <a:rPr lang="en-US" sz="2100" dirty="0"/>
              <a:t>The SMR uses the working principle of the Primary Surveillance Radar (PSR), i.e. emits a signal which is reflected by the target and the echo received is used to determine the range and bearing of the target.</a:t>
            </a:r>
          </a:p>
          <a:p>
            <a:endParaRPr lang="en-US" sz="2100" dirty="0"/>
          </a:p>
          <a:p>
            <a:r>
              <a:rPr lang="en-US" sz="2100" dirty="0"/>
              <a:t>The SMR however, operates on much higher frequencies (10-20 GHz) as opposed to the PSR (1-5 GHz). As a result, the antenna is much smaller (and lighter) which allows faster rotation (typically 1 revolution per second as opposed to 6-12 revolutions per minute) and therefore faster update rate. While range is considerably shorter compared to other radars (not to be considered to be a drawback though since the very purpose of the SMR is to cover only the maneuvering area) this allows for shorter pulse to be used which in turn results in much better range resolution (about 20 m).</a:t>
            </a:r>
          </a:p>
          <a:p>
            <a:endParaRPr lang="en-US" sz="1900" dirty="0"/>
          </a:p>
        </p:txBody>
      </p:sp>
    </p:spTree>
    <p:extLst>
      <p:ext uri="{BB962C8B-B14F-4D97-AF65-F5344CB8AC3E}">
        <p14:creationId xmlns:p14="http://schemas.microsoft.com/office/powerpoint/2010/main" val="2081602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B371-31DC-4B54-9C14-A5890C8AFF0C}"/>
              </a:ext>
            </a:extLst>
          </p:cNvPr>
          <p:cNvSpPr>
            <a:spLocks noGrp="1"/>
          </p:cNvSpPr>
          <p:nvPr>
            <p:ph type="title"/>
          </p:nvPr>
        </p:nvSpPr>
        <p:spPr>
          <a:xfrm>
            <a:off x="808638" y="386930"/>
            <a:ext cx="9236700" cy="1188950"/>
          </a:xfrm>
        </p:spPr>
        <p:txBody>
          <a:bodyPr anchor="b">
            <a:normAutofit/>
          </a:bodyPr>
          <a:lstStyle/>
          <a:p>
            <a:r>
              <a:rPr lang="en-US" sz="5400"/>
              <a:t>Technical Specifics of SMR</a:t>
            </a: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F7425A-6CC1-4315-93AE-E83132355C47}"/>
              </a:ext>
            </a:extLst>
          </p:cNvPr>
          <p:cNvSpPr>
            <a:spLocks noGrp="1"/>
          </p:cNvSpPr>
          <p:nvPr>
            <p:ph idx="1"/>
          </p:nvPr>
        </p:nvSpPr>
        <p:spPr>
          <a:xfrm>
            <a:off x="793660" y="2599509"/>
            <a:ext cx="10143668" cy="3435531"/>
          </a:xfrm>
        </p:spPr>
        <p:txBody>
          <a:bodyPr anchor="ctr">
            <a:normAutofit/>
          </a:bodyPr>
          <a:lstStyle/>
          <a:p>
            <a:r>
              <a:rPr lang="en-US" sz="2400"/>
              <a:t>The SMR is often mounted on top of the ATC tower which provides good visibility of the manoeuvring area.</a:t>
            </a:r>
          </a:p>
          <a:p>
            <a:endParaRPr lang="en-US" sz="2400"/>
          </a:p>
        </p:txBody>
      </p:sp>
    </p:spTree>
    <p:extLst>
      <p:ext uri="{BB962C8B-B14F-4D97-AF65-F5344CB8AC3E}">
        <p14:creationId xmlns:p14="http://schemas.microsoft.com/office/powerpoint/2010/main" val="377707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46AD-886A-4682-B535-5CD9B2F5CD00}"/>
              </a:ext>
            </a:extLst>
          </p:cNvPr>
          <p:cNvSpPr>
            <a:spLocks noGrp="1"/>
          </p:cNvSpPr>
          <p:nvPr>
            <p:ph type="title"/>
          </p:nvPr>
        </p:nvSpPr>
        <p:spPr>
          <a:xfrm>
            <a:off x="841249" y="365760"/>
            <a:ext cx="9912072" cy="1188404"/>
          </a:xfrm>
        </p:spPr>
        <p:txBody>
          <a:bodyPr>
            <a:normAutofit/>
          </a:bodyPr>
          <a:lstStyle/>
          <a:p>
            <a:br>
              <a:rPr lang="en-US" sz="3700">
                <a:latin typeface="Calibri"/>
                <a:cs typeface="Calibri"/>
              </a:rPr>
            </a:br>
            <a:r>
              <a:rPr lang="en-US" sz="3700">
                <a:latin typeface="Calibri"/>
                <a:cs typeface="Calibri"/>
              </a:rPr>
              <a:t>Project NISAR</a:t>
            </a:r>
            <a:endParaRPr lang="en-US" sz="3700">
              <a:ea typeface="+mj-lt"/>
              <a:cs typeface="+mj-lt"/>
            </a:endParaRPr>
          </a:p>
          <a:p>
            <a:endParaRPr lang="en-US" sz="3700">
              <a:cs typeface="Calibri Light"/>
            </a:endParaRP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773830-4834-4C96-A6C3-CBA4DC1849E5}"/>
              </a:ext>
            </a:extLst>
          </p:cNvPr>
          <p:cNvSpPr>
            <a:spLocks noGrp="1"/>
          </p:cNvSpPr>
          <p:nvPr>
            <p:ph idx="1"/>
          </p:nvPr>
        </p:nvSpPr>
        <p:spPr>
          <a:xfrm>
            <a:off x="477078" y="1733550"/>
            <a:ext cx="8095812" cy="4486276"/>
          </a:xfrm>
        </p:spPr>
        <p:txBody>
          <a:bodyPr vert="horz" lIns="91440" tIns="45720" rIns="91440" bIns="45720" rtlCol="0" anchor="t">
            <a:normAutofit lnSpcReduction="10000"/>
          </a:bodyPr>
          <a:lstStyle/>
          <a:p>
            <a:pPr marL="0" indent="0">
              <a:buNone/>
            </a:pPr>
            <a:endParaRPr lang="en-US" sz="1500" dirty="0">
              <a:solidFill>
                <a:schemeClr val="bg1"/>
              </a:solidFill>
              <a:cs typeface="Calibri" panose="020F0502020204030204"/>
            </a:endParaRPr>
          </a:p>
          <a:p>
            <a:r>
              <a:rPr lang="en-US" sz="1800" dirty="0">
                <a:solidFill>
                  <a:schemeClr val="bg1"/>
                </a:solidFill>
                <a:ea typeface="+mn-lt"/>
                <a:cs typeface="+mn-lt"/>
              </a:rPr>
              <a:t>NISAR -&gt; NASA-IISRO Synthetic Aperture RADAR</a:t>
            </a:r>
            <a:endParaRPr lang="en-US" sz="1800" dirty="0">
              <a:solidFill>
                <a:schemeClr val="bg1"/>
              </a:solidFill>
            </a:endParaRPr>
          </a:p>
          <a:p>
            <a:r>
              <a:rPr lang="en-US" sz="1800" dirty="0">
                <a:solidFill>
                  <a:schemeClr val="bg1"/>
                </a:solidFill>
                <a:ea typeface="+mn-lt"/>
                <a:cs typeface="+mn-lt"/>
              </a:rPr>
              <a:t> This is the only satellite that will include S-Band and L-Band RADAR</a:t>
            </a:r>
            <a:endParaRPr lang="en-US" sz="1800" dirty="0">
              <a:solidFill>
                <a:schemeClr val="bg1"/>
              </a:solidFill>
            </a:endParaRPr>
          </a:p>
          <a:p>
            <a:pPr marL="0" indent="0">
              <a:buNone/>
            </a:pPr>
            <a:r>
              <a:rPr lang="en-US" sz="1800" dirty="0">
                <a:solidFill>
                  <a:schemeClr val="bg1"/>
                </a:solidFill>
                <a:ea typeface="+mn-lt"/>
                <a:cs typeface="+mn-lt"/>
              </a:rPr>
              <a:t>    S-Band -&gt; IISRO Completed the development.</a:t>
            </a:r>
            <a:endParaRPr lang="en-US" sz="1800" dirty="0">
              <a:solidFill>
                <a:schemeClr val="bg1"/>
              </a:solidFill>
              <a:cs typeface="Calibri" panose="020F0502020204030204"/>
            </a:endParaRPr>
          </a:p>
          <a:p>
            <a:pPr marL="0" indent="0">
              <a:buNone/>
            </a:pPr>
            <a:r>
              <a:rPr lang="en-US" sz="1800" dirty="0">
                <a:solidFill>
                  <a:schemeClr val="bg1"/>
                </a:solidFill>
                <a:ea typeface="+mn-lt"/>
                <a:cs typeface="+mn-lt"/>
              </a:rPr>
              <a:t>    L-Band -&gt; NASA will complete the development.</a:t>
            </a:r>
            <a:endParaRPr lang="en-US" sz="1800" dirty="0">
              <a:solidFill>
                <a:schemeClr val="bg1"/>
              </a:solidFill>
              <a:cs typeface="Calibri" panose="020F0502020204030204"/>
            </a:endParaRPr>
          </a:p>
          <a:p>
            <a:r>
              <a:rPr lang="en-US" sz="1800" dirty="0">
                <a:solidFill>
                  <a:schemeClr val="bg1"/>
                </a:solidFill>
                <a:ea typeface="+mn-lt"/>
                <a:cs typeface="+mn-lt"/>
              </a:rPr>
              <a:t>2). This is world's most expensive earth-observing satellite project.</a:t>
            </a:r>
            <a:endParaRPr lang="en-US" sz="1800" dirty="0">
              <a:solidFill>
                <a:schemeClr val="bg1"/>
              </a:solidFill>
            </a:endParaRPr>
          </a:p>
          <a:p>
            <a:pPr marL="0" indent="0">
              <a:buNone/>
            </a:pPr>
            <a:r>
              <a:rPr lang="en-US" sz="1800" dirty="0">
                <a:solidFill>
                  <a:schemeClr val="bg1"/>
                </a:solidFill>
                <a:ea typeface="+mn-lt"/>
                <a:cs typeface="+mn-lt"/>
              </a:rPr>
              <a:t>     Total-&gt; $920 million</a:t>
            </a:r>
          </a:p>
          <a:p>
            <a:pPr marL="0" indent="0">
              <a:buNone/>
            </a:pPr>
            <a:r>
              <a:rPr lang="en-US" sz="1800" dirty="0">
                <a:solidFill>
                  <a:schemeClr val="bg1"/>
                </a:solidFill>
                <a:ea typeface="+mn-lt"/>
                <a:cs typeface="+mn-lt"/>
              </a:rPr>
              <a:t>     India -&gt; $110 million</a:t>
            </a:r>
            <a:endParaRPr lang="en-US" sz="1800" dirty="0">
              <a:solidFill>
                <a:schemeClr val="bg1"/>
              </a:solidFill>
              <a:cs typeface="Calibri"/>
            </a:endParaRPr>
          </a:p>
          <a:p>
            <a:pPr marL="0" indent="0">
              <a:buNone/>
            </a:pPr>
            <a:r>
              <a:rPr lang="en-US" sz="1800" dirty="0">
                <a:solidFill>
                  <a:schemeClr val="bg1"/>
                </a:solidFill>
                <a:ea typeface="+mn-lt"/>
                <a:cs typeface="+mn-lt"/>
              </a:rPr>
              <a:t>     NASA -&gt; $808 million</a:t>
            </a:r>
            <a:endParaRPr lang="en-US" sz="1800" dirty="0">
              <a:solidFill>
                <a:schemeClr val="bg1"/>
              </a:solidFill>
              <a:cs typeface="Calibri"/>
            </a:endParaRPr>
          </a:p>
          <a:p>
            <a:r>
              <a:rPr lang="en-US" sz="1800" dirty="0">
                <a:solidFill>
                  <a:schemeClr val="bg1"/>
                </a:solidFill>
                <a:ea typeface="+mn-lt"/>
                <a:cs typeface="+mn-lt"/>
              </a:rPr>
              <a:t> Capable of measuring changes in earth's surface for less than centimeter across.</a:t>
            </a:r>
            <a:endParaRPr lang="en-US" sz="1800" dirty="0">
              <a:solidFill>
                <a:schemeClr val="bg1"/>
              </a:solidFill>
            </a:endParaRPr>
          </a:p>
          <a:p>
            <a:r>
              <a:rPr lang="en-US" sz="1800" dirty="0">
                <a:solidFill>
                  <a:schemeClr val="bg1"/>
                </a:solidFill>
                <a:ea typeface="+mn-lt"/>
                <a:cs typeface="+mn-lt"/>
              </a:rPr>
              <a:t> NISAR will help to measure the surface deformities like earthquakes, volcanic eruption, etc.</a:t>
            </a:r>
            <a:endParaRPr lang="en-US" sz="1800" dirty="0">
              <a:solidFill>
                <a:schemeClr val="bg1"/>
              </a:solidFill>
            </a:endParaRPr>
          </a:p>
          <a:p>
            <a:r>
              <a:rPr lang="en-US" sz="1800" dirty="0">
                <a:solidFill>
                  <a:schemeClr val="bg1"/>
                </a:solidFill>
                <a:ea typeface="+mn-lt"/>
                <a:cs typeface="+mn-lt"/>
              </a:rPr>
              <a:t> Will be launched by January 2023 by IISRO using GSLV. </a:t>
            </a:r>
            <a:endParaRPr lang="en-US" sz="1800" dirty="0">
              <a:solidFill>
                <a:schemeClr val="bg1"/>
              </a:solidFill>
            </a:endParaRPr>
          </a:p>
        </p:txBody>
      </p:sp>
    </p:spTree>
    <p:extLst>
      <p:ext uri="{BB962C8B-B14F-4D97-AF65-F5344CB8AC3E}">
        <p14:creationId xmlns:p14="http://schemas.microsoft.com/office/powerpoint/2010/main" val="228002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0529D8-EC57-44F5-A286-8EC2F6452EB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ctr">
              <a:buNone/>
            </a:pPr>
            <a:r>
              <a:rPr lang="en-US" b="1" dirty="0"/>
              <a:t>Guide</a:t>
            </a:r>
            <a:endParaRPr lang="en-US" b="1"/>
          </a:p>
          <a:p>
            <a:pPr marL="0" indent="0" algn="ctr">
              <a:buNone/>
            </a:pPr>
            <a:r>
              <a:rPr lang="en-US" dirty="0" err="1"/>
              <a:t>Prof.Shilpa</a:t>
            </a:r>
            <a:r>
              <a:rPr lang="en-US" dirty="0"/>
              <a:t> </a:t>
            </a:r>
            <a:r>
              <a:rPr lang="en-US" dirty="0" err="1"/>
              <a:t>Lambor</a:t>
            </a:r>
            <a:endParaRPr lang="en-US"/>
          </a:p>
          <a:p>
            <a:pPr marL="0" indent="0" algn="ctr">
              <a:buNone/>
            </a:pPr>
            <a:endParaRPr lang="en-US"/>
          </a:p>
          <a:p>
            <a:pPr marL="0" indent="0" algn="ctr">
              <a:buNone/>
            </a:pPr>
            <a:r>
              <a:rPr lang="en-US" b="1" dirty="0"/>
              <a:t>Group Members</a:t>
            </a:r>
            <a:endParaRPr lang="en-US" b="1"/>
          </a:p>
          <a:p>
            <a:pPr marL="0" indent="0" algn="ctr">
              <a:buNone/>
            </a:pPr>
            <a:r>
              <a:rPr lang="en-US" dirty="0" err="1"/>
              <a:t>Shaunak</a:t>
            </a:r>
            <a:r>
              <a:rPr lang="en-US" dirty="0"/>
              <a:t> Deshpande (04)</a:t>
            </a:r>
            <a:endParaRPr lang="en-US"/>
          </a:p>
          <a:p>
            <a:pPr marL="0" indent="0" algn="ctr">
              <a:buNone/>
            </a:pPr>
            <a:r>
              <a:rPr lang="en-US" dirty="0"/>
              <a:t>Gaurav </a:t>
            </a:r>
            <a:r>
              <a:rPr lang="en-US" dirty="0" err="1"/>
              <a:t>Shejwal</a:t>
            </a:r>
            <a:r>
              <a:rPr lang="en-US" dirty="0"/>
              <a:t> (05)</a:t>
            </a:r>
            <a:endParaRPr lang="en-US"/>
          </a:p>
          <a:p>
            <a:pPr marL="0" indent="0" algn="ctr">
              <a:buNone/>
            </a:pPr>
            <a:r>
              <a:rPr lang="en-US" dirty="0"/>
              <a:t>Shrawani Shinde (09)</a:t>
            </a:r>
            <a:endParaRPr lang="en-US"/>
          </a:p>
          <a:p>
            <a:pPr marL="0" indent="0" algn="ctr">
              <a:buNone/>
            </a:pPr>
            <a:r>
              <a:rPr lang="en-US" dirty="0" err="1"/>
              <a:t>Shivang</a:t>
            </a:r>
            <a:r>
              <a:rPr lang="en-US" dirty="0"/>
              <a:t> Singh (12)</a:t>
            </a:r>
            <a:endParaRPr lang="en-US"/>
          </a:p>
        </p:txBody>
      </p:sp>
    </p:spTree>
    <p:extLst>
      <p:ext uri="{BB962C8B-B14F-4D97-AF65-F5344CB8AC3E}">
        <p14:creationId xmlns:p14="http://schemas.microsoft.com/office/powerpoint/2010/main" val="282669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1C8E1-FAAF-4891-A6F4-1C633421C65C}"/>
              </a:ext>
            </a:extLst>
          </p:cNvPr>
          <p:cNvSpPr>
            <a:spLocks noGrp="1"/>
          </p:cNvSpPr>
          <p:nvPr>
            <p:ph type="title"/>
          </p:nvPr>
        </p:nvSpPr>
        <p:spPr>
          <a:xfrm>
            <a:off x="645065" y="1463040"/>
            <a:ext cx="3796306" cy="2690949"/>
          </a:xfrm>
        </p:spPr>
        <p:txBody>
          <a:bodyPr anchor="t">
            <a:normAutofit/>
          </a:bodyPr>
          <a:lstStyle/>
          <a:p>
            <a:r>
              <a:rPr lang="en-US" sz="4800" dirty="0"/>
              <a:t>Advantages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7DF606-70FD-4C9B-9A90-04FA22192AEA}"/>
              </a:ext>
            </a:extLst>
          </p:cNvPr>
          <p:cNvSpPr>
            <a:spLocks noGrp="1"/>
          </p:cNvSpPr>
          <p:nvPr>
            <p:ph idx="1"/>
          </p:nvPr>
        </p:nvSpPr>
        <p:spPr>
          <a:xfrm>
            <a:off x="5656218" y="1463039"/>
            <a:ext cx="5542387" cy="4300447"/>
          </a:xfrm>
        </p:spPr>
        <p:txBody>
          <a:bodyPr anchor="t">
            <a:normAutofit/>
          </a:bodyPr>
          <a:lstStyle/>
          <a:p>
            <a:pPr fontAlgn="base"/>
            <a:r>
              <a:rPr lang="en-US" sz="2000" dirty="0"/>
              <a:t>The radar can see through the medium consisting of fog, snow, rain, darkness, clouds etc.</a:t>
            </a:r>
          </a:p>
          <a:p>
            <a:pPr fontAlgn="base"/>
            <a:r>
              <a:rPr lang="en-US" sz="2000" dirty="0"/>
              <a:t>Radar signal can penetrate and see-through insulators.</a:t>
            </a:r>
          </a:p>
          <a:p>
            <a:pPr fontAlgn="base"/>
            <a:r>
              <a:rPr lang="en-US" sz="2000" dirty="0"/>
              <a:t>It can help find out following parameters of object or target:</a:t>
            </a:r>
            <a:br>
              <a:rPr lang="en-US" sz="2000" dirty="0"/>
            </a:br>
            <a:r>
              <a:rPr lang="en-US" sz="2000" dirty="0"/>
              <a:t>1. Range</a:t>
            </a:r>
            <a:br>
              <a:rPr lang="en-US" sz="2000" dirty="0"/>
            </a:br>
            <a:r>
              <a:rPr lang="en-US" sz="2000" dirty="0"/>
              <a:t>2. Angular Position</a:t>
            </a:r>
            <a:br>
              <a:rPr lang="en-US" sz="2000" dirty="0"/>
            </a:br>
            <a:r>
              <a:rPr lang="en-US" sz="2000" dirty="0"/>
              <a:t>3. Location of Target</a:t>
            </a:r>
            <a:br>
              <a:rPr lang="en-US" sz="2000" dirty="0"/>
            </a:br>
            <a:r>
              <a:rPr lang="en-US" sz="2000" dirty="0"/>
              <a:t>4.Velocity of Target</a:t>
            </a:r>
          </a:p>
          <a:p>
            <a:pPr fontAlgn="base"/>
            <a:r>
              <a:rPr lang="en-US" sz="2000" dirty="0"/>
              <a:t>It can distinguish fixed as well as moving target type.</a:t>
            </a:r>
          </a:p>
          <a:p>
            <a:pPr marL="0" indent="0" fontAlgn="base">
              <a:buNone/>
            </a:pPr>
            <a:endParaRPr lang="en-US" sz="2000" dirty="0"/>
          </a:p>
        </p:txBody>
      </p:sp>
    </p:spTree>
    <p:extLst>
      <p:ext uri="{BB962C8B-B14F-4D97-AF65-F5344CB8AC3E}">
        <p14:creationId xmlns:p14="http://schemas.microsoft.com/office/powerpoint/2010/main" val="47873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E0369-A011-413B-90DF-0C67A3CEE9A2}"/>
              </a:ext>
            </a:extLst>
          </p:cNvPr>
          <p:cNvSpPr>
            <a:spLocks noGrp="1"/>
          </p:cNvSpPr>
          <p:nvPr>
            <p:ph type="title"/>
          </p:nvPr>
        </p:nvSpPr>
        <p:spPr>
          <a:xfrm>
            <a:off x="808638" y="386930"/>
            <a:ext cx="9236700" cy="1188950"/>
          </a:xfrm>
        </p:spPr>
        <p:txBody>
          <a:bodyPr anchor="b">
            <a:normAutofit/>
          </a:bodyPr>
          <a:lstStyle/>
          <a:p>
            <a:r>
              <a:rPr lang="en-US" sz="5400"/>
              <a:t>Future Scope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A0F7B6-9541-4938-9E24-5BA69B5047F4}"/>
              </a:ext>
            </a:extLst>
          </p:cNvPr>
          <p:cNvSpPr>
            <a:spLocks noGrp="1"/>
          </p:cNvSpPr>
          <p:nvPr>
            <p:ph idx="1"/>
          </p:nvPr>
        </p:nvSpPr>
        <p:spPr>
          <a:xfrm>
            <a:off x="793660" y="2599509"/>
            <a:ext cx="10143668" cy="3435531"/>
          </a:xfrm>
        </p:spPr>
        <p:txBody>
          <a:bodyPr anchor="ctr">
            <a:normAutofit/>
          </a:bodyPr>
          <a:lstStyle/>
          <a:p>
            <a:r>
              <a:rPr lang="en-US" sz="2000" dirty="0"/>
              <a:t>With rising advancements in stealth technology there must always be a way to counter it and that’s possible only by radars.</a:t>
            </a:r>
          </a:p>
          <a:p>
            <a:r>
              <a:rPr lang="en-US" sz="2000" dirty="0"/>
              <a:t>If a country is developing a stealth technology that reduces a fighter jet’s RCS (Radar Cross-Section), then other countries must develop a technology to detect the plane with lower RCS in order to protect themselves from threat posed by the plane.</a:t>
            </a:r>
          </a:p>
          <a:p>
            <a:r>
              <a:rPr lang="en-US" sz="2000" dirty="0"/>
              <a:t>A new emerging field in radar technology is the quantum radar technology, which uses the principles of quantum entanglement. A quantum radar can be made to even find planes and other object with very good stealth features.</a:t>
            </a:r>
          </a:p>
        </p:txBody>
      </p:sp>
    </p:spTree>
    <p:extLst>
      <p:ext uri="{BB962C8B-B14F-4D97-AF65-F5344CB8AC3E}">
        <p14:creationId xmlns:p14="http://schemas.microsoft.com/office/powerpoint/2010/main" val="303279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0905-D417-4FB1-B85B-B423607126F2}"/>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D82B1A6E-3DE9-4D35-BBDD-C4CD7E637534}"/>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extLst>
                    <a:ext uri="{A12FA001-AC4F-418D-AE19-62706E023703}">
                      <ahyp:hlinkClr xmlns:ahyp="http://schemas.microsoft.com/office/drawing/2018/hyperlinkcolor" val="tx"/>
                    </a:ext>
                  </a:extLst>
                </a:hlinkClick>
              </a:rPr>
              <a:t>https://www.oceanoculus.com/news-from-the-sea/everything-you-need-to-know-about-marine-radars</a:t>
            </a:r>
            <a:endParaRPr lang="en-US" dirty="0">
              <a:ea typeface="+mn-lt"/>
              <a:cs typeface="+mn-lt"/>
            </a:endParaRPr>
          </a:p>
          <a:p>
            <a:r>
              <a:rPr lang="en-US" dirty="0">
                <a:ea typeface="+mn-lt"/>
                <a:cs typeface="+mn-lt"/>
              </a:rPr>
              <a:t> </a:t>
            </a:r>
            <a:r>
              <a:rPr lang="en-US" dirty="0">
                <a:ea typeface="+mn-lt"/>
                <a:cs typeface="+mn-lt"/>
                <a:hlinkClick r:id="rId3">
                  <a:extLst>
                    <a:ext uri="{A12FA001-AC4F-418D-AE19-62706E023703}">
                      <ahyp:hlinkClr xmlns:ahyp="http://schemas.microsoft.com/office/drawing/2018/hyperlinkcolor" val="tx"/>
                    </a:ext>
                  </a:extLst>
                </a:hlinkClick>
              </a:rPr>
              <a:t>https://www.bgr.bund.de/EN/Themen/GG_Fernerkundung/Radarfernerkundung/radarfernerkundung_node_en.html</a:t>
            </a:r>
            <a:endParaRPr lang="en-US">
              <a:cs typeface="Calibri"/>
            </a:endParaRPr>
          </a:p>
          <a:p>
            <a:r>
              <a:rPr lang="en-US" dirty="0">
                <a:ea typeface="+mn-lt"/>
                <a:cs typeface="+mn-lt"/>
              </a:rPr>
              <a:t> </a:t>
            </a:r>
            <a:r>
              <a:rPr lang="en-US" dirty="0">
                <a:ea typeface="+mn-lt"/>
                <a:cs typeface="+mn-lt"/>
                <a:hlinkClick r:id="rId4">
                  <a:extLst>
                    <a:ext uri="{A12FA001-AC4F-418D-AE19-62706E023703}">
                      <ahyp:hlinkClr xmlns:ahyp="http://schemas.microsoft.com/office/drawing/2018/hyperlinkcolor" val="tx"/>
                    </a:ext>
                  </a:extLst>
                </a:hlinkClick>
              </a:rPr>
              <a:t>https://www.marineinsight.com/marine-navigation/marine-radars-and-their-use-in-the-shipping-industry/#:~:text=The%20marine%20radar%20works%20on,the%20object%2C%20moving%20or%20stationary</a:t>
            </a:r>
            <a:r>
              <a:rPr lang="en-US" dirty="0">
                <a:ea typeface="+mn-lt"/>
                <a:cs typeface="+mn-lt"/>
              </a:rPr>
              <a:t>.</a:t>
            </a:r>
            <a:endParaRPr lang="en-US">
              <a:cs typeface="Calibri"/>
            </a:endParaRPr>
          </a:p>
          <a:p>
            <a:r>
              <a:rPr lang="en-US" dirty="0">
                <a:ea typeface="+mn-lt"/>
                <a:cs typeface="+mn-lt"/>
              </a:rPr>
              <a:t> </a:t>
            </a:r>
            <a:r>
              <a:rPr lang="en-US" dirty="0">
                <a:ea typeface="+mn-lt"/>
                <a:cs typeface="+mn-lt"/>
                <a:hlinkClick r:id="rId5">
                  <a:extLst>
                    <a:ext uri="{A12FA001-AC4F-418D-AE19-62706E023703}">
                      <ahyp:hlinkClr xmlns:ahyp="http://schemas.microsoft.com/office/drawing/2018/hyperlinkcolor" val="tx"/>
                    </a:ext>
                  </a:extLst>
                </a:hlinkClick>
              </a:rPr>
              <a:t>https://www.skybrary.aero/index.php/Surface_Movement_Radar</a:t>
            </a:r>
            <a:endParaRPr lang="en-US">
              <a:cs typeface="Calibri"/>
            </a:endParaRPr>
          </a:p>
          <a:p>
            <a:endParaRPr lang="en-US" dirty="0">
              <a:cs typeface="Calibri"/>
            </a:endParaRPr>
          </a:p>
        </p:txBody>
      </p:sp>
    </p:spTree>
    <p:extLst>
      <p:ext uri="{BB962C8B-B14F-4D97-AF65-F5344CB8AC3E}">
        <p14:creationId xmlns:p14="http://schemas.microsoft.com/office/powerpoint/2010/main" val="3870073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FBBBC3-EA48-4C65-9DC3-86AC3FCB196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 YOU.</a:t>
            </a:r>
          </a:p>
        </p:txBody>
      </p:sp>
    </p:spTree>
    <p:extLst>
      <p:ext uri="{BB962C8B-B14F-4D97-AF65-F5344CB8AC3E}">
        <p14:creationId xmlns:p14="http://schemas.microsoft.com/office/powerpoint/2010/main" val="36162595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EF913-E387-4188-BF0B-94B50ABFAB2E}"/>
              </a:ext>
            </a:extLst>
          </p:cNvPr>
          <p:cNvSpPr>
            <a:spLocks noGrp="1"/>
          </p:cNvSpPr>
          <p:nvPr>
            <p:ph type="title"/>
          </p:nvPr>
        </p:nvSpPr>
        <p:spPr>
          <a:xfrm>
            <a:off x="808638" y="386930"/>
            <a:ext cx="9236700" cy="1188950"/>
          </a:xfrm>
        </p:spPr>
        <p:txBody>
          <a:bodyPr anchor="b">
            <a:normAutofit/>
          </a:bodyPr>
          <a:lstStyle/>
          <a:p>
            <a:r>
              <a:rPr lang="en-US" sz="5400"/>
              <a:t>What is RADAR?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CF9D0F-6812-4DC9-B9D3-22F998D3D8B6}"/>
              </a:ext>
            </a:extLst>
          </p:cNvPr>
          <p:cNvSpPr>
            <a:spLocks noGrp="1"/>
          </p:cNvSpPr>
          <p:nvPr>
            <p:ph idx="1"/>
          </p:nvPr>
        </p:nvSpPr>
        <p:spPr>
          <a:xfrm>
            <a:off x="793660" y="2599509"/>
            <a:ext cx="10143668" cy="3435531"/>
          </a:xfrm>
        </p:spPr>
        <p:txBody>
          <a:bodyPr anchor="ctr">
            <a:normAutofit/>
          </a:bodyPr>
          <a:lstStyle/>
          <a:p>
            <a:r>
              <a:rPr lang="en-IN" sz="2400"/>
              <a:t>The word RADAR is an acronym for RAdio Detection and Ranging.</a:t>
            </a:r>
          </a:p>
          <a:p>
            <a:r>
              <a:rPr lang="en-IN" sz="2400"/>
              <a:t>RADAR a system for detecting the presence, direction, distance, and speed of aircraft, ships, and other objects, by sending out pulses of radio waves which are reflected off the object back to the source.</a:t>
            </a:r>
          </a:p>
          <a:p>
            <a:r>
              <a:rPr lang="en-IN" sz="2400"/>
              <a:t>RADAR transmits radio signals at distant objects and analyses the reflections.</a:t>
            </a:r>
            <a:endParaRPr lang="en-US" sz="2400"/>
          </a:p>
        </p:txBody>
      </p:sp>
    </p:spTree>
    <p:extLst>
      <p:ext uri="{BB962C8B-B14F-4D97-AF65-F5344CB8AC3E}">
        <p14:creationId xmlns:p14="http://schemas.microsoft.com/office/powerpoint/2010/main" val="25196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48A250-E3C7-48D4-915D-C1A2A4A2E23A}"/>
              </a:ext>
            </a:extLst>
          </p:cNvPr>
          <p:cNvSpPr>
            <a:spLocks noGrp="1"/>
          </p:cNvSpPr>
          <p:nvPr>
            <p:ph type="title"/>
          </p:nvPr>
        </p:nvSpPr>
        <p:spPr>
          <a:xfrm>
            <a:off x="1075767" y="1188637"/>
            <a:ext cx="2988234" cy="4480726"/>
          </a:xfrm>
        </p:spPr>
        <p:txBody>
          <a:bodyPr>
            <a:normAutofit/>
          </a:bodyPr>
          <a:lstStyle/>
          <a:p>
            <a:pPr algn="r"/>
            <a:r>
              <a:rPr lang="en-US" sz="5100"/>
              <a:t>Operating principle</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32710C-61F3-4972-97A3-5DF734485E65}"/>
              </a:ext>
            </a:extLst>
          </p:cNvPr>
          <p:cNvSpPr>
            <a:spLocks noGrp="1"/>
          </p:cNvSpPr>
          <p:nvPr>
            <p:ph idx="1"/>
          </p:nvPr>
        </p:nvSpPr>
        <p:spPr>
          <a:xfrm>
            <a:off x="5255260" y="1648870"/>
            <a:ext cx="4702848" cy="3560260"/>
          </a:xfrm>
        </p:spPr>
        <p:txBody>
          <a:bodyPr anchor="ctr">
            <a:normAutofit/>
          </a:bodyPr>
          <a:lstStyle/>
          <a:p>
            <a:pPr marL="0" indent="0">
              <a:buNone/>
            </a:pPr>
            <a:r>
              <a:rPr lang="en-IN" sz="2400"/>
              <a:t>1. The radar is transmitting an electromagnetic pulse. </a:t>
            </a:r>
          </a:p>
          <a:p>
            <a:pPr marL="0" indent="0">
              <a:buNone/>
            </a:pPr>
            <a:r>
              <a:rPr lang="en-IN" sz="2400"/>
              <a:t>2. The radar switches to listening mode. </a:t>
            </a:r>
          </a:p>
          <a:p>
            <a:pPr marL="0" indent="0">
              <a:buNone/>
            </a:pPr>
            <a:r>
              <a:rPr lang="en-IN" sz="2400"/>
              <a:t>3. The pulse is reflected by a target. </a:t>
            </a:r>
          </a:p>
          <a:p>
            <a:pPr marL="0" indent="0">
              <a:buNone/>
            </a:pPr>
            <a:r>
              <a:rPr lang="en-IN" sz="2400"/>
              <a:t>4. The radar receives the echoes from the transmitted pulse.</a:t>
            </a:r>
          </a:p>
          <a:p>
            <a:endParaRPr lang="en-US" sz="2400"/>
          </a:p>
        </p:txBody>
      </p:sp>
    </p:spTree>
    <p:extLst>
      <p:ext uri="{BB962C8B-B14F-4D97-AF65-F5344CB8AC3E}">
        <p14:creationId xmlns:p14="http://schemas.microsoft.com/office/powerpoint/2010/main" val="429030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B0C05-2884-428A-9115-8BC9E01C84D6}"/>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Block diagram of modern radar system</a:t>
            </a:r>
          </a:p>
        </p:txBody>
      </p:sp>
      <p:sp>
        <p:nvSpPr>
          <p:cNvPr id="7"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8C0328D-95D9-4847-9C6B-D0BA2685C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99" y="2376066"/>
            <a:ext cx="7350668" cy="210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2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D8475-F930-4151-BD68-A2CDC1B9890A}"/>
              </a:ext>
            </a:extLst>
          </p:cNvPr>
          <p:cNvSpPr>
            <a:spLocks noGrp="1"/>
          </p:cNvSpPr>
          <p:nvPr>
            <p:ph type="title"/>
          </p:nvPr>
        </p:nvSpPr>
        <p:spPr>
          <a:xfrm>
            <a:off x="838200" y="557189"/>
            <a:ext cx="3374136" cy="5567891"/>
          </a:xfrm>
        </p:spPr>
        <p:txBody>
          <a:bodyPr>
            <a:normAutofit/>
          </a:bodyPr>
          <a:lstStyle/>
          <a:p>
            <a:r>
              <a:rPr lang="en-US" sz="4800"/>
              <a:t>Applications of RADAR - an overview</a:t>
            </a:r>
          </a:p>
        </p:txBody>
      </p:sp>
      <p:graphicFrame>
        <p:nvGraphicFramePr>
          <p:cNvPr id="5" name="Content Placeholder 2">
            <a:extLst>
              <a:ext uri="{FF2B5EF4-FFF2-40B4-BE49-F238E27FC236}">
                <a16:creationId xmlns:a16="http://schemas.microsoft.com/office/drawing/2014/main" id="{44E1B0D2-10D7-4DB4-8BB7-B7F9DBCA250B}"/>
              </a:ext>
            </a:extLst>
          </p:cNvPr>
          <p:cNvGraphicFramePr>
            <a:graphicFrameLocks noGrp="1"/>
          </p:cNvGraphicFramePr>
          <p:nvPr>
            <p:ph idx="1"/>
            <p:extLst>
              <p:ext uri="{D42A27DB-BD31-4B8C-83A1-F6EECF244321}">
                <p14:modId xmlns:p14="http://schemas.microsoft.com/office/powerpoint/2010/main" val="1161916328"/>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174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9874A-80DC-4366-AC42-B642CEB5D534}"/>
              </a:ext>
            </a:extLst>
          </p:cNvPr>
          <p:cNvSpPr>
            <a:spLocks noGrp="1"/>
          </p:cNvSpPr>
          <p:nvPr>
            <p:ph type="title"/>
          </p:nvPr>
        </p:nvSpPr>
        <p:spPr>
          <a:xfrm>
            <a:off x="645065" y="1463040"/>
            <a:ext cx="3796306" cy="2690949"/>
          </a:xfrm>
        </p:spPr>
        <p:txBody>
          <a:bodyPr anchor="t">
            <a:normAutofit/>
          </a:bodyPr>
          <a:lstStyle/>
          <a:p>
            <a:r>
              <a:rPr lang="en-US" sz="4800"/>
              <a:t>Applications of RADAR - an overview</a:t>
            </a:r>
          </a:p>
        </p:txBody>
      </p:sp>
      <p:grpSp>
        <p:nvGrpSpPr>
          <p:cNvPr id="30" name="Group 2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48F589-91FC-4105-A1A7-B5FC7473A522}"/>
              </a:ext>
            </a:extLst>
          </p:cNvPr>
          <p:cNvSpPr>
            <a:spLocks noGrp="1"/>
          </p:cNvSpPr>
          <p:nvPr>
            <p:ph idx="1"/>
          </p:nvPr>
        </p:nvSpPr>
        <p:spPr>
          <a:xfrm>
            <a:off x="5656218" y="1463039"/>
            <a:ext cx="5542387" cy="4300447"/>
          </a:xfrm>
        </p:spPr>
        <p:txBody>
          <a:bodyPr anchor="t">
            <a:normAutofit/>
          </a:bodyPr>
          <a:lstStyle/>
          <a:p>
            <a:r>
              <a:rPr lang="en-US" sz="2200" dirty="0"/>
              <a:t>Special radars assist planes in landing in bad weather when visibility is near zero. </a:t>
            </a:r>
          </a:p>
          <a:p>
            <a:r>
              <a:rPr lang="en-US" sz="2200" dirty="0"/>
              <a:t>Radars are used as altimeters to measure height.</a:t>
            </a:r>
          </a:p>
          <a:p>
            <a:r>
              <a:rPr lang="en-US" sz="2200"/>
              <a:t>Special </a:t>
            </a:r>
            <a:r>
              <a:rPr lang="en-US" sz="2200" dirty="0"/>
              <a:t>terrain following radars allows high speed jets to fly very close to the ground to avoid detection by enemy radar.</a:t>
            </a:r>
          </a:p>
          <a:p>
            <a:endParaRPr lang="en-US" sz="2200" dirty="0"/>
          </a:p>
        </p:txBody>
      </p:sp>
    </p:spTree>
    <p:extLst>
      <p:ext uri="{BB962C8B-B14F-4D97-AF65-F5344CB8AC3E}">
        <p14:creationId xmlns:p14="http://schemas.microsoft.com/office/powerpoint/2010/main" val="299248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sky, outdoor, ground, mountain&#10;&#10;Description automatically generated">
            <a:extLst>
              <a:ext uri="{FF2B5EF4-FFF2-40B4-BE49-F238E27FC236}">
                <a16:creationId xmlns:a16="http://schemas.microsoft.com/office/drawing/2014/main" id="{4362EE5C-FBB5-46D5-98F4-EF0D860E5C4D}"/>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l="24024" r="13740" b="-1"/>
          <a:stretch/>
        </p:blipFill>
        <p:spPr>
          <a:xfrm>
            <a:off x="5797543" y="10"/>
            <a:ext cx="6394152" cy="6857990"/>
          </a:xfrm>
          <a:prstGeom prst="rect">
            <a:avLst/>
          </a:prstGeom>
        </p:spPr>
      </p:pic>
      <p:pic>
        <p:nvPicPr>
          <p:cNvPr id="19" name="Picture 1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3E503910-CC7C-4E1B-B6C0-2DBB01CF4C22}"/>
              </a:ext>
            </a:extLst>
          </p:cNvPr>
          <p:cNvSpPr>
            <a:spLocks noGrp="1"/>
          </p:cNvSpPr>
          <p:nvPr>
            <p:ph type="title"/>
          </p:nvPr>
        </p:nvSpPr>
        <p:spPr>
          <a:xfrm>
            <a:off x="804998" y="798445"/>
            <a:ext cx="4803636" cy="1311664"/>
          </a:xfrm>
        </p:spPr>
        <p:txBody>
          <a:bodyPr>
            <a:normAutofit/>
          </a:bodyPr>
          <a:lstStyle/>
          <a:p>
            <a:r>
              <a:rPr lang="en-US">
                <a:solidFill>
                  <a:srgbClr val="000000"/>
                </a:solidFill>
              </a:rPr>
              <a:t>Marine RADAR</a:t>
            </a:r>
          </a:p>
        </p:txBody>
      </p:sp>
      <p:sp>
        <p:nvSpPr>
          <p:cNvPr id="3" name="Content Placeholder 2">
            <a:extLst>
              <a:ext uri="{FF2B5EF4-FFF2-40B4-BE49-F238E27FC236}">
                <a16:creationId xmlns:a16="http://schemas.microsoft.com/office/drawing/2014/main" id="{6DC92414-B4DB-4D67-804C-AFBF93C65053}"/>
              </a:ext>
            </a:extLst>
          </p:cNvPr>
          <p:cNvSpPr>
            <a:spLocks noGrp="1"/>
          </p:cNvSpPr>
          <p:nvPr>
            <p:ph idx="1"/>
          </p:nvPr>
        </p:nvSpPr>
        <p:spPr>
          <a:xfrm>
            <a:off x="804997" y="2272143"/>
            <a:ext cx="4706803" cy="3788830"/>
          </a:xfrm>
        </p:spPr>
        <p:txBody>
          <a:bodyPr anchor="ctr">
            <a:normAutofit/>
          </a:bodyPr>
          <a:lstStyle/>
          <a:p>
            <a:r>
              <a:rPr lang="en-US" sz="1700">
                <a:solidFill>
                  <a:srgbClr val="000000"/>
                </a:solidFill>
              </a:rPr>
              <a:t>A marine radar device acts as a major navigation aid for boaters. It helps in detecting boats, birds, landmasses, and weather systems - even if the visibility is less than usual.</a:t>
            </a:r>
          </a:p>
          <a:p>
            <a:r>
              <a:rPr lang="en-US" sz="1700" b="0" i="0">
                <a:solidFill>
                  <a:srgbClr val="000000"/>
                </a:solidFill>
                <a:effectLst/>
              </a:rPr>
              <a:t>The marine radar works on the basic principle of electromagnetic waves. The radar antenna sends the high-speed electromagnetic waves to establish the location, which is the distance, the velocity and the direction the wave travelled along with the altitude of the object, moving or stationary.</a:t>
            </a:r>
          </a:p>
          <a:p>
            <a:r>
              <a:rPr lang="en-US" sz="1700" b="0" i="0">
                <a:solidFill>
                  <a:srgbClr val="000000"/>
                </a:solidFill>
                <a:effectLst/>
              </a:rPr>
              <a:t>Electromagnetic energy travels through air at a high constant speed, equivalent to the speed of light (300,000 kilometres per second). </a:t>
            </a:r>
            <a:endParaRPr lang="en-US" sz="1700">
              <a:solidFill>
                <a:srgbClr val="000000"/>
              </a:solidFill>
            </a:endParaRPr>
          </a:p>
        </p:txBody>
      </p:sp>
      <p:sp>
        <p:nvSpPr>
          <p:cNvPr id="5" name="TextBox 4">
            <a:extLst>
              <a:ext uri="{FF2B5EF4-FFF2-40B4-BE49-F238E27FC236}">
                <a16:creationId xmlns:a16="http://schemas.microsoft.com/office/drawing/2014/main" id="{282AAE44-23B2-44FA-80ED-304E5096E069}"/>
              </a:ext>
            </a:extLst>
          </p:cNvPr>
          <p:cNvSpPr txBox="1"/>
          <p:nvPr/>
        </p:nvSpPr>
        <p:spPr>
          <a:xfrm>
            <a:off x="9870227"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88526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77A0B-BD38-4E9A-A4CE-1D7985AD39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Marine RADAR</a:t>
            </a:r>
          </a:p>
        </p:txBody>
      </p:sp>
      <p:pic>
        <p:nvPicPr>
          <p:cNvPr id="6" name="Content Placeholder 5">
            <a:extLst>
              <a:ext uri="{FF2B5EF4-FFF2-40B4-BE49-F238E27FC236}">
                <a16:creationId xmlns:a16="http://schemas.microsoft.com/office/drawing/2014/main" id="{4A4824D6-1AA3-4036-84BE-9F09223385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85718" y="1033670"/>
            <a:ext cx="7572298" cy="4335140"/>
          </a:xfrm>
          <a:prstGeom prst="rect">
            <a:avLst/>
          </a:prstGeom>
        </p:spPr>
      </p:pic>
    </p:spTree>
    <p:extLst>
      <p:ext uri="{BB962C8B-B14F-4D97-AF65-F5344CB8AC3E}">
        <p14:creationId xmlns:p14="http://schemas.microsoft.com/office/powerpoint/2010/main" val="1449590255"/>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1580</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APPLICATIONS OF RADAR</vt:lpstr>
      <vt:lpstr>PowerPoint Presentation</vt:lpstr>
      <vt:lpstr>What is RADAR?</vt:lpstr>
      <vt:lpstr>Operating principle</vt:lpstr>
      <vt:lpstr>Block diagram of modern radar system</vt:lpstr>
      <vt:lpstr>Applications of RADAR - an overview</vt:lpstr>
      <vt:lpstr>Applications of RADAR - an overview</vt:lpstr>
      <vt:lpstr>Marine RADAR</vt:lpstr>
      <vt:lpstr>Marine RADAR</vt:lpstr>
      <vt:lpstr>Marine RADAR</vt:lpstr>
      <vt:lpstr>Marine RADAR</vt:lpstr>
      <vt:lpstr>SAR (Synthetic Aperture Radar)</vt:lpstr>
      <vt:lpstr>SAR (Synthetic Aperture Radar)</vt:lpstr>
      <vt:lpstr>SAR (Synthetic Aperture Radar)</vt:lpstr>
      <vt:lpstr>SMR(Surface Movement Radar)</vt:lpstr>
      <vt:lpstr>Role of SMR</vt:lpstr>
      <vt:lpstr>Technical Specifics of SMR</vt:lpstr>
      <vt:lpstr>Technical Specifics of SMR</vt:lpstr>
      <vt:lpstr> Project NISAR </vt:lpstr>
      <vt:lpstr>Advantages</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RADAR</dc:title>
  <dc:creator>Shrawani Shinde</dc:creator>
  <cp:lastModifiedBy>Shaunak Deshpande</cp:lastModifiedBy>
  <cp:revision>80</cp:revision>
  <dcterms:created xsi:type="dcterms:W3CDTF">2021-03-09T08:34:57Z</dcterms:created>
  <dcterms:modified xsi:type="dcterms:W3CDTF">2021-03-10T05:25:52Z</dcterms:modified>
</cp:coreProperties>
</file>