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8" r:id="rId10"/>
    <p:sldId id="269" r:id="rId11"/>
    <p:sldId id="270" r:id="rId12"/>
    <p:sldId id="271" r:id="rId13"/>
    <p:sldId id="272" r:id="rId14"/>
    <p:sldId id="265" r:id="rId15"/>
    <p:sldId id="266" r:id="rId16"/>
    <p:sldId id="267"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C46C3-5A41-49D1-9CAA-7D334E0B8677}" v="376" dt="2021-03-02T19:30:59.3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E6A15C-D3AB-4A7F-B924-E82355059941}"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C9F4D394-6838-42F9-9633-11CB0B82DF62}">
      <dgm:prSet/>
      <dgm:spPr/>
      <dgm:t>
        <a:bodyPr/>
        <a:lstStyle/>
        <a:p>
          <a:r>
            <a:rPr lang="en-US"/>
            <a:t>The human genome contains about 3 billion of these base pairs. Genome sequencing involved figuring out the exact order of all 3 billion of these DNA nucleotides, a feat that would not have been possible without massive amounts of computing power.</a:t>
          </a:r>
        </a:p>
      </dgm:t>
    </dgm:pt>
    <dgm:pt modelId="{F9F5D28B-62D3-464D-9EB2-62649B69BBB6}" type="parTrans" cxnId="{B0E191A5-0F0A-48B5-84BD-E6D6FF789518}">
      <dgm:prSet/>
      <dgm:spPr/>
      <dgm:t>
        <a:bodyPr/>
        <a:lstStyle/>
        <a:p>
          <a:endParaRPr lang="en-US"/>
        </a:p>
      </dgm:t>
    </dgm:pt>
    <dgm:pt modelId="{DE795566-D755-4FC2-80CE-199828145D17}" type="sibTrans" cxnId="{B0E191A5-0F0A-48B5-84BD-E6D6FF789518}">
      <dgm:prSet/>
      <dgm:spPr/>
      <dgm:t>
        <a:bodyPr/>
        <a:lstStyle/>
        <a:p>
          <a:endParaRPr lang="en-US"/>
        </a:p>
      </dgm:t>
    </dgm:pt>
    <dgm:pt modelId="{57FAE602-780D-4C45-9171-431F3AFFA08E}">
      <dgm:prSet/>
      <dgm:spPr/>
      <dgm:t>
        <a:bodyPr/>
        <a:lstStyle/>
        <a:p>
          <a:r>
            <a:rPr lang="en-US"/>
            <a:t>Scientists have decoded the DNA of thousands of organisms, creating a vast library of genetic data.</a:t>
          </a:r>
        </a:p>
      </dgm:t>
    </dgm:pt>
    <dgm:pt modelId="{62B1208D-867E-4EFF-A980-A09B081172B5}" type="parTrans" cxnId="{753D3C17-3C5D-4204-A101-B129CA06AA9E}">
      <dgm:prSet/>
      <dgm:spPr/>
      <dgm:t>
        <a:bodyPr/>
        <a:lstStyle/>
        <a:p>
          <a:endParaRPr lang="en-US"/>
        </a:p>
      </dgm:t>
    </dgm:pt>
    <dgm:pt modelId="{A1953715-9850-48E5-84AA-74E751B733F2}" type="sibTrans" cxnId="{753D3C17-3C5D-4204-A101-B129CA06AA9E}">
      <dgm:prSet/>
      <dgm:spPr/>
      <dgm:t>
        <a:bodyPr/>
        <a:lstStyle/>
        <a:p>
          <a:endParaRPr lang="en-US"/>
        </a:p>
      </dgm:t>
    </dgm:pt>
    <dgm:pt modelId="{89F8E6B1-5B8C-4D15-B515-D7D9A0573293}">
      <dgm:prSet/>
      <dgm:spPr/>
      <dgm:t>
        <a:bodyPr/>
        <a:lstStyle/>
        <a:p>
          <a:r>
            <a:rPr lang="en-US"/>
            <a:t>This has created many sub-fields that use this data in different ways. An example is computational evolutionary biology. This field of study looks at how a species' DNA changes over time, providing far more detailed information than physical comparison could provide.</a:t>
          </a:r>
        </a:p>
      </dgm:t>
    </dgm:pt>
    <dgm:pt modelId="{2350BB72-17D8-4795-8314-6587DA296F3A}" type="parTrans" cxnId="{7BC402F8-D164-47A5-8938-9542F33E7AE0}">
      <dgm:prSet/>
      <dgm:spPr/>
      <dgm:t>
        <a:bodyPr/>
        <a:lstStyle/>
        <a:p>
          <a:endParaRPr lang="en-US"/>
        </a:p>
      </dgm:t>
    </dgm:pt>
    <dgm:pt modelId="{370B0EB2-8AF9-4AEE-846B-0208BEA43CF0}" type="sibTrans" cxnId="{7BC402F8-D164-47A5-8938-9542F33E7AE0}">
      <dgm:prSet/>
      <dgm:spPr/>
      <dgm:t>
        <a:bodyPr/>
        <a:lstStyle/>
        <a:p>
          <a:endParaRPr lang="en-US"/>
        </a:p>
      </dgm:t>
    </dgm:pt>
    <dgm:pt modelId="{CED4E705-7C42-417E-85CB-56EFA42EB1F6}" type="pres">
      <dgm:prSet presAssocID="{5BE6A15C-D3AB-4A7F-B924-E82355059941}" presName="linear" presStyleCnt="0">
        <dgm:presLayoutVars>
          <dgm:animLvl val="lvl"/>
          <dgm:resizeHandles val="exact"/>
        </dgm:presLayoutVars>
      </dgm:prSet>
      <dgm:spPr/>
    </dgm:pt>
    <dgm:pt modelId="{070E7C64-0226-43B4-A48E-11477C2503D7}" type="pres">
      <dgm:prSet presAssocID="{C9F4D394-6838-42F9-9633-11CB0B82DF62}" presName="parentText" presStyleLbl="node1" presStyleIdx="0" presStyleCnt="3">
        <dgm:presLayoutVars>
          <dgm:chMax val="0"/>
          <dgm:bulletEnabled val="1"/>
        </dgm:presLayoutVars>
      </dgm:prSet>
      <dgm:spPr/>
    </dgm:pt>
    <dgm:pt modelId="{E90EA100-053D-4B56-80C5-8996C370374A}" type="pres">
      <dgm:prSet presAssocID="{DE795566-D755-4FC2-80CE-199828145D17}" presName="spacer" presStyleCnt="0"/>
      <dgm:spPr/>
    </dgm:pt>
    <dgm:pt modelId="{BD89CED1-A412-4FF4-AD56-6278A1F1D8BA}" type="pres">
      <dgm:prSet presAssocID="{57FAE602-780D-4C45-9171-431F3AFFA08E}" presName="parentText" presStyleLbl="node1" presStyleIdx="1" presStyleCnt="3">
        <dgm:presLayoutVars>
          <dgm:chMax val="0"/>
          <dgm:bulletEnabled val="1"/>
        </dgm:presLayoutVars>
      </dgm:prSet>
      <dgm:spPr/>
    </dgm:pt>
    <dgm:pt modelId="{863CBBCD-3A34-4ABA-9CDA-62BD636A3529}" type="pres">
      <dgm:prSet presAssocID="{A1953715-9850-48E5-84AA-74E751B733F2}" presName="spacer" presStyleCnt="0"/>
      <dgm:spPr/>
    </dgm:pt>
    <dgm:pt modelId="{628BB67E-B4E5-479A-BE2F-B2D377218CC3}" type="pres">
      <dgm:prSet presAssocID="{89F8E6B1-5B8C-4D15-B515-D7D9A0573293}" presName="parentText" presStyleLbl="node1" presStyleIdx="2" presStyleCnt="3">
        <dgm:presLayoutVars>
          <dgm:chMax val="0"/>
          <dgm:bulletEnabled val="1"/>
        </dgm:presLayoutVars>
      </dgm:prSet>
      <dgm:spPr/>
    </dgm:pt>
  </dgm:ptLst>
  <dgm:cxnLst>
    <dgm:cxn modelId="{753D3C17-3C5D-4204-A101-B129CA06AA9E}" srcId="{5BE6A15C-D3AB-4A7F-B924-E82355059941}" destId="{57FAE602-780D-4C45-9171-431F3AFFA08E}" srcOrd="1" destOrd="0" parTransId="{62B1208D-867E-4EFF-A980-A09B081172B5}" sibTransId="{A1953715-9850-48E5-84AA-74E751B733F2}"/>
    <dgm:cxn modelId="{6A61A129-0D41-496A-9FB2-91A60BABF2F5}" type="presOf" srcId="{89F8E6B1-5B8C-4D15-B515-D7D9A0573293}" destId="{628BB67E-B4E5-479A-BE2F-B2D377218CC3}" srcOrd="0" destOrd="0" presId="urn:microsoft.com/office/officeart/2005/8/layout/vList2"/>
    <dgm:cxn modelId="{43B3C83C-BB60-4334-BF54-215DEB44DBFD}" type="presOf" srcId="{57FAE602-780D-4C45-9171-431F3AFFA08E}" destId="{BD89CED1-A412-4FF4-AD56-6278A1F1D8BA}" srcOrd="0" destOrd="0" presId="urn:microsoft.com/office/officeart/2005/8/layout/vList2"/>
    <dgm:cxn modelId="{B0E191A5-0F0A-48B5-84BD-E6D6FF789518}" srcId="{5BE6A15C-D3AB-4A7F-B924-E82355059941}" destId="{C9F4D394-6838-42F9-9633-11CB0B82DF62}" srcOrd="0" destOrd="0" parTransId="{F9F5D28B-62D3-464D-9EB2-62649B69BBB6}" sibTransId="{DE795566-D755-4FC2-80CE-199828145D17}"/>
    <dgm:cxn modelId="{FD2E3DE5-30F2-45E9-B67E-A302E84D07B7}" type="presOf" srcId="{C9F4D394-6838-42F9-9633-11CB0B82DF62}" destId="{070E7C64-0226-43B4-A48E-11477C2503D7}" srcOrd="0" destOrd="0" presId="urn:microsoft.com/office/officeart/2005/8/layout/vList2"/>
    <dgm:cxn modelId="{7BC402F8-D164-47A5-8938-9542F33E7AE0}" srcId="{5BE6A15C-D3AB-4A7F-B924-E82355059941}" destId="{89F8E6B1-5B8C-4D15-B515-D7D9A0573293}" srcOrd="2" destOrd="0" parTransId="{2350BB72-17D8-4795-8314-6587DA296F3A}" sibTransId="{370B0EB2-8AF9-4AEE-846B-0208BEA43CF0}"/>
    <dgm:cxn modelId="{AFF33BFF-EA84-48B8-BADF-95DB3B3A99F5}" type="presOf" srcId="{5BE6A15C-D3AB-4A7F-B924-E82355059941}" destId="{CED4E705-7C42-417E-85CB-56EFA42EB1F6}" srcOrd="0" destOrd="0" presId="urn:microsoft.com/office/officeart/2005/8/layout/vList2"/>
    <dgm:cxn modelId="{B77491C3-93E8-4418-9B50-573D460793B6}" type="presParOf" srcId="{CED4E705-7C42-417E-85CB-56EFA42EB1F6}" destId="{070E7C64-0226-43B4-A48E-11477C2503D7}" srcOrd="0" destOrd="0" presId="urn:microsoft.com/office/officeart/2005/8/layout/vList2"/>
    <dgm:cxn modelId="{BE35E7B9-3DD4-44CF-BF7D-4D4B5CEDA26D}" type="presParOf" srcId="{CED4E705-7C42-417E-85CB-56EFA42EB1F6}" destId="{E90EA100-053D-4B56-80C5-8996C370374A}" srcOrd="1" destOrd="0" presId="urn:microsoft.com/office/officeart/2005/8/layout/vList2"/>
    <dgm:cxn modelId="{23DD67D4-6638-4D23-985C-F84D2EBF88DD}" type="presParOf" srcId="{CED4E705-7C42-417E-85CB-56EFA42EB1F6}" destId="{BD89CED1-A412-4FF4-AD56-6278A1F1D8BA}" srcOrd="2" destOrd="0" presId="urn:microsoft.com/office/officeart/2005/8/layout/vList2"/>
    <dgm:cxn modelId="{042A26B1-0E4A-4636-BECF-EC2A2746B578}" type="presParOf" srcId="{CED4E705-7C42-417E-85CB-56EFA42EB1F6}" destId="{863CBBCD-3A34-4ABA-9CDA-62BD636A3529}" srcOrd="3" destOrd="0" presId="urn:microsoft.com/office/officeart/2005/8/layout/vList2"/>
    <dgm:cxn modelId="{1C3FB455-0DDD-47D3-82DB-5FF7FDA7283C}" type="presParOf" srcId="{CED4E705-7C42-417E-85CB-56EFA42EB1F6}" destId="{628BB67E-B4E5-479A-BE2F-B2D377218CC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BA8848-BC89-4987-91FB-DB43439659F7}"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DA31597C-6EC4-40AD-928E-FB5FFBB44A26}">
      <dgm:prSet custT="1"/>
      <dgm:spPr/>
      <dgm:t>
        <a:bodyPr/>
        <a:lstStyle/>
        <a:p>
          <a:r>
            <a:rPr lang="en-US" sz="1400" b="0" dirty="0"/>
            <a:t>Step 1: Identify the datatype and the problem definition related to the data type</a:t>
          </a:r>
        </a:p>
      </dgm:t>
    </dgm:pt>
    <dgm:pt modelId="{7F6B9190-EA55-4246-B7D5-B029A449FDEA}" type="parTrans" cxnId="{F81DD430-DFB0-4873-8A60-B2525E481285}">
      <dgm:prSet/>
      <dgm:spPr/>
      <dgm:t>
        <a:bodyPr/>
        <a:lstStyle/>
        <a:p>
          <a:endParaRPr lang="en-US"/>
        </a:p>
      </dgm:t>
    </dgm:pt>
    <dgm:pt modelId="{05F97EB9-A4C5-4925-BA49-B9BE986B8843}" type="sibTrans" cxnId="{F81DD430-DFB0-4873-8A60-B2525E481285}">
      <dgm:prSet/>
      <dgm:spPr/>
      <dgm:t>
        <a:bodyPr/>
        <a:lstStyle/>
        <a:p>
          <a:endParaRPr lang="en-US"/>
        </a:p>
      </dgm:t>
    </dgm:pt>
    <dgm:pt modelId="{DE8CD7DC-89C1-46C6-B350-E1D9D5CF05F0}">
      <dgm:prSet custT="1"/>
      <dgm:spPr/>
      <dgm:t>
        <a:bodyPr/>
        <a:lstStyle/>
        <a:p>
          <a:r>
            <a:rPr lang="en-US" sz="1400" dirty="0"/>
            <a:t>Step 2: Research about the biological inference underlining the datatype to improve your domain knowledge</a:t>
          </a:r>
        </a:p>
      </dgm:t>
    </dgm:pt>
    <dgm:pt modelId="{C28B5535-C602-4E74-8DC9-629D392638F9}" type="parTrans" cxnId="{0998C51E-0EFC-4966-8EBA-45E771341C86}">
      <dgm:prSet/>
      <dgm:spPr/>
      <dgm:t>
        <a:bodyPr/>
        <a:lstStyle/>
        <a:p>
          <a:endParaRPr lang="en-US"/>
        </a:p>
      </dgm:t>
    </dgm:pt>
    <dgm:pt modelId="{03918096-A5B7-44BC-A093-A6D7E7E006D2}" type="sibTrans" cxnId="{0998C51E-0EFC-4966-8EBA-45E771341C86}">
      <dgm:prSet/>
      <dgm:spPr/>
      <dgm:t>
        <a:bodyPr/>
        <a:lstStyle/>
        <a:p>
          <a:endParaRPr lang="en-US"/>
        </a:p>
      </dgm:t>
    </dgm:pt>
    <dgm:pt modelId="{2F66674B-826E-4692-8C1F-3E7B51004390}">
      <dgm:prSet custT="1"/>
      <dgm:spPr/>
      <dgm:t>
        <a:bodyPr/>
        <a:lstStyle/>
        <a:p>
          <a:r>
            <a:rPr lang="en-US" sz="1400" dirty="0"/>
            <a:t>Step 3: Data preparation – Identify the database to be used along with required data points or data features. It is advisable to start with small datasets.</a:t>
          </a:r>
        </a:p>
      </dgm:t>
    </dgm:pt>
    <dgm:pt modelId="{3BC8733F-08F6-4ECA-8EAC-0C0A6E8067FE}" type="parTrans" cxnId="{34592F6A-5362-4607-9D51-D8B0A4F0BB63}">
      <dgm:prSet/>
      <dgm:spPr/>
      <dgm:t>
        <a:bodyPr/>
        <a:lstStyle/>
        <a:p>
          <a:endParaRPr lang="en-US"/>
        </a:p>
      </dgm:t>
    </dgm:pt>
    <dgm:pt modelId="{033493CB-40F6-4081-A677-696CE0649292}" type="sibTrans" cxnId="{34592F6A-5362-4607-9D51-D8B0A4F0BB63}">
      <dgm:prSet/>
      <dgm:spPr/>
      <dgm:t>
        <a:bodyPr/>
        <a:lstStyle/>
        <a:p>
          <a:endParaRPr lang="en-US"/>
        </a:p>
      </dgm:t>
    </dgm:pt>
    <dgm:pt modelId="{85E8D648-D55C-4590-9709-82ABFB46F036}">
      <dgm:prSet custT="1"/>
      <dgm:spPr/>
      <dgm:t>
        <a:bodyPr/>
        <a:lstStyle/>
        <a:p>
          <a:pPr rtl="0"/>
          <a:r>
            <a:rPr lang="en-US" sz="1400" dirty="0"/>
            <a:t>Step 4: Lay down the analysis solution in pseudocode to ensure you understand the problem statement and its working</a:t>
          </a:r>
          <a:r>
            <a:rPr lang="en-US" sz="1400" dirty="0">
              <a:latin typeface="Calibri Light" panose="020F0302020204030204"/>
            </a:rPr>
            <a:t> </a:t>
          </a:r>
          <a:endParaRPr lang="en-US" sz="1400" dirty="0"/>
        </a:p>
      </dgm:t>
    </dgm:pt>
    <dgm:pt modelId="{F5B839B7-6FF9-4CF9-A52A-2A05881390AC}" type="parTrans" cxnId="{9C5633FB-A39C-47FD-9863-AE7047B9FD24}">
      <dgm:prSet/>
      <dgm:spPr/>
      <dgm:t>
        <a:bodyPr/>
        <a:lstStyle/>
        <a:p>
          <a:endParaRPr lang="en-US"/>
        </a:p>
      </dgm:t>
    </dgm:pt>
    <dgm:pt modelId="{B6BD61B1-B332-478B-B111-9DAE79AA9685}" type="sibTrans" cxnId="{9C5633FB-A39C-47FD-9863-AE7047B9FD24}">
      <dgm:prSet/>
      <dgm:spPr/>
      <dgm:t>
        <a:bodyPr/>
        <a:lstStyle/>
        <a:p>
          <a:endParaRPr lang="en-US"/>
        </a:p>
      </dgm:t>
    </dgm:pt>
    <dgm:pt modelId="{50ECB006-5891-448F-9DD9-0EBF2BD4B15E}">
      <dgm:prSet custT="1"/>
      <dgm:spPr/>
      <dgm:t>
        <a:bodyPr/>
        <a:lstStyle/>
        <a:p>
          <a:r>
            <a:rPr lang="en-US" sz="1500" dirty="0"/>
            <a:t>Step 5: Code your analysis, compare your results to the ground truth and infer your outcome</a:t>
          </a:r>
        </a:p>
      </dgm:t>
    </dgm:pt>
    <dgm:pt modelId="{FFD4FE14-7F75-49D3-BEFA-8D79CE5C9D35}" type="parTrans" cxnId="{806E8A79-14CA-4F99-B7DB-656016747C1F}">
      <dgm:prSet/>
      <dgm:spPr/>
      <dgm:t>
        <a:bodyPr/>
        <a:lstStyle/>
        <a:p>
          <a:endParaRPr lang="en-US"/>
        </a:p>
      </dgm:t>
    </dgm:pt>
    <dgm:pt modelId="{240766F3-D6F7-4D9F-89BD-3C536432D0CA}" type="sibTrans" cxnId="{806E8A79-14CA-4F99-B7DB-656016747C1F}">
      <dgm:prSet/>
      <dgm:spPr/>
      <dgm:t>
        <a:bodyPr/>
        <a:lstStyle/>
        <a:p>
          <a:endParaRPr lang="en-US"/>
        </a:p>
      </dgm:t>
    </dgm:pt>
    <dgm:pt modelId="{260F70AD-D29A-4E96-87C9-AE5E884849C3}" type="pres">
      <dgm:prSet presAssocID="{2CBA8848-BC89-4987-91FB-DB43439659F7}" presName="root" presStyleCnt="0">
        <dgm:presLayoutVars>
          <dgm:dir/>
          <dgm:resizeHandles val="exact"/>
        </dgm:presLayoutVars>
      </dgm:prSet>
      <dgm:spPr/>
    </dgm:pt>
    <dgm:pt modelId="{EB009750-7E26-4793-B60E-168AB98EBB7F}" type="pres">
      <dgm:prSet presAssocID="{DA31597C-6EC4-40AD-928E-FB5FFBB44A26}" presName="compNode" presStyleCnt="0"/>
      <dgm:spPr/>
    </dgm:pt>
    <dgm:pt modelId="{EE4C73EE-137C-44F6-BCC0-54ACD9BB9D4A}" type="pres">
      <dgm:prSet presAssocID="{DA31597C-6EC4-40AD-928E-FB5FFBB44A2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651EF713-E9A1-445C-B86F-849D3F187C64}" type="pres">
      <dgm:prSet presAssocID="{DA31597C-6EC4-40AD-928E-FB5FFBB44A26}" presName="spaceRect" presStyleCnt="0"/>
      <dgm:spPr/>
    </dgm:pt>
    <dgm:pt modelId="{A331ADCA-EE9F-4A30-BB1A-05FA8F1894A2}" type="pres">
      <dgm:prSet presAssocID="{DA31597C-6EC4-40AD-928E-FB5FFBB44A26}" presName="textRect" presStyleLbl="revTx" presStyleIdx="0" presStyleCnt="5">
        <dgm:presLayoutVars>
          <dgm:chMax val="1"/>
          <dgm:chPref val="1"/>
        </dgm:presLayoutVars>
      </dgm:prSet>
      <dgm:spPr/>
    </dgm:pt>
    <dgm:pt modelId="{F109C797-551A-46E7-A2CD-5F4B9C62E958}" type="pres">
      <dgm:prSet presAssocID="{05F97EB9-A4C5-4925-BA49-B9BE986B8843}" presName="sibTrans" presStyleCnt="0"/>
      <dgm:spPr/>
    </dgm:pt>
    <dgm:pt modelId="{7CF61869-08E7-46DB-AB4F-405D170E7E22}" type="pres">
      <dgm:prSet presAssocID="{DE8CD7DC-89C1-46C6-B350-E1D9D5CF05F0}" presName="compNode" presStyleCnt="0"/>
      <dgm:spPr/>
    </dgm:pt>
    <dgm:pt modelId="{BE1D6435-CBCF-4C9C-BAA9-3779BE5749BD}" type="pres">
      <dgm:prSet presAssocID="{DE8CD7DC-89C1-46C6-B350-E1D9D5CF05F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D7281C67-6906-4C60-9436-D0E1ECD66963}" type="pres">
      <dgm:prSet presAssocID="{DE8CD7DC-89C1-46C6-B350-E1D9D5CF05F0}" presName="spaceRect" presStyleCnt="0"/>
      <dgm:spPr/>
    </dgm:pt>
    <dgm:pt modelId="{6AE2257F-81AF-409A-BCF4-8A4F2A66C2E8}" type="pres">
      <dgm:prSet presAssocID="{DE8CD7DC-89C1-46C6-B350-E1D9D5CF05F0}" presName="textRect" presStyleLbl="revTx" presStyleIdx="1" presStyleCnt="5">
        <dgm:presLayoutVars>
          <dgm:chMax val="1"/>
          <dgm:chPref val="1"/>
        </dgm:presLayoutVars>
      </dgm:prSet>
      <dgm:spPr/>
    </dgm:pt>
    <dgm:pt modelId="{6FBE786E-FCA7-4E60-9895-DA4419FB8FF2}" type="pres">
      <dgm:prSet presAssocID="{03918096-A5B7-44BC-A093-A6D7E7E006D2}" presName="sibTrans" presStyleCnt="0"/>
      <dgm:spPr/>
    </dgm:pt>
    <dgm:pt modelId="{80A61461-D91E-4735-9520-8D861D3517D1}" type="pres">
      <dgm:prSet presAssocID="{2F66674B-826E-4692-8C1F-3E7B51004390}" presName="compNode" presStyleCnt="0"/>
      <dgm:spPr/>
    </dgm:pt>
    <dgm:pt modelId="{7FDE4D2B-AEFA-46F1-927B-5D1A261B3BB2}" type="pres">
      <dgm:prSet presAssocID="{2F66674B-826E-4692-8C1F-3E7B5100439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F6B23F06-8C28-41FD-963E-7AE34AD898CE}" type="pres">
      <dgm:prSet presAssocID="{2F66674B-826E-4692-8C1F-3E7B51004390}" presName="spaceRect" presStyleCnt="0"/>
      <dgm:spPr/>
    </dgm:pt>
    <dgm:pt modelId="{76BC00B9-5BC8-4765-80C9-4C0FDC92B472}" type="pres">
      <dgm:prSet presAssocID="{2F66674B-826E-4692-8C1F-3E7B51004390}" presName="textRect" presStyleLbl="revTx" presStyleIdx="2" presStyleCnt="5">
        <dgm:presLayoutVars>
          <dgm:chMax val="1"/>
          <dgm:chPref val="1"/>
        </dgm:presLayoutVars>
      </dgm:prSet>
      <dgm:spPr/>
    </dgm:pt>
    <dgm:pt modelId="{7B4DCF2A-DA3B-4E30-852D-CD7A393A23BD}" type="pres">
      <dgm:prSet presAssocID="{033493CB-40F6-4081-A677-696CE0649292}" presName="sibTrans" presStyleCnt="0"/>
      <dgm:spPr/>
    </dgm:pt>
    <dgm:pt modelId="{5002F244-DDAA-4223-9910-4A3FCEF1ECE3}" type="pres">
      <dgm:prSet presAssocID="{85E8D648-D55C-4590-9709-82ABFB46F036}" presName="compNode" presStyleCnt="0"/>
      <dgm:spPr/>
    </dgm:pt>
    <dgm:pt modelId="{94432E45-9F58-4A24-8419-0317AAA21604}" type="pres">
      <dgm:prSet presAssocID="{85E8D648-D55C-4590-9709-82ABFB46F03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uzzle"/>
        </a:ext>
      </dgm:extLst>
    </dgm:pt>
    <dgm:pt modelId="{3C8DC32C-D770-496E-AD68-1E6FAE928B06}" type="pres">
      <dgm:prSet presAssocID="{85E8D648-D55C-4590-9709-82ABFB46F036}" presName="spaceRect" presStyleCnt="0"/>
      <dgm:spPr/>
    </dgm:pt>
    <dgm:pt modelId="{D209284F-1CFF-4479-8261-539E979CB964}" type="pres">
      <dgm:prSet presAssocID="{85E8D648-D55C-4590-9709-82ABFB46F036}" presName="textRect" presStyleLbl="revTx" presStyleIdx="3" presStyleCnt="5">
        <dgm:presLayoutVars>
          <dgm:chMax val="1"/>
          <dgm:chPref val="1"/>
        </dgm:presLayoutVars>
      </dgm:prSet>
      <dgm:spPr/>
    </dgm:pt>
    <dgm:pt modelId="{1FD251BB-D492-433E-939A-643426C8803C}" type="pres">
      <dgm:prSet presAssocID="{B6BD61B1-B332-478B-B111-9DAE79AA9685}" presName="sibTrans" presStyleCnt="0"/>
      <dgm:spPr/>
    </dgm:pt>
    <dgm:pt modelId="{929260F3-15C0-468E-8581-668CB0336544}" type="pres">
      <dgm:prSet presAssocID="{50ECB006-5891-448F-9DD9-0EBF2BD4B15E}" presName="compNode" presStyleCnt="0"/>
      <dgm:spPr/>
    </dgm:pt>
    <dgm:pt modelId="{B1A62485-12F7-4A3C-9149-CB8758B15174}" type="pres">
      <dgm:prSet presAssocID="{50ECB006-5891-448F-9DD9-0EBF2BD4B15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E7756B58-D854-4445-81F9-FF22E12BDF88}" type="pres">
      <dgm:prSet presAssocID="{50ECB006-5891-448F-9DD9-0EBF2BD4B15E}" presName="spaceRect" presStyleCnt="0"/>
      <dgm:spPr/>
    </dgm:pt>
    <dgm:pt modelId="{13A0E1A3-D575-4AB1-AAE8-D2636B335754}" type="pres">
      <dgm:prSet presAssocID="{50ECB006-5891-448F-9DD9-0EBF2BD4B15E}" presName="textRect" presStyleLbl="revTx" presStyleIdx="4" presStyleCnt="5">
        <dgm:presLayoutVars>
          <dgm:chMax val="1"/>
          <dgm:chPref val="1"/>
        </dgm:presLayoutVars>
      </dgm:prSet>
      <dgm:spPr/>
    </dgm:pt>
  </dgm:ptLst>
  <dgm:cxnLst>
    <dgm:cxn modelId="{E456C508-A6DC-4471-A7D5-15F77768D23B}" type="presOf" srcId="{50ECB006-5891-448F-9DD9-0EBF2BD4B15E}" destId="{13A0E1A3-D575-4AB1-AAE8-D2636B335754}" srcOrd="0" destOrd="0" presId="urn:microsoft.com/office/officeart/2018/2/layout/IconLabelList"/>
    <dgm:cxn modelId="{96683209-DE15-4E8A-81CE-0C3F6D8535E3}" type="presOf" srcId="{2F66674B-826E-4692-8C1F-3E7B51004390}" destId="{76BC00B9-5BC8-4765-80C9-4C0FDC92B472}" srcOrd="0" destOrd="0" presId="urn:microsoft.com/office/officeart/2018/2/layout/IconLabelList"/>
    <dgm:cxn modelId="{0998C51E-0EFC-4966-8EBA-45E771341C86}" srcId="{2CBA8848-BC89-4987-91FB-DB43439659F7}" destId="{DE8CD7DC-89C1-46C6-B350-E1D9D5CF05F0}" srcOrd="1" destOrd="0" parTransId="{C28B5535-C602-4E74-8DC9-629D392638F9}" sibTransId="{03918096-A5B7-44BC-A093-A6D7E7E006D2}"/>
    <dgm:cxn modelId="{F81DD430-DFB0-4873-8A60-B2525E481285}" srcId="{2CBA8848-BC89-4987-91FB-DB43439659F7}" destId="{DA31597C-6EC4-40AD-928E-FB5FFBB44A26}" srcOrd="0" destOrd="0" parTransId="{7F6B9190-EA55-4246-B7D5-B029A449FDEA}" sibTransId="{05F97EB9-A4C5-4925-BA49-B9BE986B8843}"/>
    <dgm:cxn modelId="{A2791761-0B52-4536-B089-5B6B7D0AE242}" type="presOf" srcId="{2CBA8848-BC89-4987-91FB-DB43439659F7}" destId="{260F70AD-D29A-4E96-87C9-AE5E884849C3}" srcOrd="0" destOrd="0" presId="urn:microsoft.com/office/officeart/2018/2/layout/IconLabelList"/>
    <dgm:cxn modelId="{34592F6A-5362-4607-9D51-D8B0A4F0BB63}" srcId="{2CBA8848-BC89-4987-91FB-DB43439659F7}" destId="{2F66674B-826E-4692-8C1F-3E7B51004390}" srcOrd="2" destOrd="0" parTransId="{3BC8733F-08F6-4ECA-8EAC-0C0A6E8067FE}" sibTransId="{033493CB-40F6-4081-A677-696CE0649292}"/>
    <dgm:cxn modelId="{806E8A79-14CA-4F99-B7DB-656016747C1F}" srcId="{2CBA8848-BC89-4987-91FB-DB43439659F7}" destId="{50ECB006-5891-448F-9DD9-0EBF2BD4B15E}" srcOrd="4" destOrd="0" parTransId="{FFD4FE14-7F75-49D3-BEFA-8D79CE5C9D35}" sibTransId="{240766F3-D6F7-4D9F-89BD-3C536432D0CA}"/>
    <dgm:cxn modelId="{16A8B6C1-9B7C-4425-9EB6-3BEC300EECB5}" type="presOf" srcId="{DE8CD7DC-89C1-46C6-B350-E1D9D5CF05F0}" destId="{6AE2257F-81AF-409A-BCF4-8A4F2A66C2E8}" srcOrd="0" destOrd="0" presId="urn:microsoft.com/office/officeart/2018/2/layout/IconLabelList"/>
    <dgm:cxn modelId="{A64B24CD-C6C5-4065-AA2C-525442CD7C6D}" type="presOf" srcId="{DA31597C-6EC4-40AD-928E-FB5FFBB44A26}" destId="{A331ADCA-EE9F-4A30-BB1A-05FA8F1894A2}" srcOrd="0" destOrd="0" presId="urn:microsoft.com/office/officeart/2018/2/layout/IconLabelList"/>
    <dgm:cxn modelId="{81C443F8-2889-4FAB-84FF-4D16C51A21C5}" type="presOf" srcId="{85E8D648-D55C-4590-9709-82ABFB46F036}" destId="{D209284F-1CFF-4479-8261-539E979CB964}" srcOrd="0" destOrd="0" presId="urn:microsoft.com/office/officeart/2018/2/layout/IconLabelList"/>
    <dgm:cxn modelId="{9C5633FB-A39C-47FD-9863-AE7047B9FD24}" srcId="{2CBA8848-BC89-4987-91FB-DB43439659F7}" destId="{85E8D648-D55C-4590-9709-82ABFB46F036}" srcOrd="3" destOrd="0" parTransId="{F5B839B7-6FF9-4CF9-A52A-2A05881390AC}" sibTransId="{B6BD61B1-B332-478B-B111-9DAE79AA9685}"/>
    <dgm:cxn modelId="{3E40044D-31EC-4FF5-98DA-CB7C4117ECEF}" type="presParOf" srcId="{260F70AD-D29A-4E96-87C9-AE5E884849C3}" destId="{EB009750-7E26-4793-B60E-168AB98EBB7F}" srcOrd="0" destOrd="0" presId="urn:microsoft.com/office/officeart/2018/2/layout/IconLabelList"/>
    <dgm:cxn modelId="{A62FE10F-3CD4-4D22-8E6D-10E04B8C33EB}" type="presParOf" srcId="{EB009750-7E26-4793-B60E-168AB98EBB7F}" destId="{EE4C73EE-137C-44F6-BCC0-54ACD9BB9D4A}" srcOrd="0" destOrd="0" presId="urn:microsoft.com/office/officeart/2018/2/layout/IconLabelList"/>
    <dgm:cxn modelId="{B7A8917C-C13C-4D15-B87A-C5ED764D7DDF}" type="presParOf" srcId="{EB009750-7E26-4793-B60E-168AB98EBB7F}" destId="{651EF713-E9A1-445C-B86F-849D3F187C64}" srcOrd="1" destOrd="0" presId="urn:microsoft.com/office/officeart/2018/2/layout/IconLabelList"/>
    <dgm:cxn modelId="{337643CB-0A42-4EE3-853F-04F935CAC9B1}" type="presParOf" srcId="{EB009750-7E26-4793-B60E-168AB98EBB7F}" destId="{A331ADCA-EE9F-4A30-BB1A-05FA8F1894A2}" srcOrd="2" destOrd="0" presId="urn:microsoft.com/office/officeart/2018/2/layout/IconLabelList"/>
    <dgm:cxn modelId="{B5906795-BBAE-4A19-9769-B90244C7C524}" type="presParOf" srcId="{260F70AD-D29A-4E96-87C9-AE5E884849C3}" destId="{F109C797-551A-46E7-A2CD-5F4B9C62E958}" srcOrd="1" destOrd="0" presId="urn:microsoft.com/office/officeart/2018/2/layout/IconLabelList"/>
    <dgm:cxn modelId="{020FAC87-E12C-4B7F-A74D-A8FC085ECD66}" type="presParOf" srcId="{260F70AD-D29A-4E96-87C9-AE5E884849C3}" destId="{7CF61869-08E7-46DB-AB4F-405D170E7E22}" srcOrd="2" destOrd="0" presId="urn:microsoft.com/office/officeart/2018/2/layout/IconLabelList"/>
    <dgm:cxn modelId="{12B9CC88-2438-4F6B-808D-86C8CDB06807}" type="presParOf" srcId="{7CF61869-08E7-46DB-AB4F-405D170E7E22}" destId="{BE1D6435-CBCF-4C9C-BAA9-3779BE5749BD}" srcOrd="0" destOrd="0" presId="urn:microsoft.com/office/officeart/2018/2/layout/IconLabelList"/>
    <dgm:cxn modelId="{CBA42812-B236-44D9-BC20-8DCE89C18E6F}" type="presParOf" srcId="{7CF61869-08E7-46DB-AB4F-405D170E7E22}" destId="{D7281C67-6906-4C60-9436-D0E1ECD66963}" srcOrd="1" destOrd="0" presId="urn:microsoft.com/office/officeart/2018/2/layout/IconLabelList"/>
    <dgm:cxn modelId="{A7C6BB3C-3072-406F-9F99-4002F6F42B44}" type="presParOf" srcId="{7CF61869-08E7-46DB-AB4F-405D170E7E22}" destId="{6AE2257F-81AF-409A-BCF4-8A4F2A66C2E8}" srcOrd="2" destOrd="0" presId="urn:microsoft.com/office/officeart/2018/2/layout/IconLabelList"/>
    <dgm:cxn modelId="{61DE4013-D4E4-448D-B74F-9039427B93DE}" type="presParOf" srcId="{260F70AD-D29A-4E96-87C9-AE5E884849C3}" destId="{6FBE786E-FCA7-4E60-9895-DA4419FB8FF2}" srcOrd="3" destOrd="0" presId="urn:microsoft.com/office/officeart/2018/2/layout/IconLabelList"/>
    <dgm:cxn modelId="{37A5212B-BA46-4F69-ABF3-E24EA96B3514}" type="presParOf" srcId="{260F70AD-D29A-4E96-87C9-AE5E884849C3}" destId="{80A61461-D91E-4735-9520-8D861D3517D1}" srcOrd="4" destOrd="0" presId="urn:microsoft.com/office/officeart/2018/2/layout/IconLabelList"/>
    <dgm:cxn modelId="{7F2D27C6-01AA-4223-98DB-6D6E63CE4E3D}" type="presParOf" srcId="{80A61461-D91E-4735-9520-8D861D3517D1}" destId="{7FDE4D2B-AEFA-46F1-927B-5D1A261B3BB2}" srcOrd="0" destOrd="0" presId="urn:microsoft.com/office/officeart/2018/2/layout/IconLabelList"/>
    <dgm:cxn modelId="{A6029646-1218-4A53-BE4E-D7FB7743941D}" type="presParOf" srcId="{80A61461-D91E-4735-9520-8D861D3517D1}" destId="{F6B23F06-8C28-41FD-963E-7AE34AD898CE}" srcOrd="1" destOrd="0" presId="urn:microsoft.com/office/officeart/2018/2/layout/IconLabelList"/>
    <dgm:cxn modelId="{B0B59D2A-2D21-4BF6-813B-58D080E24954}" type="presParOf" srcId="{80A61461-D91E-4735-9520-8D861D3517D1}" destId="{76BC00B9-5BC8-4765-80C9-4C0FDC92B472}" srcOrd="2" destOrd="0" presId="urn:microsoft.com/office/officeart/2018/2/layout/IconLabelList"/>
    <dgm:cxn modelId="{D90A16FA-2389-479C-BBE5-D3CEC519518A}" type="presParOf" srcId="{260F70AD-D29A-4E96-87C9-AE5E884849C3}" destId="{7B4DCF2A-DA3B-4E30-852D-CD7A393A23BD}" srcOrd="5" destOrd="0" presId="urn:microsoft.com/office/officeart/2018/2/layout/IconLabelList"/>
    <dgm:cxn modelId="{875FBA6C-D19A-4C82-BBFB-34096795C070}" type="presParOf" srcId="{260F70AD-D29A-4E96-87C9-AE5E884849C3}" destId="{5002F244-DDAA-4223-9910-4A3FCEF1ECE3}" srcOrd="6" destOrd="0" presId="urn:microsoft.com/office/officeart/2018/2/layout/IconLabelList"/>
    <dgm:cxn modelId="{D1FCB591-FC50-4540-BED5-F18A165DFE19}" type="presParOf" srcId="{5002F244-DDAA-4223-9910-4A3FCEF1ECE3}" destId="{94432E45-9F58-4A24-8419-0317AAA21604}" srcOrd="0" destOrd="0" presId="urn:microsoft.com/office/officeart/2018/2/layout/IconLabelList"/>
    <dgm:cxn modelId="{89DFBB8F-BEC1-41EF-8DF1-749B4950CD49}" type="presParOf" srcId="{5002F244-DDAA-4223-9910-4A3FCEF1ECE3}" destId="{3C8DC32C-D770-496E-AD68-1E6FAE928B06}" srcOrd="1" destOrd="0" presId="urn:microsoft.com/office/officeart/2018/2/layout/IconLabelList"/>
    <dgm:cxn modelId="{2FC7F97D-4D4E-4863-8F7C-E3C1402DB261}" type="presParOf" srcId="{5002F244-DDAA-4223-9910-4A3FCEF1ECE3}" destId="{D209284F-1CFF-4479-8261-539E979CB964}" srcOrd="2" destOrd="0" presId="urn:microsoft.com/office/officeart/2018/2/layout/IconLabelList"/>
    <dgm:cxn modelId="{ABD17072-9DA5-4C3B-850B-30D2A9C7AD7F}" type="presParOf" srcId="{260F70AD-D29A-4E96-87C9-AE5E884849C3}" destId="{1FD251BB-D492-433E-939A-643426C8803C}" srcOrd="7" destOrd="0" presId="urn:microsoft.com/office/officeart/2018/2/layout/IconLabelList"/>
    <dgm:cxn modelId="{1A779819-F7DB-477A-8DDC-E7C2B1E13408}" type="presParOf" srcId="{260F70AD-D29A-4E96-87C9-AE5E884849C3}" destId="{929260F3-15C0-468E-8581-668CB0336544}" srcOrd="8" destOrd="0" presId="urn:microsoft.com/office/officeart/2018/2/layout/IconLabelList"/>
    <dgm:cxn modelId="{10FF6FF6-B99A-4B09-918D-448F4B80D8C3}" type="presParOf" srcId="{929260F3-15C0-468E-8581-668CB0336544}" destId="{B1A62485-12F7-4A3C-9149-CB8758B15174}" srcOrd="0" destOrd="0" presId="urn:microsoft.com/office/officeart/2018/2/layout/IconLabelList"/>
    <dgm:cxn modelId="{3BAE670B-A294-49D3-AFCD-18B52B6A7C6B}" type="presParOf" srcId="{929260F3-15C0-468E-8581-668CB0336544}" destId="{E7756B58-D854-4445-81F9-FF22E12BDF88}" srcOrd="1" destOrd="0" presId="urn:microsoft.com/office/officeart/2018/2/layout/IconLabelList"/>
    <dgm:cxn modelId="{1676C547-B391-4EB0-9683-52CDE6C09029}" type="presParOf" srcId="{929260F3-15C0-468E-8581-668CB0336544}" destId="{13A0E1A3-D575-4AB1-AAE8-D2636B33575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0E7C64-0226-43B4-A48E-11477C2503D7}">
      <dsp:nvSpPr>
        <dsp:cNvPr id="0" name=""/>
        <dsp:cNvSpPr/>
      </dsp:nvSpPr>
      <dsp:spPr>
        <a:xfrm>
          <a:off x="0" y="537986"/>
          <a:ext cx="7620626" cy="1427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human genome contains about 3 billion of these base pairs. Genome sequencing involved figuring out the exact order of all 3 billion of these DNA nucleotides, a feat that would not have been possible without massive amounts of computing power.</a:t>
          </a:r>
        </a:p>
      </dsp:txBody>
      <dsp:txXfrm>
        <a:off x="69680" y="607666"/>
        <a:ext cx="7481266" cy="1288040"/>
      </dsp:txXfrm>
    </dsp:sp>
    <dsp:sp modelId="{BD89CED1-A412-4FF4-AD56-6278A1F1D8BA}">
      <dsp:nvSpPr>
        <dsp:cNvPr id="0" name=""/>
        <dsp:cNvSpPr/>
      </dsp:nvSpPr>
      <dsp:spPr>
        <a:xfrm>
          <a:off x="0" y="2022986"/>
          <a:ext cx="7620626" cy="14274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Scientists have decoded the DNA of thousands of organisms, creating a vast library of genetic data.</a:t>
          </a:r>
        </a:p>
      </dsp:txBody>
      <dsp:txXfrm>
        <a:off x="69680" y="2092666"/>
        <a:ext cx="7481266" cy="1288040"/>
      </dsp:txXfrm>
    </dsp:sp>
    <dsp:sp modelId="{628BB67E-B4E5-479A-BE2F-B2D377218CC3}">
      <dsp:nvSpPr>
        <dsp:cNvPr id="0" name=""/>
        <dsp:cNvSpPr/>
      </dsp:nvSpPr>
      <dsp:spPr>
        <a:xfrm>
          <a:off x="0" y="3507986"/>
          <a:ext cx="7620626" cy="14274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This has created many sub-fields that use this data in different ways. An example is computational evolutionary biology. This field of study looks at how a species' DNA changes over time, providing far more detailed information than physical comparison could provide.</a:t>
          </a:r>
        </a:p>
      </dsp:txBody>
      <dsp:txXfrm>
        <a:off x="69680" y="3577666"/>
        <a:ext cx="7481266" cy="1288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4C73EE-137C-44F6-BCC0-54ACD9BB9D4A}">
      <dsp:nvSpPr>
        <dsp:cNvPr id="0" name=""/>
        <dsp:cNvSpPr/>
      </dsp:nvSpPr>
      <dsp:spPr>
        <a:xfrm>
          <a:off x="618228" y="983869"/>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31ADCA-EE9F-4A30-BB1A-05FA8F1894A2}">
      <dsp:nvSpPr>
        <dsp:cNvPr id="0" name=""/>
        <dsp:cNvSpPr/>
      </dsp:nvSpPr>
      <dsp:spPr>
        <a:xfrm>
          <a:off x="123228" y="2179515"/>
          <a:ext cx="1800000" cy="1372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0" kern="1200" dirty="0"/>
            <a:t>Step 1: Identify the datatype and the problem definition related to the data type</a:t>
          </a:r>
        </a:p>
      </dsp:txBody>
      <dsp:txXfrm>
        <a:off x="123228" y="2179515"/>
        <a:ext cx="1800000" cy="1372038"/>
      </dsp:txXfrm>
    </dsp:sp>
    <dsp:sp modelId="{BE1D6435-CBCF-4C9C-BAA9-3779BE5749BD}">
      <dsp:nvSpPr>
        <dsp:cNvPr id="0" name=""/>
        <dsp:cNvSpPr/>
      </dsp:nvSpPr>
      <dsp:spPr>
        <a:xfrm>
          <a:off x="2733228" y="983869"/>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E2257F-81AF-409A-BCF4-8A4F2A66C2E8}">
      <dsp:nvSpPr>
        <dsp:cNvPr id="0" name=""/>
        <dsp:cNvSpPr/>
      </dsp:nvSpPr>
      <dsp:spPr>
        <a:xfrm>
          <a:off x="2238228" y="2179515"/>
          <a:ext cx="1800000" cy="1372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Step 2: Research about the biological inference underlining the datatype to improve your domain knowledge</a:t>
          </a:r>
        </a:p>
      </dsp:txBody>
      <dsp:txXfrm>
        <a:off x="2238228" y="2179515"/>
        <a:ext cx="1800000" cy="1372038"/>
      </dsp:txXfrm>
    </dsp:sp>
    <dsp:sp modelId="{7FDE4D2B-AEFA-46F1-927B-5D1A261B3BB2}">
      <dsp:nvSpPr>
        <dsp:cNvPr id="0" name=""/>
        <dsp:cNvSpPr/>
      </dsp:nvSpPr>
      <dsp:spPr>
        <a:xfrm>
          <a:off x="4848228" y="983869"/>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BC00B9-5BC8-4765-80C9-4C0FDC92B472}">
      <dsp:nvSpPr>
        <dsp:cNvPr id="0" name=""/>
        <dsp:cNvSpPr/>
      </dsp:nvSpPr>
      <dsp:spPr>
        <a:xfrm>
          <a:off x="4353228" y="2179515"/>
          <a:ext cx="1800000" cy="1372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Step 3: Data preparation – Identify the database to be used along with required data points or data features. It is advisable to start with small datasets.</a:t>
          </a:r>
        </a:p>
      </dsp:txBody>
      <dsp:txXfrm>
        <a:off x="4353228" y="2179515"/>
        <a:ext cx="1800000" cy="1372038"/>
      </dsp:txXfrm>
    </dsp:sp>
    <dsp:sp modelId="{94432E45-9F58-4A24-8419-0317AAA21604}">
      <dsp:nvSpPr>
        <dsp:cNvPr id="0" name=""/>
        <dsp:cNvSpPr/>
      </dsp:nvSpPr>
      <dsp:spPr>
        <a:xfrm>
          <a:off x="6963228" y="983869"/>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09284F-1CFF-4479-8261-539E979CB964}">
      <dsp:nvSpPr>
        <dsp:cNvPr id="0" name=""/>
        <dsp:cNvSpPr/>
      </dsp:nvSpPr>
      <dsp:spPr>
        <a:xfrm>
          <a:off x="6468228" y="2179515"/>
          <a:ext cx="1800000" cy="1372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rtl="0">
            <a:lnSpc>
              <a:spcPct val="90000"/>
            </a:lnSpc>
            <a:spcBef>
              <a:spcPct val="0"/>
            </a:spcBef>
            <a:spcAft>
              <a:spcPct val="35000"/>
            </a:spcAft>
            <a:buNone/>
          </a:pPr>
          <a:r>
            <a:rPr lang="en-US" sz="1400" kern="1200" dirty="0"/>
            <a:t>Step 4: Lay down the analysis solution in pseudocode to ensure you understand the problem statement and its working</a:t>
          </a:r>
          <a:r>
            <a:rPr lang="en-US" sz="1400" kern="1200" dirty="0">
              <a:latin typeface="Calibri Light" panose="020F0302020204030204"/>
            </a:rPr>
            <a:t> </a:t>
          </a:r>
          <a:endParaRPr lang="en-US" sz="1400" kern="1200" dirty="0"/>
        </a:p>
      </dsp:txBody>
      <dsp:txXfrm>
        <a:off x="6468228" y="2179515"/>
        <a:ext cx="1800000" cy="1372038"/>
      </dsp:txXfrm>
    </dsp:sp>
    <dsp:sp modelId="{B1A62485-12F7-4A3C-9149-CB8758B15174}">
      <dsp:nvSpPr>
        <dsp:cNvPr id="0" name=""/>
        <dsp:cNvSpPr/>
      </dsp:nvSpPr>
      <dsp:spPr>
        <a:xfrm>
          <a:off x="9078228" y="983869"/>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A0E1A3-D575-4AB1-AAE8-D2636B335754}">
      <dsp:nvSpPr>
        <dsp:cNvPr id="0" name=""/>
        <dsp:cNvSpPr/>
      </dsp:nvSpPr>
      <dsp:spPr>
        <a:xfrm>
          <a:off x="8583228" y="2179515"/>
          <a:ext cx="1800000" cy="1372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dirty="0"/>
            <a:t>Step 5: Code your analysis, compare your results to the ground truth and infer your outcome</a:t>
          </a:r>
        </a:p>
      </dsp:txBody>
      <dsp:txXfrm>
        <a:off x="8583228" y="2179515"/>
        <a:ext cx="1800000" cy="137203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2613B-1230-43EA-97F9-4CB67E3D4D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EDAC6E-916B-4FA4-AD7C-ABBDF2E4EC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0AD09-7AFC-4EE1-B3C5-B1BECFB8FCFA}"/>
              </a:ext>
            </a:extLst>
          </p:cNvPr>
          <p:cNvSpPr>
            <a:spLocks noGrp="1"/>
          </p:cNvSpPr>
          <p:nvPr>
            <p:ph type="dt" sz="half" idx="10"/>
          </p:nvPr>
        </p:nvSpPr>
        <p:spPr/>
        <p:txBody>
          <a:bodyPr/>
          <a:lstStyle/>
          <a:p>
            <a:fld id="{4497190D-481C-44E4-813E-E4C22F6E4454}" type="datetimeFigureOut">
              <a:rPr lang="en-US" smtClean="0"/>
              <a:t>3/3/2021</a:t>
            </a:fld>
            <a:endParaRPr lang="en-US"/>
          </a:p>
        </p:txBody>
      </p:sp>
      <p:sp>
        <p:nvSpPr>
          <p:cNvPr id="5" name="Footer Placeholder 4">
            <a:extLst>
              <a:ext uri="{FF2B5EF4-FFF2-40B4-BE49-F238E27FC236}">
                <a16:creationId xmlns:a16="http://schemas.microsoft.com/office/drawing/2014/main" id="{720ECEB6-C662-4AAB-A9D0-4B8479885E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0428D-EB64-4393-99A2-8C2A8CCF6D06}"/>
              </a:ext>
            </a:extLst>
          </p:cNvPr>
          <p:cNvSpPr>
            <a:spLocks noGrp="1"/>
          </p:cNvSpPr>
          <p:nvPr>
            <p:ph type="sldNum" sz="quarter" idx="12"/>
          </p:nvPr>
        </p:nvSpPr>
        <p:spPr/>
        <p:txBody>
          <a:bodyPr/>
          <a:lstStyle/>
          <a:p>
            <a:fld id="{950E09A3-093D-4D95-8B34-68B921ADC7E2}" type="slidenum">
              <a:rPr lang="en-US" smtClean="0"/>
              <a:t>‹#›</a:t>
            </a:fld>
            <a:endParaRPr lang="en-US"/>
          </a:p>
        </p:txBody>
      </p:sp>
    </p:spTree>
    <p:extLst>
      <p:ext uri="{BB962C8B-B14F-4D97-AF65-F5344CB8AC3E}">
        <p14:creationId xmlns:p14="http://schemas.microsoft.com/office/powerpoint/2010/main" val="671009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6211E-F42E-4D61-B771-364F6B9A30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453462-1512-4017-99EA-B2CDEDC345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1F852E-4C62-43E5-A2AC-761746621CAA}"/>
              </a:ext>
            </a:extLst>
          </p:cNvPr>
          <p:cNvSpPr>
            <a:spLocks noGrp="1"/>
          </p:cNvSpPr>
          <p:nvPr>
            <p:ph type="dt" sz="half" idx="10"/>
          </p:nvPr>
        </p:nvSpPr>
        <p:spPr/>
        <p:txBody>
          <a:bodyPr/>
          <a:lstStyle/>
          <a:p>
            <a:fld id="{4497190D-481C-44E4-813E-E4C22F6E4454}" type="datetimeFigureOut">
              <a:rPr lang="en-US" smtClean="0"/>
              <a:t>3/3/2021</a:t>
            </a:fld>
            <a:endParaRPr lang="en-US"/>
          </a:p>
        </p:txBody>
      </p:sp>
      <p:sp>
        <p:nvSpPr>
          <p:cNvPr id="5" name="Footer Placeholder 4">
            <a:extLst>
              <a:ext uri="{FF2B5EF4-FFF2-40B4-BE49-F238E27FC236}">
                <a16:creationId xmlns:a16="http://schemas.microsoft.com/office/drawing/2014/main" id="{6BFB621C-3F33-4AB1-AB28-4FCBE28570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E18484-FCBE-4609-B524-7CDD1F04D647}"/>
              </a:ext>
            </a:extLst>
          </p:cNvPr>
          <p:cNvSpPr>
            <a:spLocks noGrp="1"/>
          </p:cNvSpPr>
          <p:nvPr>
            <p:ph type="sldNum" sz="quarter" idx="12"/>
          </p:nvPr>
        </p:nvSpPr>
        <p:spPr/>
        <p:txBody>
          <a:bodyPr/>
          <a:lstStyle/>
          <a:p>
            <a:fld id="{950E09A3-093D-4D95-8B34-68B921ADC7E2}" type="slidenum">
              <a:rPr lang="en-US" smtClean="0"/>
              <a:t>‹#›</a:t>
            </a:fld>
            <a:endParaRPr lang="en-US"/>
          </a:p>
        </p:txBody>
      </p:sp>
    </p:spTree>
    <p:extLst>
      <p:ext uri="{BB962C8B-B14F-4D97-AF65-F5344CB8AC3E}">
        <p14:creationId xmlns:p14="http://schemas.microsoft.com/office/powerpoint/2010/main" val="2508778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FA8050-62F0-40AC-9214-1FEF2FE699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EBC0EB-06C8-47C2-88C4-2CB1B4CF10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42DF2F-782C-43A2-BE59-01E55307540A}"/>
              </a:ext>
            </a:extLst>
          </p:cNvPr>
          <p:cNvSpPr>
            <a:spLocks noGrp="1"/>
          </p:cNvSpPr>
          <p:nvPr>
            <p:ph type="dt" sz="half" idx="10"/>
          </p:nvPr>
        </p:nvSpPr>
        <p:spPr/>
        <p:txBody>
          <a:bodyPr/>
          <a:lstStyle/>
          <a:p>
            <a:fld id="{4497190D-481C-44E4-813E-E4C22F6E4454}" type="datetimeFigureOut">
              <a:rPr lang="en-US" smtClean="0"/>
              <a:t>3/3/2021</a:t>
            </a:fld>
            <a:endParaRPr lang="en-US"/>
          </a:p>
        </p:txBody>
      </p:sp>
      <p:sp>
        <p:nvSpPr>
          <p:cNvPr id="5" name="Footer Placeholder 4">
            <a:extLst>
              <a:ext uri="{FF2B5EF4-FFF2-40B4-BE49-F238E27FC236}">
                <a16:creationId xmlns:a16="http://schemas.microsoft.com/office/drawing/2014/main" id="{28B986E2-AE34-40E7-888C-8FC3422613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6C10F3-B7FF-4A7D-8183-F243CA48059F}"/>
              </a:ext>
            </a:extLst>
          </p:cNvPr>
          <p:cNvSpPr>
            <a:spLocks noGrp="1"/>
          </p:cNvSpPr>
          <p:nvPr>
            <p:ph type="sldNum" sz="quarter" idx="12"/>
          </p:nvPr>
        </p:nvSpPr>
        <p:spPr/>
        <p:txBody>
          <a:bodyPr/>
          <a:lstStyle/>
          <a:p>
            <a:fld id="{950E09A3-093D-4D95-8B34-68B921ADC7E2}" type="slidenum">
              <a:rPr lang="en-US" smtClean="0"/>
              <a:t>‹#›</a:t>
            </a:fld>
            <a:endParaRPr lang="en-US"/>
          </a:p>
        </p:txBody>
      </p:sp>
    </p:spTree>
    <p:extLst>
      <p:ext uri="{BB962C8B-B14F-4D97-AF65-F5344CB8AC3E}">
        <p14:creationId xmlns:p14="http://schemas.microsoft.com/office/powerpoint/2010/main" val="1437331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93324-26F6-4BFE-9826-601D7CFB37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5C246C-300D-4D73-A367-0E843CCA54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7BE55B-5476-4A98-95DC-E7F6DA2072B6}"/>
              </a:ext>
            </a:extLst>
          </p:cNvPr>
          <p:cNvSpPr>
            <a:spLocks noGrp="1"/>
          </p:cNvSpPr>
          <p:nvPr>
            <p:ph type="dt" sz="half" idx="10"/>
          </p:nvPr>
        </p:nvSpPr>
        <p:spPr/>
        <p:txBody>
          <a:bodyPr/>
          <a:lstStyle/>
          <a:p>
            <a:fld id="{4497190D-481C-44E4-813E-E4C22F6E4454}" type="datetimeFigureOut">
              <a:rPr lang="en-US" smtClean="0"/>
              <a:t>3/3/2021</a:t>
            </a:fld>
            <a:endParaRPr lang="en-US"/>
          </a:p>
        </p:txBody>
      </p:sp>
      <p:sp>
        <p:nvSpPr>
          <p:cNvPr id="5" name="Footer Placeholder 4">
            <a:extLst>
              <a:ext uri="{FF2B5EF4-FFF2-40B4-BE49-F238E27FC236}">
                <a16:creationId xmlns:a16="http://schemas.microsoft.com/office/drawing/2014/main" id="{239B6F33-5C54-4335-95E2-588E7DD0AE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A51095-4C8A-45DA-8A33-9D509F57028F}"/>
              </a:ext>
            </a:extLst>
          </p:cNvPr>
          <p:cNvSpPr>
            <a:spLocks noGrp="1"/>
          </p:cNvSpPr>
          <p:nvPr>
            <p:ph type="sldNum" sz="quarter" idx="12"/>
          </p:nvPr>
        </p:nvSpPr>
        <p:spPr/>
        <p:txBody>
          <a:bodyPr/>
          <a:lstStyle/>
          <a:p>
            <a:fld id="{950E09A3-093D-4D95-8B34-68B921ADC7E2}" type="slidenum">
              <a:rPr lang="en-US" smtClean="0"/>
              <a:t>‹#›</a:t>
            </a:fld>
            <a:endParaRPr lang="en-US"/>
          </a:p>
        </p:txBody>
      </p:sp>
    </p:spTree>
    <p:extLst>
      <p:ext uri="{BB962C8B-B14F-4D97-AF65-F5344CB8AC3E}">
        <p14:creationId xmlns:p14="http://schemas.microsoft.com/office/powerpoint/2010/main" val="3883106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F605-5DA1-4110-84F8-ABB8AFEA7D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17A555-F1A4-4627-9010-45D6F52750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33323F-444B-4924-917F-CDAE6AEFBE63}"/>
              </a:ext>
            </a:extLst>
          </p:cNvPr>
          <p:cNvSpPr>
            <a:spLocks noGrp="1"/>
          </p:cNvSpPr>
          <p:nvPr>
            <p:ph type="dt" sz="half" idx="10"/>
          </p:nvPr>
        </p:nvSpPr>
        <p:spPr/>
        <p:txBody>
          <a:bodyPr/>
          <a:lstStyle/>
          <a:p>
            <a:fld id="{4497190D-481C-44E4-813E-E4C22F6E4454}" type="datetimeFigureOut">
              <a:rPr lang="en-US" smtClean="0"/>
              <a:t>3/3/2021</a:t>
            </a:fld>
            <a:endParaRPr lang="en-US"/>
          </a:p>
        </p:txBody>
      </p:sp>
      <p:sp>
        <p:nvSpPr>
          <p:cNvPr id="5" name="Footer Placeholder 4">
            <a:extLst>
              <a:ext uri="{FF2B5EF4-FFF2-40B4-BE49-F238E27FC236}">
                <a16:creationId xmlns:a16="http://schemas.microsoft.com/office/drawing/2014/main" id="{8A26CAB2-1AE5-43A5-87AA-5B6925AABF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54DCBB-41DA-4A15-9173-80A16B0F0C6D}"/>
              </a:ext>
            </a:extLst>
          </p:cNvPr>
          <p:cNvSpPr>
            <a:spLocks noGrp="1"/>
          </p:cNvSpPr>
          <p:nvPr>
            <p:ph type="sldNum" sz="quarter" idx="12"/>
          </p:nvPr>
        </p:nvSpPr>
        <p:spPr/>
        <p:txBody>
          <a:bodyPr/>
          <a:lstStyle/>
          <a:p>
            <a:fld id="{950E09A3-093D-4D95-8B34-68B921ADC7E2}" type="slidenum">
              <a:rPr lang="en-US" smtClean="0"/>
              <a:t>‹#›</a:t>
            </a:fld>
            <a:endParaRPr lang="en-US"/>
          </a:p>
        </p:txBody>
      </p:sp>
    </p:spTree>
    <p:extLst>
      <p:ext uri="{BB962C8B-B14F-4D97-AF65-F5344CB8AC3E}">
        <p14:creationId xmlns:p14="http://schemas.microsoft.com/office/powerpoint/2010/main" val="525985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8C928-990A-42B4-9809-C888122784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E2FAB5-3B2F-405C-BBA0-9C20AE2705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93410A-892E-4586-B5F7-39EE3565F5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A8E7B5-8091-46FC-A5C2-03B2CE23490C}"/>
              </a:ext>
            </a:extLst>
          </p:cNvPr>
          <p:cNvSpPr>
            <a:spLocks noGrp="1"/>
          </p:cNvSpPr>
          <p:nvPr>
            <p:ph type="dt" sz="half" idx="10"/>
          </p:nvPr>
        </p:nvSpPr>
        <p:spPr/>
        <p:txBody>
          <a:bodyPr/>
          <a:lstStyle/>
          <a:p>
            <a:fld id="{4497190D-481C-44E4-813E-E4C22F6E4454}" type="datetimeFigureOut">
              <a:rPr lang="en-US" smtClean="0"/>
              <a:t>3/3/2021</a:t>
            </a:fld>
            <a:endParaRPr lang="en-US"/>
          </a:p>
        </p:txBody>
      </p:sp>
      <p:sp>
        <p:nvSpPr>
          <p:cNvPr id="6" name="Footer Placeholder 5">
            <a:extLst>
              <a:ext uri="{FF2B5EF4-FFF2-40B4-BE49-F238E27FC236}">
                <a16:creationId xmlns:a16="http://schemas.microsoft.com/office/drawing/2014/main" id="{BCDF7672-5301-4939-BB20-EEC4A5FCD1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067EE0-BD30-49B0-B801-306FE6E5B419}"/>
              </a:ext>
            </a:extLst>
          </p:cNvPr>
          <p:cNvSpPr>
            <a:spLocks noGrp="1"/>
          </p:cNvSpPr>
          <p:nvPr>
            <p:ph type="sldNum" sz="quarter" idx="12"/>
          </p:nvPr>
        </p:nvSpPr>
        <p:spPr/>
        <p:txBody>
          <a:bodyPr/>
          <a:lstStyle/>
          <a:p>
            <a:fld id="{950E09A3-093D-4D95-8B34-68B921ADC7E2}" type="slidenum">
              <a:rPr lang="en-US" smtClean="0"/>
              <a:t>‹#›</a:t>
            </a:fld>
            <a:endParaRPr lang="en-US"/>
          </a:p>
        </p:txBody>
      </p:sp>
    </p:spTree>
    <p:extLst>
      <p:ext uri="{BB962C8B-B14F-4D97-AF65-F5344CB8AC3E}">
        <p14:creationId xmlns:p14="http://schemas.microsoft.com/office/powerpoint/2010/main" val="193493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1AFBB-4CB1-4C06-9C97-D55B7DF2DC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7CD77B-619B-43E5-8EA7-A35DBAB770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77A1D1-2379-4007-B97B-A51CD37CA9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AD23BF-D69E-416E-8F5A-F5D8F3C814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FBB18F-BD88-40BE-A9AD-6EBE72A73E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BD73DD-D48A-4042-98BB-E3ED35BDA2EF}"/>
              </a:ext>
            </a:extLst>
          </p:cNvPr>
          <p:cNvSpPr>
            <a:spLocks noGrp="1"/>
          </p:cNvSpPr>
          <p:nvPr>
            <p:ph type="dt" sz="half" idx="10"/>
          </p:nvPr>
        </p:nvSpPr>
        <p:spPr/>
        <p:txBody>
          <a:bodyPr/>
          <a:lstStyle/>
          <a:p>
            <a:fld id="{4497190D-481C-44E4-813E-E4C22F6E4454}" type="datetimeFigureOut">
              <a:rPr lang="en-US" smtClean="0"/>
              <a:t>3/3/2021</a:t>
            </a:fld>
            <a:endParaRPr lang="en-US"/>
          </a:p>
        </p:txBody>
      </p:sp>
      <p:sp>
        <p:nvSpPr>
          <p:cNvPr id="8" name="Footer Placeholder 7">
            <a:extLst>
              <a:ext uri="{FF2B5EF4-FFF2-40B4-BE49-F238E27FC236}">
                <a16:creationId xmlns:a16="http://schemas.microsoft.com/office/drawing/2014/main" id="{12DAB2CA-41B3-4117-B9A6-EA5F2ACF7F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9845C0-AC60-40CA-AAED-2246FE6139B9}"/>
              </a:ext>
            </a:extLst>
          </p:cNvPr>
          <p:cNvSpPr>
            <a:spLocks noGrp="1"/>
          </p:cNvSpPr>
          <p:nvPr>
            <p:ph type="sldNum" sz="quarter" idx="12"/>
          </p:nvPr>
        </p:nvSpPr>
        <p:spPr/>
        <p:txBody>
          <a:bodyPr/>
          <a:lstStyle/>
          <a:p>
            <a:fld id="{950E09A3-093D-4D95-8B34-68B921ADC7E2}" type="slidenum">
              <a:rPr lang="en-US" smtClean="0"/>
              <a:t>‹#›</a:t>
            </a:fld>
            <a:endParaRPr lang="en-US"/>
          </a:p>
        </p:txBody>
      </p:sp>
    </p:spTree>
    <p:extLst>
      <p:ext uri="{BB962C8B-B14F-4D97-AF65-F5344CB8AC3E}">
        <p14:creationId xmlns:p14="http://schemas.microsoft.com/office/powerpoint/2010/main" val="3749637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84D2D-68C6-4BAA-9589-3396B8EC34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E1E22F-F56E-45B0-B8E7-260762A9AE26}"/>
              </a:ext>
            </a:extLst>
          </p:cNvPr>
          <p:cNvSpPr>
            <a:spLocks noGrp="1"/>
          </p:cNvSpPr>
          <p:nvPr>
            <p:ph type="dt" sz="half" idx="10"/>
          </p:nvPr>
        </p:nvSpPr>
        <p:spPr/>
        <p:txBody>
          <a:bodyPr/>
          <a:lstStyle/>
          <a:p>
            <a:fld id="{4497190D-481C-44E4-813E-E4C22F6E4454}" type="datetimeFigureOut">
              <a:rPr lang="en-US" smtClean="0"/>
              <a:t>3/3/2021</a:t>
            </a:fld>
            <a:endParaRPr lang="en-US"/>
          </a:p>
        </p:txBody>
      </p:sp>
      <p:sp>
        <p:nvSpPr>
          <p:cNvPr id="4" name="Footer Placeholder 3">
            <a:extLst>
              <a:ext uri="{FF2B5EF4-FFF2-40B4-BE49-F238E27FC236}">
                <a16:creationId xmlns:a16="http://schemas.microsoft.com/office/drawing/2014/main" id="{73FFEDFA-D3AD-4305-A568-131BAE108F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E9A58A-0CD8-48C4-873C-49EF567B6D49}"/>
              </a:ext>
            </a:extLst>
          </p:cNvPr>
          <p:cNvSpPr>
            <a:spLocks noGrp="1"/>
          </p:cNvSpPr>
          <p:nvPr>
            <p:ph type="sldNum" sz="quarter" idx="12"/>
          </p:nvPr>
        </p:nvSpPr>
        <p:spPr/>
        <p:txBody>
          <a:bodyPr/>
          <a:lstStyle/>
          <a:p>
            <a:fld id="{950E09A3-093D-4D95-8B34-68B921ADC7E2}" type="slidenum">
              <a:rPr lang="en-US" smtClean="0"/>
              <a:t>‹#›</a:t>
            </a:fld>
            <a:endParaRPr lang="en-US"/>
          </a:p>
        </p:txBody>
      </p:sp>
    </p:spTree>
    <p:extLst>
      <p:ext uri="{BB962C8B-B14F-4D97-AF65-F5344CB8AC3E}">
        <p14:creationId xmlns:p14="http://schemas.microsoft.com/office/powerpoint/2010/main" val="2183724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A4D8CC-63BB-498E-A261-251F870307AE}"/>
              </a:ext>
            </a:extLst>
          </p:cNvPr>
          <p:cNvSpPr>
            <a:spLocks noGrp="1"/>
          </p:cNvSpPr>
          <p:nvPr>
            <p:ph type="dt" sz="half" idx="10"/>
          </p:nvPr>
        </p:nvSpPr>
        <p:spPr/>
        <p:txBody>
          <a:bodyPr/>
          <a:lstStyle/>
          <a:p>
            <a:fld id="{4497190D-481C-44E4-813E-E4C22F6E4454}" type="datetimeFigureOut">
              <a:rPr lang="en-US" smtClean="0"/>
              <a:t>3/3/2021</a:t>
            </a:fld>
            <a:endParaRPr lang="en-US"/>
          </a:p>
        </p:txBody>
      </p:sp>
      <p:sp>
        <p:nvSpPr>
          <p:cNvPr id="3" name="Footer Placeholder 2">
            <a:extLst>
              <a:ext uri="{FF2B5EF4-FFF2-40B4-BE49-F238E27FC236}">
                <a16:creationId xmlns:a16="http://schemas.microsoft.com/office/drawing/2014/main" id="{B1822975-2226-4762-A80D-430DE36889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D90D08-A172-4496-A7D7-9210CF21390B}"/>
              </a:ext>
            </a:extLst>
          </p:cNvPr>
          <p:cNvSpPr>
            <a:spLocks noGrp="1"/>
          </p:cNvSpPr>
          <p:nvPr>
            <p:ph type="sldNum" sz="quarter" idx="12"/>
          </p:nvPr>
        </p:nvSpPr>
        <p:spPr/>
        <p:txBody>
          <a:bodyPr/>
          <a:lstStyle/>
          <a:p>
            <a:fld id="{950E09A3-093D-4D95-8B34-68B921ADC7E2}" type="slidenum">
              <a:rPr lang="en-US" smtClean="0"/>
              <a:t>‹#›</a:t>
            </a:fld>
            <a:endParaRPr lang="en-US"/>
          </a:p>
        </p:txBody>
      </p:sp>
    </p:spTree>
    <p:extLst>
      <p:ext uri="{BB962C8B-B14F-4D97-AF65-F5344CB8AC3E}">
        <p14:creationId xmlns:p14="http://schemas.microsoft.com/office/powerpoint/2010/main" val="1266912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211B3-F58D-4103-BE86-5683A61CCC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4F5978-C4A8-4965-AE79-C68A5E8F7C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0C60A5-ABF6-4020-94C3-357687C5B3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FA48B8-69C7-4C35-9EFD-BB3B68AA933E}"/>
              </a:ext>
            </a:extLst>
          </p:cNvPr>
          <p:cNvSpPr>
            <a:spLocks noGrp="1"/>
          </p:cNvSpPr>
          <p:nvPr>
            <p:ph type="dt" sz="half" idx="10"/>
          </p:nvPr>
        </p:nvSpPr>
        <p:spPr/>
        <p:txBody>
          <a:bodyPr/>
          <a:lstStyle/>
          <a:p>
            <a:fld id="{4497190D-481C-44E4-813E-E4C22F6E4454}" type="datetimeFigureOut">
              <a:rPr lang="en-US" smtClean="0"/>
              <a:t>3/3/2021</a:t>
            </a:fld>
            <a:endParaRPr lang="en-US"/>
          </a:p>
        </p:txBody>
      </p:sp>
      <p:sp>
        <p:nvSpPr>
          <p:cNvPr id="6" name="Footer Placeholder 5">
            <a:extLst>
              <a:ext uri="{FF2B5EF4-FFF2-40B4-BE49-F238E27FC236}">
                <a16:creationId xmlns:a16="http://schemas.microsoft.com/office/drawing/2014/main" id="{AF6110CF-D7E7-48EF-ACE6-38359D07DB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7A913A-9A61-4C31-B633-7B8CC11A91FD}"/>
              </a:ext>
            </a:extLst>
          </p:cNvPr>
          <p:cNvSpPr>
            <a:spLocks noGrp="1"/>
          </p:cNvSpPr>
          <p:nvPr>
            <p:ph type="sldNum" sz="quarter" idx="12"/>
          </p:nvPr>
        </p:nvSpPr>
        <p:spPr/>
        <p:txBody>
          <a:bodyPr/>
          <a:lstStyle/>
          <a:p>
            <a:fld id="{950E09A3-093D-4D95-8B34-68B921ADC7E2}" type="slidenum">
              <a:rPr lang="en-US" smtClean="0"/>
              <a:t>‹#›</a:t>
            </a:fld>
            <a:endParaRPr lang="en-US"/>
          </a:p>
        </p:txBody>
      </p:sp>
    </p:spTree>
    <p:extLst>
      <p:ext uri="{BB962C8B-B14F-4D97-AF65-F5344CB8AC3E}">
        <p14:creationId xmlns:p14="http://schemas.microsoft.com/office/powerpoint/2010/main" val="1716023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DFEE9-03BA-4526-9FA8-01C02BCD4C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967040-0D90-45FB-B17C-C97350F45E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50F9F8-8E2D-487B-917B-5C056DE79E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15241-B881-4044-872D-3133E5E611CA}"/>
              </a:ext>
            </a:extLst>
          </p:cNvPr>
          <p:cNvSpPr>
            <a:spLocks noGrp="1"/>
          </p:cNvSpPr>
          <p:nvPr>
            <p:ph type="dt" sz="half" idx="10"/>
          </p:nvPr>
        </p:nvSpPr>
        <p:spPr/>
        <p:txBody>
          <a:bodyPr/>
          <a:lstStyle/>
          <a:p>
            <a:fld id="{4497190D-481C-44E4-813E-E4C22F6E4454}" type="datetimeFigureOut">
              <a:rPr lang="en-US" smtClean="0"/>
              <a:t>3/3/2021</a:t>
            </a:fld>
            <a:endParaRPr lang="en-US"/>
          </a:p>
        </p:txBody>
      </p:sp>
      <p:sp>
        <p:nvSpPr>
          <p:cNvPr id="6" name="Footer Placeholder 5">
            <a:extLst>
              <a:ext uri="{FF2B5EF4-FFF2-40B4-BE49-F238E27FC236}">
                <a16:creationId xmlns:a16="http://schemas.microsoft.com/office/drawing/2014/main" id="{5DB04539-86AF-4664-82BA-E039BC5FF2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D33317-2867-4590-AC42-DFBE0D3C65F9}"/>
              </a:ext>
            </a:extLst>
          </p:cNvPr>
          <p:cNvSpPr>
            <a:spLocks noGrp="1"/>
          </p:cNvSpPr>
          <p:nvPr>
            <p:ph type="sldNum" sz="quarter" idx="12"/>
          </p:nvPr>
        </p:nvSpPr>
        <p:spPr/>
        <p:txBody>
          <a:bodyPr/>
          <a:lstStyle/>
          <a:p>
            <a:fld id="{950E09A3-093D-4D95-8B34-68B921ADC7E2}" type="slidenum">
              <a:rPr lang="en-US" smtClean="0"/>
              <a:t>‹#›</a:t>
            </a:fld>
            <a:endParaRPr lang="en-US"/>
          </a:p>
        </p:txBody>
      </p:sp>
    </p:spTree>
    <p:extLst>
      <p:ext uri="{BB962C8B-B14F-4D97-AF65-F5344CB8AC3E}">
        <p14:creationId xmlns:p14="http://schemas.microsoft.com/office/powerpoint/2010/main" val="4046540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3531A-DAF4-4D03-B267-5AE47F6298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3FF014-DF03-4B03-AE77-337CA998A6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08FCC4-BF5B-4E86-BEA3-D62934CE37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97190D-481C-44E4-813E-E4C22F6E4454}" type="datetimeFigureOut">
              <a:rPr lang="en-US" smtClean="0"/>
              <a:t>3/3/2021</a:t>
            </a:fld>
            <a:endParaRPr lang="en-US"/>
          </a:p>
        </p:txBody>
      </p:sp>
      <p:sp>
        <p:nvSpPr>
          <p:cNvPr id="5" name="Footer Placeholder 4">
            <a:extLst>
              <a:ext uri="{FF2B5EF4-FFF2-40B4-BE49-F238E27FC236}">
                <a16:creationId xmlns:a16="http://schemas.microsoft.com/office/drawing/2014/main" id="{C7F66FD1-BAF5-4CF3-ACE9-3519868C5D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1B0503-A060-4D0A-BCCD-48295FF9F7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E09A3-093D-4D95-8B34-68B921ADC7E2}" type="slidenum">
              <a:rPr lang="en-US" smtClean="0"/>
              <a:t>‹#›</a:t>
            </a:fld>
            <a:endParaRPr lang="en-US"/>
          </a:p>
        </p:txBody>
      </p:sp>
    </p:spTree>
    <p:extLst>
      <p:ext uri="{BB962C8B-B14F-4D97-AF65-F5344CB8AC3E}">
        <p14:creationId xmlns:p14="http://schemas.microsoft.com/office/powerpoint/2010/main" val="3053319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background of data">
            <a:extLst>
              <a:ext uri="{FF2B5EF4-FFF2-40B4-BE49-F238E27FC236}">
                <a16:creationId xmlns:a16="http://schemas.microsoft.com/office/drawing/2014/main" id="{68FA107B-D7E6-426B-A32E-D73088D2BC9B}"/>
              </a:ext>
            </a:extLst>
          </p:cNvPr>
          <p:cNvPicPr>
            <a:picLocks noChangeAspect="1"/>
          </p:cNvPicPr>
          <p:nvPr/>
        </p:nvPicPr>
        <p:blipFill rotWithShape="1">
          <a:blip r:embed="rId2">
            <a:alphaModFix amt="50000"/>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E88F4182-57DC-434F-B93A-57F7476904E0}"/>
              </a:ext>
            </a:extLst>
          </p:cNvPr>
          <p:cNvSpPr>
            <a:spLocks noGrp="1"/>
          </p:cNvSpPr>
          <p:nvPr>
            <p:ph type="ctrTitle"/>
          </p:nvPr>
        </p:nvSpPr>
        <p:spPr>
          <a:xfrm>
            <a:off x="1524000" y="1122362"/>
            <a:ext cx="9144000" cy="2900518"/>
          </a:xfrm>
        </p:spPr>
        <p:txBody>
          <a:bodyPr>
            <a:normAutofit/>
          </a:bodyPr>
          <a:lstStyle/>
          <a:p>
            <a:r>
              <a:rPr lang="en-US" b="1">
                <a:solidFill>
                  <a:srgbClr val="FFFFFF"/>
                </a:solidFill>
              </a:rPr>
              <a:t>DATA SCIENCE IN BIOINFORMATICS</a:t>
            </a:r>
            <a:endParaRPr lang="en-US" b="1">
              <a:solidFill>
                <a:srgbClr val="FFFFFF"/>
              </a:solidFill>
              <a:cs typeface="Calibri Light"/>
            </a:endParaRPr>
          </a:p>
        </p:txBody>
      </p:sp>
    </p:spTree>
    <p:extLst>
      <p:ext uri="{BB962C8B-B14F-4D97-AF65-F5344CB8AC3E}">
        <p14:creationId xmlns:p14="http://schemas.microsoft.com/office/powerpoint/2010/main" val="384724981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0C19D2-B435-44FA-A3BE-7C2DEFDCD432}"/>
              </a:ext>
            </a:extLst>
          </p:cNvPr>
          <p:cNvSpPr>
            <a:spLocks noGrp="1"/>
          </p:cNvSpPr>
          <p:nvPr>
            <p:ph type="title"/>
          </p:nvPr>
        </p:nvSpPr>
        <p:spPr>
          <a:xfrm>
            <a:off x="838200" y="557189"/>
            <a:ext cx="3374136" cy="5567891"/>
          </a:xfrm>
          <a:prstGeom prst="ellipse">
            <a:avLst/>
          </a:prstGeom>
        </p:spPr>
        <p:txBody>
          <a:bodyPr vert="horz" lIns="91440" tIns="45720" rIns="91440" bIns="45720" rtlCol="0">
            <a:normAutofit/>
          </a:bodyPr>
          <a:lstStyle/>
          <a:p>
            <a:r>
              <a:rPr lang="en-US" sz="2500" kern="1200">
                <a:latin typeface="+mj-lt"/>
                <a:ea typeface="+mj-ea"/>
                <a:cs typeface="+mj-cs"/>
              </a:rPr>
              <a:t>Capabilities of Bioinformatics: An example</a:t>
            </a:r>
          </a:p>
        </p:txBody>
      </p:sp>
      <p:graphicFrame>
        <p:nvGraphicFramePr>
          <p:cNvPr id="5" name="Content Placeholder 2">
            <a:extLst>
              <a:ext uri="{FF2B5EF4-FFF2-40B4-BE49-F238E27FC236}">
                <a16:creationId xmlns:a16="http://schemas.microsoft.com/office/drawing/2014/main" id="{8349973F-40CC-4AC3-813C-ED6742195DC8}"/>
              </a:ext>
            </a:extLst>
          </p:cNvPr>
          <p:cNvGraphicFramePr>
            <a:graphicFrameLocks noGrp="1"/>
          </p:cNvGraphicFramePr>
          <p:nvPr>
            <p:ph idx="1"/>
            <p:extLst>
              <p:ext uri="{D42A27DB-BD31-4B8C-83A1-F6EECF244321}">
                <p14:modId xmlns:p14="http://schemas.microsoft.com/office/powerpoint/2010/main" val="1448182450"/>
              </p:ext>
            </p:extLst>
          </p:nvPr>
        </p:nvGraphicFramePr>
        <p:xfrm>
          <a:off x="3736222" y="651707"/>
          <a:ext cx="7620626" cy="54733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7837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2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C9D188-0427-46E9-B333-5CEBBAA62C07}"/>
              </a:ext>
            </a:extLst>
          </p:cNvPr>
          <p:cNvSpPr>
            <a:spLocks noGrp="1"/>
          </p:cNvSpPr>
          <p:nvPr>
            <p:ph type="title"/>
          </p:nvPr>
        </p:nvSpPr>
        <p:spPr>
          <a:xfrm>
            <a:off x="1043631" y="809898"/>
            <a:ext cx="9942716" cy="1554480"/>
          </a:xfrm>
        </p:spPr>
        <p:txBody>
          <a:bodyPr anchor="ctr">
            <a:normAutofit/>
          </a:bodyPr>
          <a:lstStyle/>
          <a:p>
            <a:r>
              <a:rPr lang="en-IN" sz="4800"/>
              <a:t>Datasets in bioinformatics</a:t>
            </a:r>
          </a:p>
        </p:txBody>
      </p:sp>
      <p:sp>
        <p:nvSpPr>
          <p:cNvPr id="3" name="Content Placeholder 2">
            <a:extLst>
              <a:ext uri="{FF2B5EF4-FFF2-40B4-BE49-F238E27FC236}">
                <a16:creationId xmlns:a16="http://schemas.microsoft.com/office/drawing/2014/main" id="{BF97DF07-3163-4DE6-AD62-1EF365C9E68B}"/>
              </a:ext>
            </a:extLst>
          </p:cNvPr>
          <p:cNvSpPr>
            <a:spLocks noGrp="1"/>
          </p:cNvSpPr>
          <p:nvPr>
            <p:ph idx="1"/>
          </p:nvPr>
        </p:nvSpPr>
        <p:spPr>
          <a:xfrm>
            <a:off x="1045028" y="3017522"/>
            <a:ext cx="9941319" cy="3124658"/>
          </a:xfrm>
        </p:spPr>
        <p:txBody>
          <a:bodyPr anchor="ctr">
            <a:normAutofit/>
          </a:bodyPr>
          <a:lstStyle/>
          <a:p>
            <a:r>
              <a:rPr lang="en-IN" sz="2400" dirty="0"/>
              <a:t>Popular data science tools and databases for bioinformatics include:</a:t>
            </a:r>
          </a:p>
          <a:p>
            <a:r>
              <a:rPr lang="en-IN" sz="2400" dirty="0"/>
              <a:t>GenBank: Genetic sequence database from NCBI</a:t>
            </a:r>
          </a:p>
          <a:p>
            <a:r>
              <a:rPr lang="en-IN" sz="2400" dirty="0"/>
              <a:t>EMBL-EBI: Nucleotide Sequence Database</a:t>
            </a:r>
          </a:p>
          <a:p>
            <a:r>
              <a:rPr lang="en-IN" sz="2400" dirty="0" err="1"/>
              <a:t>UniProt</a:t>
            </a:r>
            <a:r>
              <a:rPr lang="en-IN" sz="2400" dirty="0"/>
              <a:t>: Protein sequence database</a:t>
            </a:r>
          </a:p>
          <a:p>
            <a:r>
              <a:rPr lang="en-IN" sz="2400" dirty="0"/>
              <a:t>GEO Database: Gene expression profiles from NCBI</a:t>
            </a:r>
          </a:p>
          <a:p>
            <a:r>
              <a:rPr lang="en-IN" sz="2400" dirty="0"/>
              <a:t>Expression Atlas: Gene expression across species and biological conditions</a:t>
            </a:r>
          </a:p>
        </p:txBody>
      </p:sp>
      <p:cxnSp>
        <p:nvCxnSpPr>
          <p:cNvPr id="28" name="Straight Connector 2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291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8B0A6F-2BB2-46AA-9FD0-5B77485E09F3}"/>
              </a:ext>
            </a:extLst>
          </p:cNvPr>
          <p:cNvSpPr>
            <a:spLocks noGrp="1"/>
          </p:cNvSpPr>
          <p:nvPr>
            <p:ph type="title"/>
          </p:nvPr>
        </p:nvSpPr>
        <p:spPr>
          <a:xfrm>
            <a:off x="841248" y="334644"/>
            <a:ext cx="10509504" cy="1076914"/>
          </a:xfrm>
        </p:spPr>
        <p:txBody>
          <a:bodyPr anchor="ctr">
            <a:normAutofit/>
          </a:bodyPr>
          <a:lstStyle/>
          <a:p>
            <a:r>
              <a:rPr lang="en-IN" sz="4000"/>
              <a:t>Steps in solve a bioinformatics problem</a:t>
            </a:r>
          </a:p>
        </p:txBody>
      </p:sp>
      <p:sp>
        <p:nvSpPr>
          <p:cNvPr id="31" name="Rectangle 3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3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5" name="Content Placeholder 2">
            <a:extLst>
              <a:ext uri="{FF2B5EF4-FFF2-40B4-BE49-F238E27FC236}">
                <a16:creationId xmlns:a16="http://schemas.microsoft.com/office/drawing/2014/main" id="{E433AC48-E6DE-456E-9C2A-350D7E987548}"/>
              </a:ext>
            </a:extLst>
          </p:cNvPr>
          <p:cNvGraphicFramePr>
            <a:graphicFrameLocks noGrp="1"/>
          </p:cNvGraphicFramePr>
          <p:nvPr>
            <p:ph idx="1"/>
            <p:extLst>
              <p:ext uri="{D42A27DB-BD31-4B8C-83A1-F6EECF244321}">
                <p14:modId xmlns:p14="http://schemas.microsoft.com/office/powerpoint/2010/main" val="2539326724"/>
              </p:ext>
            </p:extLst>
          </p:nvPr>
        </p:nvGraphicFramePr>
        <p:xfrm>
          <a:off x="838200" y="1717822"/>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6843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DD2FCC26-D676-43D3-A2D8-7316C9E0672F}"/>
              </a:ext>
            </a:extLst>
          </p:cNvPr>
          <p:cNvSpPr>
            <a:spLocks noGrp="1"/>
          </p:cNvSpPr>
          <p:nvPr>
            <p:ph idx="1"/>
          </p:nvPr>
        </p:nvSpPr>
        <p:spPr>
          <a:xfrm>
            <a:off x="4978708" y="885651"/>
            <a:ext cx="6525220" cy="4616849"/>
          </a:xfrm>
        </p:spPr>
        <p:txBody>
          <a:bodyPr anchor="ctr">
            <a:normAutofit/>
          </a:bodyPr>
          <a:lstStyle/>
          <a:p>
            <a:pPr marL="0" indent="0">
              <a:buNone/>
            </a:pPr>
            <a:r>
              <a:rPr lang="en-US" sz="2000" i="0">
                <a:effectLst/>
                <a:latin typeface="urw-din"/>
              </a:rPr>
              <a:t>1. Biology -</a:t>
            </a:r>
            <a:r>
              <a:rPr lang="en-US" sz="2000" b="0" i="0">
                <a:effectLst/>
                <a:latin typeface="urw-din"/>
              </a:rPr>
              <a:t>A combination of big data and bioinformatics is seemingly impeccable and has some amazing benefits in fields of the genomic sequence, protein sequence, and DNA computing, etc.</a:t>
            </a:r>
            <a:endParaRPr lang="en-US" sz="2000" i="0">
              <a:effectLst/>
              <a:latin typeface="urw-din"/>
            </a:endParaRPr>
          </a:p>
          <a:p>
            <a:pPr marL="0" indent="0">
              <a:buNone/>
            </a:pPr>
            <a:r>
              <a:rPr lang="en-US" sz="2000" i="0">
                <a:effectLst/>
                <a:latin typeface="urw-din"/>
              </a:rPr>
              <a:t>2. Personalized Medicine -</a:t>
            </a:r>
            <a:r>
              <a:rPr lang="en-US" sz="2000" b="0" i="0">
                <a:effectLst/>
                <a:latin typeface="urw-din"/>
              </a:rPr>
              <a:t>The long research data on genomes, proteomics, metabolomics along with the data from the clinical trials make it feasible for researchers to mine the data and fully understand the structure of disease. </a:t>
            </a:r>
            <a:endParaRPr lang="en-US" sz="2000">
              <a:latin typeface="urw-din"/>
            </a:endParaRPr>
          </a:p>
          <a:p>
            <a:pPr marL="0" indent="0">
              <a:buNone/>
            </a:pPr>
            <a:r>
              <a:rPr lang="en-US" sz="2000">
                <a:latin typeface="urw-din"/>
              </a:rPr>
              <a:t>3</a:t>
            </a:r>
            <a:r>
              <a:rPr lang="en-US" sz="2000" i="0">
                <a:effectLst/>
                <a:latin typeface="urw-din"/>
              </a:rPr>
              <a:t>. Healthcare-</a:t>
            </a:r>
            <a:r>
              <a:rPr lang="en-US" sz="2000" b="0" i="0">
                <a:effectLst/>
                <a:latin typeface="urw-din"/>
              </a:rPr>
              <a:t> Bioinformatics with the aid of big data analytics provides appropriate techniques for the correct understanding of the huge dataset. This provides faster identification and treatment of disease significantly reducing costs and providing better health care of the patient at the same time.</a:t>
            </a:r>
            <a:endParaRPr lang="en-US" sz="2000"/>
          </a:p>
        </p:txBody>
      </p:sp>
      <p:sp>
        <p:nvSpPr>
          <p:cNvPr id="2" name="Title 1">
            <a:extLst>
              <a:ext uri="{FF2B5EF4-FFF2-40B4-BE49-F238E27FC236}">
                <a16:creationId xmlns:a16="http://schemas.microsoft.com/office/drawing/2014/main" id="{2C512B4B-CAE5-49A7-AB95-C60142AE825D}"/>
              </a:ext>
            </a:extLst>
          </p:cNvPr>
          <p:cNvSpPr>
            <a:spLocks noGrp="1"/>
          </p:cNvSpPr>
          <p:nvPr>
            <p:ph type="title"/>
          </p:nvPr>
        </p:nvSpPr>
        <p:spPr>
          <a:xfrm>
            <a:off x="1098468" y="885651"/>
            <a:ext cx="3229803" cy="4624603"/>
          </a:xfrm>
          <a:solidFill>
            <a:schemeClr val="accent4"/>
          </a:solidFill>
        </p:spPr>
        <p:txBody>
          <a:bodyPr>
            <a:normAutofit/>
          </a:bodyPr>
          <a:lstStyle/>
          <a:p>
            <a:r>
              <a:rPr lang="en-US" sz="4100" b="1" i="0" dirty="0">
                <a:effectLst/>
              </a:rPr>
              <a:t>Impact of Big Data on Bioinformatics</a:t>
            </a:r>
            <a:endParaRPr lang="en-US" sz="4100" b="1" dirty="0"/>
          </a:p>
        </p:txBody>
      </p:sp>
    </p:spTree>
    <p:extLst>
      <p:ext uri="{BB962C8B-B14F-4D97-AF65-F5344CB8AC3E}">
        <p14:creationId xmlns:p14="http://schemas.microsoft.com/office/powerpoint/2010/main" val="2224162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6CA34C-2D27-4C00-86FF-3A80438BE358}"/>
              </a:ext>
            </a:extLst>
          </p:cNvPr>
          <p:cNvSpPr>
            <a:spLocks noGrp="1"/>
          </p:cNvSpPr>
          <p:nvPr>
            <p:ph type="title"/>
          </p:nvPr>
        </p:nvSpPr>
        <p:spPr>
          <a:xfrm>
            <a:off x="808638" y="386930"/>
            <a:ext cx="9236700" cy="1188950"/>
          </a:xfrm>
        </p:spPr>
        <p:txBody>
          <a:bodyPr anchor="b">
            <a:normAutofit/>
          </a:bodyPr>
          <a:lstStyle/>
          <a:p>
            <a:r>
              <a:rPr lang="en-US" sz="5400"/>
              <a:t>Advantages </a:t>
            </a:r>
          </a:p>
        </p:txBody>
      </p:sp>
      <p:grpSp>
        <p:nvGrpSpPr>
          <p:cNvPr id="19" name="Group 1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0" name="Rectangle 1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53D27C9-58C4-4E4D-934B-6FDE06740690}"/>
              </a:ext>
            </a:extLst>
          </p:cNvPr>
          <p:cNvSpPr>
            <a:spLocks noGrp="1"/>
          </p:cNvSpPr>
          <p:nvPr>
            <p:ph idx="1"/>
          </p:nvPr>
        </p:nvSpPr>
        <p:spPr>
          <a:xfrm>
            <a:off x="793660" y="2599509"/>
            <a:ext cx="10143668" cy="3435531"/>
          </a:xfrm>
        </p:spPr>
        <p:txBody>
          <a:bodyPr anchor="ctr">
            <a:normAutofit/>
          </a:bodyPr>
          <a:lstStyle/>
          <a:p>
            <a:pPr marL="0" indent="0">
              <a:buNone/>
            </a:pPr>
            <a:r>
              <a:rPr lang="en-US" sz="1700" dirty="0"/>
              <a:t>Employment of data mining techniques in knowledge Discovery make the faster analysis and accuracy of the research results, even in predictions for finding unknown facts those may be important in new findings.</a:t>
            </a:r>
          </a:p>
          <a:p>
            <a:pPr marL="0" indent="0">
              <a:buNone/>
            </a:pPr>
            <a:r>
              <a:rPr lang="en-US" sz="1700" dirty="0"/>
              <a:t>  1. More accuracy and faster analysis in getting results.</a:t>
            </a:r>
          </a:p>
          <a:p>
            <a:pPr marL="0" indent="0">
              <a:buNone/>
            </a:pPr>
            <a:r>
              <a:rPr lang="en-US" sz="1700" dirty="0"/>
              <a:t>  2. Study of historical data help in better learning and time series analysis,    predictions and machine learning.</a:t>
            </a:r>
          </a:p>
          <a:p>
            <a:pPr marL="0" indent="0">
              <a:buNone/>
            </a:pPr>
            <a:r>
              <a:rPr lang="en-US" sz="1700" dirty="0"/>
              <a:t>  3. Selection of optimized methods for faster detections of outputs.</a:t>
            </a:r>
          </a:p>
          <a:p>
            <a:pPr marL="0" indent="0">
              <a:buNone/>
            </a:pPr>
            <a:r>
              <a:rPr lang="en-US" sz="1700" dirty="0"/>
              <a:t>  4. Study of heterogeneous, complex and large amount of data that is  dynamic.</a:t>
            </a:r>
          </a:p>
          <a:p>
            <a:pPr marL="0" indent="0">
              <a:buNone/>
            </a:pPr>
            <a:r>
              <a:rPr lang="en-US" sz="1700" dirty="0"/>
              <a:t> 5. Less cost &amp; time in preparation of the results and various reports helps in accurate selection of right cause of disease, taking right percentage of dose at right time and required level of changes in surroundings to recover faster from a disease.</a:t>
            </a:r>
          </a:p>
        </p:txBody>
      </p:sp>
    </p:spTree>
    <p:extLst>
      <p:ext uri="{BB962C8B-B14F-4D97-AF65-F5344CB8AC3E}">
        <p14:creationId xmlns:p14="http://schemas.microsoft.com/office/powerpoint/2010/main" val="1996866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9E993-F04C-4684-8211-E63A92ADC344}"/>
              </a:ext>
            </a:extLst>
          </p:cNvPr>
          <p:cNvSpPr>
            <a:spLocks noGrp="1"/>
          </p:cNvSpPr>
          <p:nvPr>
            <p:ph type="title"/>
          </p:nvPr>
        </p:nvSpPr>
        <p:spPr>
          <a:xfrm>
            <a:off x="1653363" y="365760"/>
            <a:ext cx="9367203" cy="1188720"/>
          </a:xfrm>
        </p:spPr>
        <p:txBody>
          <a:bodyPr>
            <a:normAutofit/>
          </a:bodyPr>
          <a:lstStyle/>
          <a:p>
            <a:r>
              <a:rPr lang="en-US"/>
              <a:t>Conclusion and Future Scope</a:t>
            </a:r>
          </a:p>
        </p:txBody>
      </p:sp>
      <p:sp>
        <p:nvSpPr>
          <p:cNvPr id="32" name="Freeform: Shape 31">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9B55DA9-A5E3-49A6-A03E-42E54AE2876A}"/>
              </a:ext>
            </a:extLst>
          </p:cNvPr>
          <p:cNvSpPr>
            <a:spLocks noGrp="1"/>
          </p:cNvSpPr>
          <p:nvPr>
            <p:ph idx="1"/>
          </p:nvPr>
        </p:nvSpPr>
        <p:spPr>
          <a:xfrm>
            <a:off x="1653363" y="2176272"/>
            <a:ext cx="9367204" cy="4041648"/>
          </a:xfrm>
        </p:spPr>
        <p:txBody>
          <a:bodyPr anchor="t">
            <a:normAutofit/>
          </a:bodyPr>
          <a:lstStyle/>
          <a:p>
            <a:r>
              <a:rPr lang="en-US" sz="2000" dirty="0"/>
              <a:t>Data science is not limited to study the current data to better answer the questions; it involves the investigations of new data dispersed at independent isolated locations, discovering unknown questions and attempts to explore the hidden data sources.</a:t>
            </a:r>
          </a:p>
          <a:p>
            <a:r>
              <a:rPr lang="en-US" sz="2000" dirty="0"/>
              <a:t> Learning few basic biological concepts like cell, genomes, nutrition, DNA and proteins etc., is not a single step process rather it opens new insights of research that leads gradually in enhanced knowledge about this emerging field of data science.</a:t>
            </a:r>
          </a:p>
          <a:p>
            <a:r>
              <a:rPr lang="en-US" sz="2000" dirty="0"/>
              <a:t>It is an interactive process of learning &amp; knowledge acquisition through computer applications and information technology. It is more fruitful to get useful information, understand the lifecycle of living organisms, environmental impact on their health, drug selection, and right percentage of right drugs to avoid antibiotic resistance, minimize bio-weapons as well as making possible developments of healthy genes. Thus the bioinformatics and its sub-modules offered a wider scope of analysis and developments</a:t>
            </a:r>
          </a:p>
        </p:txBody>
      </p:sp>
    </p:spTree>
    <p:extLst>
      <p:ext uri="{BB962C8B-B14F-4D97-AF65-F5344CB8AC3E}">
        <p14:creationId xmlns:p14="http://schemas.microsoft.com/office/powerpoint/2010/main" val="3803315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FF668-2C57-411B-A8FD-084695F007C0}"/>
              </a:ext>
            </a:extLst>
          </p:cNvPr>
          <p:cNvSpPr>
            <a:spLocks noGrp="1"/>
          </p:cNvSpPr>
          <p:nvPr>
            <p:ph type="title"/>
          </p:nvPr>
        </p:nvSpPr>
        <p:spPr/>
        <p:txBody>
          <a:bodyPr/>
          <a:lstStyle/>
          <a:p>
            <a:r>
              <a:rPr lang="en-US" dirty="0"/>
              <a:t>References &amp; Additional Resources</a:t>
            </a:r>
          </a:p>
        </p:txBody>
      </p:sp>
      <p:sp>
        <p:nvSpPr>
          <p:cNvPr id="3" name="Content Placeholder 2">
            <a:extLst>
              <a:ext uri="{FF2B5EF4-FFF2-40B4-BE49-F238E27FC236}">
                <a16:creationId xmlns:a16="http://schemas.microsoft.com/office/drawing/2014/main" id="{1398CA41-C9A2-425D-8F87-C1BD19E972B3}"/>
              </a:ext>
            </a:extLst>
          </p:cNvPr>
          <p:cNvSpPr>
            <a:spLocks noGrp="1"/>
          </p:cNvSpPr>
          <p:nvPr>
            <p:ph idx="1"/>
          </p:nvPr>
        </p:nvSpPr>
        <p:spPr/>
        <p:txBody>
          <a:bodyPr/>
          <a:lstStyle/>
          <a:p>
            <a:pPr marL="514350" indent="-514350">
              <a:buFont typeface="+mj-lt"/>
              <a:buAutoNum type="arabicParenR"/>
            </a:pPr>
            <a:r>
              <a:rPr lang="en-US" dirty="0"/>
              <a:t>Reena </a:t>
            </a:r>
            <a:r>
              <a:rPr lang="en-US" dirty="0" err="1"/>
              <a:t>Hooda</a:t>
            </a:r>
            <a:r>
              <a:rPr lang="en-US" dirty="0"/>
              <a:t> ,Bioinformatics As An Emerging Field Of Data Science,</a:t>
            </a:r>
            <a:r>
              <a:rPr lang="en-IN" dirty="0"/>
              <a:t> ISSN 2277-8616.</a:t>
            </a:r>
          </a:p>
          <a:p>
            <a:pPr marL="514350" indent="-514350">
              <a:buFont typeface="+mj-lt"/>
              <a:buAutoNum type="arabicParenR"/>
            </a:pPr>
            <a:r>
              <a:rPr lang="en-US" dirty="0"/>
              <a:t>Raul </a:t>
            </a:r>
            <a:r>
              <a:rPr lang="en-US" dirty="0" err="1"/>
              <a:t>Isea</a:t>
            </a:r>
            <a:r>
              <a:rPr lang="en-US" dirty="0"/>
              <a:t> The Present-Day Meaning Of The Word Bioinformatics, Global Journal of Advanced Research, 2015</a:t>
            </a:r>
          </a:p>
          <a:p>
            <a:pPr marL="514350" indent="-514350">
              <a:buFont typeface="+mj-lt"/>
              <a:buAutoNum type="arabicParenR"/>
            </a:pPr>
            <a:r>
              <a:rPr lang="en-US" dirty="0"/>
              <a:t>Understanding Bioinformatics As A Beginner In Data Science, by Jaskaran Kaur</a:t>
            </a:r>
          </a:p>
          <a:p>
            <a:pPr marL="514350" indent="-514350">
              <a:buFont typeface="+mj-lt"/>
              <a:buAutoNum type="arabicParenR"/>
            </a:pPr>
            <a:r>
              <a:rPr lang="en-US" dirty="0"/>
              <a:t>Bioinformatics and Data Science, by </a:t>
            </a:r>
            <a:r>
              <a:rPr lang="en-US" dirty="0" err="1"/>
              <a:t>Altuna</a:t>
            </a:r>
            <a:r>
              <a:rPr lang="en-US" dirty="0"/>
              <a:t> </a:t>
            </a:r>
            <a:r>
              <a:rPr lang="en-US" dirty="0" err="1"/>
              <a:t>Akalin</a:t>
            </a:r>
            <a:endParaRPr lang="en-US" dirty="0"/>
          </a:p>
          <a:p>
            <a:pPr marL="514350" indent="-514350">
              <a:buFont typeface="+mj-lt"/>
              <a:buAutoNum type="arabicParenR"/>
            </a:pPr>
            <a:endParaRPr lang="en-US" dirty="0"/>
          </a:p>
        </p:txBody>
      </p:sp>
    </p:spTree>
    <p:extLst>
      <p:ext uri="{BB962C8B-B14F-4D97-AF65-F5344CB8AC3E}">
        <p14:creationId xmlns:p14="http://schemas.microsoft.com/office/powerpoint/2010/main" val="382689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9">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743711-81A8-440B-AD23-A14982BBA6F3}"/>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kern="1200">
                <a:solidFill>
                  <a:schemeClr val="tx1"/>
                </a:solidFill>
                <a:latin typeface="+mj-lt"/>
                <a:ea typeface="+mj-ea"/>
                <a:cs typeface="+mj-cs"/>
              </a:rPr>
              <a:t>Thank You!</a:t>
            </a:r>
          </a:p>
        </p:txBody>
      </p:sp>
      <p:sp>
        <p:nvSpPr>
          <p:cNvPr id="28" name="Freeform: Shape 31">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 name="Graphic 19" descr="Handshake">
            <a:extLst>
              <a:ext uri="{FF2B5EF4-FFF2-40B4-BE49-F238E27FC236}">
                <a16:creationId xmlns:a16="http://schemas.microsoft.com/office/drawing/2014/main" id="{6D0312EB-1C7E-49E1-8EF9-76AD1FAE60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1440017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Arc 5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E5E8F4A-32B1-4619-A6E3-731AC1541AF6}"/>
              </a:ext>
            </a:extLst>
          </p:cNvPr>
          <p:cNvSpPr>
            <a:spLocks noGrp="1"/>
          </p:cNvSpPr>
          <p:nvPr>
            <p:ph idx="1"/>
          </p:nvPr>
        </p:nvSpPr>
        <p:spPr>
          <a:xfrm>
            <a:off x="838200" y="1825625"/>
            <a:ext cx="10515600" cy="4351338"/>
          </a:xfrm>
        </p:spPr>
        <p:txBody>
          <a:bodyPr vert="horz" lIns="91440" tIns="45720" rIns="91440" bIns="45720" rtlCol="0" anchor="t">
            <a:normAutofit/>
          </a:bodyPr>
          <a:lstStyle/>
          <a:p>
            <a:pPr marL="0" indent="0" algn="ctr">
              <a:buNone/>
            </a:pPr>
            <a:r>
              <a:rPr lang="en-US" b="1" dirty="0"/>
              <a:t>Guide</a:t>
            </a:r>
            <a:r>
              <a:rPr lang="en-US" dirty="0"/>
              <a:t> </a:t>
            </a:r>
            <a:endParaRPr lang="en-US"/>
          </a:p>
          <a:p>
            <a:pPr marL="0" indent="0" algn="ctr">
              <a:buNone/>
            </a:pPr>
            <a:r>
              <a:rPr lang="en-US" dirty="0"/>
              <a:t>Prof. Mukund M. Kulkarni</a:t>
            </a:r>
            <a:endParaRPr lang="en-US" dirty="0">
              <a:cs typeface="Calibri"/>
            </a:endParaRPr>
          </a:p>
          <a:p>
            <a:pPr marL="0" indent="0">
              <a:buNone/>
            </a:pPr>
            <a:endParaRPr lang="en-US"/>
          </a:p>
          <a:p>
            <a:pPr marL="0" indent="0" algn="ctr">
              <a:buNone/>
            </a:pPr>
            <a:r>
              <a:rPr lang="en-US" b="1" dirty="0"/>
              <a:t>Team Members</a:t>
            </a:r>
            <a:endParaRPr lang="en-US" b="1">
              <a:cs typeface="Calibri"/>
            </a:endParaRPr>
          </a:p>
          <a:p>
            <a:pPr marL="0" indent="0" algn="ctr">
              <a:buNone/>
            </a:pPr>
            <a:r>
              <a:rPr lang="en-US" dirty="0"/>
              <a:t>Shaunak Deshpande (04)</a:t>
            </a:r>
            <a:endParaRPr lang="en-US" dirty="0">
              <a:cs typeface="Calibri"/>
            </a:endParaRPr>
          </a:p>
          <a:p>
            <a:pPr marL="0" indent="0" algn="ctr">
              <a:buNone/>
            </a:pPr>
            <a:r>
              <a:rPr lang="en-US" dirty="0"/>
              <a:t>Gaurav </a:t>
            </a:r>
            <a:r>
              <a:rPr lang="en-US" dirty="0" err="1"/>
              <a:t>Shejwal</a:t>
            </a:r>
            <a:r>
              <a:rPr lang="en-US" dirty="0"/>
              <a:t> (05)</a:t>
            </a:r>
            <a:endParaRPr lang="en-US" dirty="0">
              <a:cs typeface="Calibri"/>
            </a:endParaRPr>
          </a:p>
          <a:p>
            <a:pPr marL="0" indent="0" algn="ctr">
              <a:buNone/>
            </a:pPr>
            <a:r>
              <a:rPr lang="en-US" dirty="0"/>
              <a:t>Shrawani Shinde (09)</a:t>
            </a:r>
            <a:endParaRPr lang="en-US" dirty="0">
              <a:cs typeface="Calibri"/>
            </a:endParaRPr>
          </a:p>
          <a:p>
            <a:pPr marL="0" indent="0" algn="ctr">
              <a:buNone/>
            </a:pPr>
            <a:r>
              <a:rPr lang="en-US" dirty="0"/>
              <a:t>Shivang Singh (12)</a:t>
            </a:r>
            <a:endParaRPr lang="en-US" dirty="0">
              <a:cs typeface="Calibri"/>
            </a:endParaRPr>
          </a:p>
          <a:p>
            <a:pPr marL="0" indent="0" algn="ctr">
              <a:buNone/>
            </a:pPr>
            <a:endParaRPr lang="en-US">
              <a:cs typeface="Calibri"/>
            </a:endParaRPr>
          </a:p>
        </p:txBody>
      </p:sp>
    </p:spTree>
    <p:extLst>
      <p:ext uri="{BB962C8B-B14F-4D97-AF65-F5344CB8AC3E}">
        <p14:creationId xmlns:p14="http://schemas.microsoft.com/office/powerpoint/2010/main" val="948682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5D87DC-5F78-49FF-9D95-509B218FC39C}"/>
              </a:ext>
            </a:extLst>
          </p:cNvPr>
          <p:cNvSpPr>
            <a:spLocks noGrp="1"/>
          </p:cNvSpPr>
          <p:nvPr>
            <p:ph type="title"/>
          </p:nvPr>
        </p:nvSpPr>
        <p:spPr>
          <a:xfrm>
            <a:off x="808638" y="386930"/>
            <a:ext cx="9236700" cy="1188950"/>
          </a:xfrm>
        </p:spPr>
        <p:txBody>
          <a:bodyPr anchor="b">
            <a:normAutofit/>
          </a:bodyPr>
          <a:lstStyle/>
          <a:p>
            <a:r>
              <a:rPr lang="en-US" sz="5400"/>
              <a:t>What is Data Science?</a:t>
            </a:r>
          </a:p>
        </p:txBody>
      </p:sp>
      <p:grpSp>
        <p:nvGrpSpPr>
          <p:cNvPr id="44" name="Group 43">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45" name="Rectangle 44">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43B380C-467E-4FD5-B06E-2184EE190051}"/>
              </a:ext>
            </a:extLst>
          </p:cNvPr>
          <p:cNvSpPr>
            <a:spLocks noGrp="1"/>
          </p:cNvSpPr>
          <p:nvPr>
            <p:ph idx="1"/>
          </p:nvPr>
        </p:nvSpPr>
        <p:spPr>
          <a:xfrm>
            <a:off x="793660" y="2599509"/>
            <a:ext cx="10143668" cy="3435531"/>
          </a:xfrm>
        </p:spPr>
        <p:txBody>
          <a:bodyPr anchor="ctr">
            <a:normAutofit/>
          </a:bodyPr>
          <a:lstStyle/>
          <a:p>
            <a:r>
              <a:rPr lang="en-US" sz="2400" dirty="0"/>
              <a:t>Data Science is the application of computational and statistical techniques to gain insight into a real-world problem expressed using data.</a:t>
            </a:r>
          </a:p>
          <a:p>
            <a:r>
              <a:rPr lang="en-IN" sz="2400" dirty="0"/>
              <a:t>Earlier, Data that was generated was small and structured, but nowadays data is huge &amp; unstructured. </a:t>
            </a:r>
            <a:r>
              <a:rPr lang="en-US" sz="2400" dirty="0"/>
              <a:t>Simple BI tools are not capable of processing this huge volume and variety of data. Which is why we need more complex and advanced analytical tools and algorithms for processing, analyzing and drawing meaningful insights out of it.</a:t>
            </a:r>
            <a:r>
              <a:rPr lang="en-IN" sz="2400" dirty="0"/>
              <a:t> </a:t>
            </a:r>
            <a:endParaRPr lang="en-IN" sz="2400" dirty="0">
              <a:cs typeface="Calibri"/>
            </a:endParaRPr>
          </a:p>
          <a:p>
            <a:endParaRPr lang="en-US" sz="2400"/>
          </a:p>
        </p:txBody>
      </p:sp>
    </p:spTree>
    <p:extLst>
      <p:ext uri="{BB962C8B-B14F-4D97-AF65-F5344CB8AC3E}">
        <p14:creationId xmlns:p14="http://schemas.microsoft.com/office/powerpoint/2010/main" val="4145667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6" name="Rectangle 65">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19BB633-927A-447F-B5CE-86C3E8B7C6AC}"/>
              </a:ext>
            </a:extLst>
          </p:cNvPr>
          <p:cNvSpPr>
            <a:spLocks noGrp="1"/>
          </p:cNvSpPr>
          <p:nvPr>
            <p:ph type="title"/>
          </p:nvPr>
        </p:nvSpPr>
        <p:spPr>
          <a:xfrm>
            <a:off x="841247" y="978619"/>
            <a:ext cx="3410712" cy="1106424"/>
          </a:xfrm>
          <a:prstGeom prst="ellipse">
            <a:avLst/>
          </a:prstGeom>
        </p:spPr>
        <p:txBody>
          <a:bodyPr>
            <a:noAutofit/>
          </a:bodyPr>
          <a:lstStyle/>
          <a:p>
            <a:r>
              <a:rPr lang="en-US" sz="2800" dirty="0"/>
              <a:t>What is bioinformatics?</a:t>
            </a:r>
          </a:p>
        </p:txBody>
      </p:sp>
      <p:sp>
        <p:nvSpPr>
          <p:cNvPr id="68" name="Rectangle 67">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0" name="Rectangle 69">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B1237C0-8AD1-4028-8349-A087162EDD83}"/>
              </a:ext>
            </a:extLst>
          </p:cNvPr>
          <p:cNvSpPr>
            <a:spLocks noGrp="1"/>
          </p:cNvSpPr>
          <p:nvPr>
            <p:ph idx="1"/>
          </p:nvPr>
        </p:nvSpPr>
        <p:spPr>
          <a:xfrm>
            <a:off x="580289" y="2252870"/>
            <a:ext cx="3934136" cy="3560251"/>
          </a:xfrm>
        </p:spPr>
        <p:txBody>
          <a:bodyPr vert="horz" lIns="91440" tIns="45720" rIns="91440" bIns="45720" rtlCol="0" anchor="t">
            <a:noAutofit/>
          </a:bodyPr>
          <a:lstStyle/>
          <a:p>
            <a:r>
              <a:rPr lang="en-US" sz="2400" dirty="0"/>
              <a:t>Bioinformatics is an interdisciplinary field combining biology, computer science, information engineering, mathematics and statistics to develop methods and software tools to analyze and interpret biological data. </a:t>
            </a:r>
            <a:endParaRPr lang="en-US" sz="2400">
              <a:cs typeface="Calibri"/>
            </a:endParaRPr>
          </a:p>
          <a:p>
            <a:endParaRPr lang="en-US" sz="1700">
              <a:cs typeface="Calibri"/>
            </a:endParaRPr>
          </a:p>
        </p:txBody>
      </p:sp>
      <p:pic>
        <p:nvPicPr>
          <p:cNvPr id="4" name="Picture 3" descr="A picture containing text, melon, wheel&#10;&#10;Description automatically generated">
            <a:extLst>
              <a:ext uri="{FF2B5EF4-FFF2-40B4-BE49-F238E27FC236}">
                <a16:creationId xmlns:a16="http://schemas.microsoft.com/office/drawing/2014/main" id="{930FE4EC-79B6-4B02-919D-28BAFA4C9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640" y="1872600"/>
            <a:ext cx="6656832" cy="3012216"/>
          </a:xfrm>
          <a:prstGeom prst="rect">
            <a:avLst/>
          </a:prstGeom>
        </p:spPr>
      </p:pic>
    </p:spTree>
    <p:extLst>
      <p:ext uri="{BB962C8B-B14F-4D97-AF65-F5344CB8AC3E}">
        <p14:creationId xmlns:p14="http://schemas.microsoft.com/office/powerpoint/2010/main" val="3167877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C98036-2C35-4F41-A39D-B1664F9AA88E}"/>
              </a:ext>
            </a:extLst>
          </p:cNvPr>
          <p:cNvSpPr>
            <a:spLocks noGrp="1"/>
          </p:cNvSpPr>
          <p:nvPr>
            <p:ph type="title"/>
          </p:nvPr>
        </p:nvSpPr>
        <p:spPr>
          <a:xfrm>
            <a:off x="645065" y="1463040"/>
            <a:ext cx="3796306" cy="2690949"/>
          </a:xfrm>
        </p:spPr>
        <p:txBody>
          <a:bodyPr anchor="t">
            <a:normAutofit/>
          </a:bodyPr>
          <a:lstStyle/>
          <a:p>
            <a:r>
              <a:rPr lang="en-US"/>
              <a:t>Why Bioinformatics?</a:t>
            </a:r>
          </a:p>
        </p:txBody>
      </p:sp>
      <p:grpSp>
        <p:nvGrpSpPr>
          <p:cNvPr id="27" name="Group 26">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28" name="Rectangle 2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1" name="Rectangle 3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3445972-5150-45E2-882F-C6FBE7CB0583}"/>
              </a:ext>
            </a:extLst>
          </p:cNvPr>
          <p:cNvSpPr>
            <a:spLocks noGrp="1"/>
          </p:cNvSpPr>
          <p:nvPr>
            <p:ph idx="1"/>
          </p:nvPr>
        </p:nvSpPr>
        <p:spPr>
          <a:xfrm>
            <a:off x="5656218" y="982875"/>
            <a:ext cx="5542387" cy="4780611"/>
          </a:xfrm>
        </p:spPr>
        <p:txBody>
          <a:bodyPr anchor="t">
            <a:normAutofit/>
          </a:bodyPr>
          <a:lstStyle/>
          <a:p>
            <a:r>
              <a:rPr lang="en-US" sz="1900" dirty="0"/>
              <a:t> Imagine a world with things such as:</a:t>
            </a:r>
            <a:endParaRPr lang="en-US" dirty="0">
              <a:cs typeface="Calibri" panose="020F0502020204030204"/>
            </a:endParaRPr>
          </a:p>
          <a:p>
            <a:pPr lvl="1"/>
            <a:r>
              <a:rPr lang="en-US" sz="1900" dirty="0"/>
              <a:t>On visiting a doctor, a person is given medication and treatment which is tailored according to his/her genome.</a:t>
            </a:r>
            <a:endParaRPr lang="en-US" sz="1900" dirty="0">
              <a:cs typeface="Calibri"/>
            </a:endParaRPr>
          </a:p>
          <a:p>
            <a:pPr lvl="1"/>
            <a:r>
              <a:rPr lang="en-US" sz="1900" dirty="0"/>
              <a:t>Crops are Drought, disease and Insect resistant</a:t>
            </a:r>
            <a:endParaRPr lang="en-US" sz="1900" dirty="0">
              <a:cs typeface="Calibri"/>
            </a:endParaRPr>
          </a:p>
          <a:p>
            <a:pPr lvl="1"/>
            <a:r>
              <a:rPr lang="en-US" sz="1900" dirty="0"/>
              <a:t>Harmful Microbes have low survivability, while useful microbes can survive even in extreme climates</a:t>
            </a:r>
            <a:endParaRPr lang="en-US" sz="1900" dirty="0">
              <a:cs typeface="Calibri"/>
            </a:endParaRPr>
          </a:p>
          <a:p>
            <a:pPr lvl="1"/>
            <a:r>
              <a:rPr lang="en-US" sz="1900" dirty="0"/>
              <a:t>Gene therapy exists, which can help in to alter abnormal genes, and can be used to treat, cure or prevent diseases.</a:t>
            </a:r>
            <a:endParaRPr lang="en-US" sz="1900" dirty="0">
              <a:cs typeface="Calibri"/>
            </a:endParaRPr>
          </a:p>
          <a:p>
            <a:pPr lvl="1"/>
            <a:r>
              <a:rPr lang="en-US" sz="1900" dirty="0"/>
              <a:t>Crops can be studied in order to best suit them for the nutritional needs of the consumers</a:t>
            </a:r>
            <a:endParaRPr lang="en-US" sz="1900" dirty="0">
              <a:cs typeface="Calibri"/>
            </a:endParaRPr>
          </a:p>
          <a:p>
            <a:r>
              <a:rPr lang="en-US" sz="1900" dirty="0"/>
              <a:t>Bioinformatics helps us in realizing these dreams.</a:t>
            </a:r>
            <a:endParaRPr lang="en-US" sz="1900" dirty="0">
              <a:cs typeface="Calibri"/>
            </a:endParaRPr>
          </a:p>
          <a:p>
            <a:pPr lvl="1"/>
            <a:endParaRPr lang="en-US" sz="1900"/>
          </a:p>
        </p:txBody>
      </p:sp>
    </p:spTree>
    <p:extLst>
      <p:ext uri="{BB962C8B-B14F-4D97-AF65-F5344CB8AC3E}">
        <p14:creationId xmlns:p14="http://schemas.microsoft.com/office/powerpoint/2010/main" val="3547322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Triangle 2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C65056-89F8-44DE-83EF-2B46B365C2C2}"/>
              </a:ext>
            </a:extLst>
          </p:cNvPr>
          <p:cNvSpPr>
            <a:spLocks noGrp="1"/>
          </p:cNvSpPr>
          <p:nvPr>
            <p:ph type="title"/>
          </p:nvPr>
        </p:nvSpPr>
        <p:spPr>
          <a:xfrm>
            <a:off x="1263658" y="1188637"/>
            <a:ext cx="3197001" cy="4480726"/>
          </a:xfrm>
        </p:spPr>
        <p:txBody>
          <a:bodyPr>
            <a:normAutofit/>
          </a:bodyPr>
          <a:lstStyle/>
          <a:p>
            <a:r>
              <a:rPr lang="en-US" sz="3600" dirty="0"/>
              <a:t>The scale of data involved in Bioinformatics</a:t>
            </a:r>
            <a:endParaRPr lang="en-US"/>
          </a:p>
        </p:txBody>
      </p:sp>
      <p:cxnSp>
        <p:nvCxnSpPr>
          <p:cNvPr id="33" name="Straight Connector 32">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D150DD-15F6-40BD-9358-CE9EE81088DA}"/>
              </a:ext>
            </a:extLst>
          </p:cNvPr>
          <p:cNvSpPr>
            <a:spLocks noGrp="1"/>
          </p:cNvSpPr>
          <p:nvPr>
            <p:ph idx="1"/>
          </p:nvPr>
        </p:nvSpPr>
        <p:spPr>
          <a:xfrm>
            <a:off x="5255260" y="1648870"/>
            <a:ext cx="4702848" cy="4097567"/>
          </a:xfrm>
        </p:spPr>
        <p:txBody>
          <a:bodyPr anchor="ctr">
            <a:normAutofit/>
          </a:bodyPr>
          <a:lstStyle/>
          <a:p>
            <a:r>
              <a:rPr lang="en-US" sz="2000" dirty="0"/>
              <a:t>A human genome (right from a genome sequencer) is up to 200 gigabytes in size. </a:t>
            </a:r>
            <a:endParaRPr lang="en-US" sz="2000" dirty="0">
              <a:cs typeface="Calibri"/>
            </a:endParaRPr>
          </a:p>
          <a:p>
            <a:r>
              <a:rPr lang="en-US" sz="2000" dirty="0"/>
              <a:t>The  European Bioinformatics Institute (EMBL-EBI) stores roughly 75 petabytes of data (1 petabytes= 1000 Terabytes) according to 2015 statistics.</a:t>
            </a:r>
            <a:endParaRPr lang="en-US" sz="2000" dirty="0">
              <a:cs typeface="Calibri"/>
            </a:endParaRPr>
          </a:p>
          <a:p>
            <a:r>
              <a:rPr lang="en-US" sz="2000" dirty="0"/>
              <a:t>The amount of genetic sequencing data stored at the European Bioinformatics Institute takes less than a year to double in size. </a:t>
            </a:r>
            <a:endParaRPr lang="en-US" sz="2000" dirty="0">
              <a:cs typeface="Calibri"/>
            </a:endParaRPr>
          </a:p>
          <a:p>
            <a:r>
              <a:rPr lang="en-US" sz="2000" dirty="0"/>
              <a:t>This huge amount of data created needs sophisticated tools in order to draw accurate &amp; useful inferences.</a:t>
            </a:r>
            <a:endParaRPr lang="en-IN" sz="2000" dirty="0">
              <a:cs typeface="Calibri"/>
            </a:endParaRPr>
          </a:p>
          <a:p>
            <a:endParaRPr lang="en-US" sz="2000" dirty="0">
              <a:cs typeface="Calibri"/>
            </a:endParaRPr>
          </a:p>
        </p:txBody>
      </p:sp>
    </p:spTree>
    <p:extLst>
      <p:ext uri="{BB962C8B-B14F-4D97-AF65-F5344CB8AC3E}">
        <p14:creationId xmlns:p14="http://schemas.microsoft.com/office/powerpoint/2010/main" val="1297501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AF54E8-2F97-4D08-AFE2-DFC8AB5648C6}"/>
              </a:ext>
            </a:extLst>
          </p:cNvPr>
          <p:cNvSpPr>
            <a:spLocks noGrp="1"/>
          </p:cNvSpPr>
          <p:nvPr>
            <p:ph type="title"/>
          </p:nvPr>
        </p:nvSpPr>
        <p:spPr>
          <a:xfrm>
            <a:off x="808638" y="386930"/>
            <a:ext cx="9236700" cy="1188950"/>
          </a:xfrm>
        </p:spPr>
        <p:txBody>
          <a:bodyPr anchor="b">
            <a:normAutofit/>
          </a:bodyPr>
          <a:lstStyle/>
          <a:p>
            <a:r>
              <a:rPr lang="en-US" sz="5400" dirty="0"/>
              <a:t>The solution: Data Science</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492EDE-1A15-4B97-A60F-15FC75DAC4BA}"/>
              </a:ext>
            </a:extLst>
          </p:cNvPr>
          <p:cNvSpPr>
            <a:spLocks noGrp="1"/>
          </p:cNvSpPr>
          <p:nvPr>
            <p:ph idx="1"/>
          </p:nvPr>
        </p:nvSpPr>
        <p:spPr>
          <a:xfrm>
            <a:off x="793660" y="2599509"/>
            <a:ext cx="10143668" cy="3435531"/>
          </a:xfrm>
        </p:spPr>
        <p:txBody>
          <a:bodyPr anchor="ctr">
            <a:normAutofit/>
          </a:bodyPr>
          <a:lstStyle/>
          <a:p>
            <a:pPr rtl="0"/>
            <a:r>
              <a:rPr lang="en-US" sz="2400" b="0" i="0" dirty="0">
                <a:effectLst/>
                <a:latin typeface="-apple-system"/>
              </a:rPr>
              <a:t>Bioinformatics has been one of the major forces behind transforming the more traditional scientific and engineering disciplines towards the approaches used in Data Science.</a:t>
            </a:r>
          </a:p>
          <a:p>
            <a:pPr rtl="0"/>
            <a:r>
              <a:rPr lang="en-US" sz="2400" b="0" i="0" dirty="0">
                <a:effectLst/>
                <a:latin typeface="-apple-system"/>
              </a:rPr>
              <a:t>Biological data that require automated analysis has exploded due to the sequencing of genomes across many species, the use of DNA and protein arrays, and the study of the structure and functions of proteins.</a:t>
            </a:r>
          </a:p>
          <a:p>
            <a:endParaRPr lang="en-US" sz="2400"/>
          </a:p>
        </p:txBody>
      </p:sp>
    </p:spTree>
    <p:extLst>
      <p:ext uri="{BB962C8B-B14F-4D97-AF65-F5344CB8AC3E}">
        <p14:creationId xmlns:p14="http://schemas.microsoft.com/office/powerpoint/2010/main" val="3650179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74EF5142-320E-49E3-B4F3-D7FACA1FFB91}"/>
              </a:ext>
            </a:extLst>
          </p:cNvPr>
          <p:cNvSpPr>
            <a:spLocks noGrp="1"/>
          </p:cNvSpPr>
          <p:nvPr>
            <p:ph type="title"/>
          </p:nvPr>
        </p:nvSpPr>
        <p:spPr>
          <a:xfrm>
            <a:off x="589560" y="856180"/>
            <a:ext cx="4560584" cy="1128068"/>
          </a:xfrm>
        </p:spPr>
        <p:txBody>
          <a:bodyPr anchor="ctr">
            <a:normAutofit/>
          </a:bodyPr>
          <a:lstStyle/>
          <a:p>
            <a:r>
              <a:rPr lang="en-US" sz="3700"/>
              <a:t>The solution: Data Science</a:t>
            </a:r>
          </a:p>
        </p:txBody>
      </p:sp>
      <p:grpSp>
        <p:nvGrpSpPr>
          <p:cNvPr id="79" name="Group 7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80" name="Rectangle 7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Rectangle 8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925AD5-3E53-4948-9073-9AF25C57CE21}"/>
              </a:ext>
            </a:extLst>
          </p:cNvPr>
          <p:cNvSpPr>
            <a:spLocks noGrp="1"/>
          </p:cNvSpPr>
          <p:nvPr>
            <p:ph idx="1"/>
          </p:nvPr>
        </p:nvSpPr>
        <p:spPr>
          <a:xfrm>
            <a:off x="590719" y="2330505"/>
            <a:ext cx="4559425" cy="3979585"/>
          </a:xfrm>
        </p:spPr>
        <p:txBody>
          <a:bodyPr anchor="ctr">
            <a:normAutofit/>
          </a:bodyPr>
          <a:lstStyle/>
          <a:p>
            <a:pPr marL="0" indent="0" rtl="0">
              <a:buNone/>
            </a:pPr>
            <a:r>
              <a:rPr lang="en-US" sz="1700" b="0" i="0">
                <a:effectLst/>
                <a:latin typeface="-apple-system"/>
              </a:rPr>
              <a:t>Almost everything in Bioinformatics is data science. </a:t>
            </a:r>
          </a:p>
          <a:p>
            <a:pPr marL="0" indent="0">
              <a:buNone/>
            </a:pPr>
            <a:r>
              <a:rPr lang="en-US" sz="1700" b="0" i="0">
                <a:effectLst/>
                <a:latin typeface="-apple-system"/>
              </a:rPr>
              <a:t>1.Ontology - Deriving phenotype data from tons of sequences</a:t>
            </a:r>
          </a:p>
          <a:p>
            <a:pPr marL="0" indent="0" rtl="0">
              <a:buNone/>
            </a:pPr>
            <a:r>
              <a:rPr lang="en-US" sz="1700" b="0" i="0">
                <a:effectLst/>
                <a:latin typeface="-apple-system"/>
              </a:rPr>
              <a:t>2.Phylogeny - Deriving evolutionary patterns from genetic data</a:t>
            </a:r>
          </a:p>
          <a:p>
            <a:pPr marL="0" indent="0" rtl="0">
              <a:buNone/>
            </a:pPr>
            <a:r>
              <a:rPr lang="en-US" sz="1700" b="0" i="0">
                <a:effectLst/>
                <a:latin typeface="-apple-system"/>
              </a:rPr>
              <a:t>3.SNP's - Finding nucleotide bases that differ from the norm to predict patterns in phenotype.</a:t>
            </a:r>
          </a:p>
          <a:p>
            <a:pPr marL="0" indent="0" rtl="0">
              <a:buNone/>
            </a:pPr>
            <a:endParaRPr lang="en-US" sz="1700" b="0" i="0">
              <a:effectLst/>
              <a:latin typeface="-apple-system"/>
            </a:endParaRPr>
          </a:p>
          <a:p>
            <a:pPr marL="0" indent="0" rtl="0">
              <a:buNone/>
            </a:pPr>
            <a:r>
              <a:rPr lang="en-US" sz="1700" b="0" i="0">
                <a:effectLst/>
                <a:latin typeface="-apple-system"/>
              </a:rPr>
              <a:t>These examples are just a drop in the bucket, but bioinformatics </a:t>
            </a:r>
            <a:r>
              <a:rPr lang="en-US" sz="1700">
                <a:latin typeface="-apple-system"/>
              </a:rPr>
              <a:t>helps us with a framework to</a:t>
            </a:r>
            <a:r>
              <a:rPr lang="en-US" sz="1700" b="0" i="0">
                <a:effectLst/>
                <a:latin typeface="-apple-system"/>
              </a:rPr>
              <a:t> look at terabytes of data and derive </a:t>
            </a:r>
            <a:r>
              <a:rPr lang="en-US" sz="1700">
                <a:latin typeface="-apple-system"/>
              </a:rPr>
              <a:t>some meaningful conclusions</a:t>
            </a:r>
            <a:r>
              <a:rPr lang="en-US" sz="1700" b="0" i="0">
                <a:effectLst/>
                <a:latin typeface="-apple-system"/>
              </a:rPr>
              <a:t> from </a:t>
            </a:r>
            <a:r>
              <a:rPr lang="en-US" sz="1700">
                <a:latin typeface="-apple-system"/>
              </a:rPr>
              <a:t>them.</a:t>
            </a:r>
            <a:endParaRPr lang="en-US" sz="1700"/>
          </a:p>
        </p:txBody>
      </p:sp>
      <p:sp>
        <p:nvSpPr>
          <p:cNvPr id="85" name="Rectangle 8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7" descr="Bar chart with solid fill">
            <a:extLst>
              <a:ext uri="{FF2B5EF4-FFF2-40B4-BE49-F238E27FC236}">
                <a16:creationId xmlns:a16="http://schemas.microsoft.com/office/drawing/2014/main" id="{192724FC-3DAD-447E-A02A-89221636BD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74723" y="3206262"/>
            <a:ext cx="2223477" cy="2213708"/>
          </a:xfrm>
          <a:prstGeom prst="rect">
            <a:avLst/>
          </a:prstGeom>
        </p:spPr>
      </p:pic>
      <p:pic>
        <p:nvPicPr>
          <p:cNvPr id="18" name="Graphic 19" descr="Research with solid fill">
            <a:extLst>
              <a:ext uri="{FF2B5EF4-FFF2-40B4-BE49-F238E27FC236}">
                <a16:creationId xmlns:a16="http://schemas.microsoft.com/office/drawing/2014/main" id="{78948B46-94BC-43C6-A60C-48A9ECC7BB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03646" y="1584569"/>
            <a:ext cx="1500553" cy="1490784"/>
          </a:xfrm>
          <a:prstGeom prst="rect">
            <a:avLst/>
          </a:prstGeom>
        </p:spPr>
      </p:pic>
      <p:sp>
        <p:nvSpPr>
          <p:cNvPr id="20" name="Hexagon 19">
            <a:extLst>
              <a:ext uri="{FF2B5EF4-FFF2-40B4-BE49-F238E27FC236}">
                <a16:creationId xmlns:a16="http://schemas.microsoft.com/office/drawing/2014/main" id="{140E0D69-6D06-4904-8713-3CBD5A5AABB8}"/>
              </a:ext>
            </a:extLst>
          </p:cNvPr>
          <p:cNvSpPr/>
          <p:nvPr/>
        </p:nvSpPr>
        <p:spPr>
          <a:xfrm>
            <a:off x="6337418" y="1301261"/>
            <a:ext cx="2237152" cy="1944074"/>
          </a:xfrm>
          <a:prstGeom prst="hexagon">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7" name="Hexagon 66">
            <a:extLst>
              <a:ext uri="{FF2B5EF4-FFF2-40B4-BE49-F238E27FC236}">
                <a16:creationId xmlns:a16="http://schemas.microsoft.com/office/drawing/2014/main" id="{1D5D5B21-438A-450B-976E-89498D73ECE6}"/>
              </a:ext>
            </a:extLst>
          </p:cNvPr>
          <p:cNvSpPr/>
          <p:nvPr/>
        </p:nvSpPr>
        <p:spPr>
          <a:xfrm>
            <a:off x="8154494" y="2962030"/>
            <a:ext cx="3380152" cy="2920998"/>
          </a:xfrm>
          <a:prstGeom prst="hexagon">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Tree>
    <p:extLst>
      <p:ext uri="{BB962C8B-B14F-4D97-AF65-F5344CB8AC3E}">
        <p14:creationId xmlns:p14="http://schemas.microsoft.com/office/powerpoint/2010/main" val="463794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180698-83A9-4AC0-94F4-33491F3A7F9C}"/>
              </a:ext>
            </a:extLst>
          </p:cNvPr>
          <p:cNvSpPr>
            <a:spLocks noGrp="1"/>
          </p:cNvSpPr>
          <p:nvPr>
            <p:ph type="title"/>
          </p:nvPr>
        </p:nvSpPr>
        <p:spPr>
          <a:xfrm>
            <a:off x="645065" y="1463040"/>
            <a:ext cx="3796306" cy="2690949"/>
          </a:xfrm>
        </p:spPr>
        <p:txBody>
          <a:bodyPr anchor="t">
            <a:normAutofit/>
          </a:bodyPr>
          <a:lstStyle/>
          <a:p>
            <a:r>
              <a:rPr lang="en-US" dirty="0"/>
              <a:t>Capabilities of Bioinformatics: An example</a:t>
            </a:r>
            <a:endParaRPr lang="en-IN" b="1" dirty="0"/>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5B7A28D-4E60-4E43-8E73-4EE911A3590B}"/>
              </a:ext>
            </a:extLst>
          </p:cNvPr>
          <p:cNvSpPr>
            <a:spLocks noGrp="1"/>
          </p:cNvSpPr>
          <p:nvPr>
            <p:ph idx="1"/>
          </p:nvPr>
        </p:nvSpPr>
        <p:spPr>
          <a:xfrm>
            <a:off x="5656218" y="1463039"/>
            <a:ext cx="5542387" cy="4300447"/>
          </a:xfrm>
        </p:spPr>
        <p:txBody>
          <a:bodyPr anchor="t">
            <a:normAutofit/>
          </a:bodyPr>
          <a:lstStyle/>
          <a:p>
            <a:r>
              <a:rPr lang="en-US" sz="2000" b="0" i="0">
                <a:effectLst/>
                <a:latin typeface="SourceSansPro"/>
              </a:rPr>
              <a:t>To get an idea of the staggering amounts of data and information that bioinformatics has to deal with, consider the human genome. A genome is an organism’s complete set of DNA.﻿</a:t>
            </a:r>
          </a:p>
          <a:p>
            <a:r>
              <a:rPr lang="en-US" sz="2000" b="0" i="0">
                <a:effectLst/>
                <a:latin typeface="SourceSansPro"/>
              </a:rPr>
              <a:t>DNA molecules are made of two twisting, paired strands, and each strand is made of nucleotide bases, which include the following:</a:t>
            </a:r>
          </a:p>
          <a:p>
            <a:pPr lvl="1"/>
            <a:r>
              <a:rPr lang="en-US" sz="2000" b="0" i="0">
                <a:effectLst/>
                <a:latin typeface="SourceSansPro"/>
              </a:rPr>
              <a:t>Adenine (A)</a:t>
            </a:r>
          </a:p>
          <a:p>
            <a:pPr lvl="1"/>
            <a:r>
              <a:rPr lang="en-US" sz="2000" b="0" i="0">
                <a:effectLst/>
                <a:latin typeface="SourceSansPro"/>
              </a:rPr>
              <a:t>Thymine (T)</a:t>
            </a:r>
          </a:p>
          <a:p>
            <a:pPr lvl="1"/>
            <a:r>
              <a:rPr lang="en-US" sz="2000" b="0" i="0">
                <a:effectLst/>
                <a:latin typeface="SourceSansPro"/>
              </a:rPr>
              <a:t>Guanine (G)</a:t>
            </a:r>
          </a:p>
          <a:p>
            <a:pPr lvl="1"/>
            <a:r>
              <a:rPr lang="en-US" sz="2000" b="0" i="0">
                <a:effectLst/>
                <a:latin typeface="SourceSansPro"/>
              </a:rPr>
              <a:t>Cytosine (C)</a:t>
            </a:r>
          </a:p>
          <a:p>
            <a:endParaRPr lang="en-IN" sz="2000"/>
          </a:p>
        </p:txBody>
      </p:sp>
    </p:spTree>
    <p:extLst>
      <p:ext uri="{BB962C8B-B14F-4D97-AF65-F5344CB8AC3E}">
        <p14:creationId xmlns:p14="http://schemas.microsoft.com/office/powerpoint/2010/main" val="4254810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1349</Words>
  <Application>Microsoft Office PowerPoint</Application>
  <PresentationFormat>Widescreen</PresentationFormat>
  <Paragraphs>82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-apple-system</vt:lpstr>
      <vt:lpstr>Arial</vt:lpstr>
      <vt:lpstr>Calibri</vt:lpstr>
      <vt:lpstr>Calibri Light</vt:lpstr>
      <vt:lpstr>SourceSansPro</vt:lpstr>
      <vt:lpstr>urw-din</vt:lpstr>
      <vt:lpstr>Office Theme</vt:lpstr>
      <vt:lpstr>DATA SCIENCE IN BIOINFORMATICS</vt:lpstr>
      <vt:lpstr>PowerPoint Presentation</vt:lpstr>
      <vt:lpstr>What is Data Science?</vt:lpstr>
      <vt:lpstr>What is bioinformatics?</vt:lpstr>
      <vt:lpstr>Why Bioinformatics?</vt:lpstr>
      <vt:lpstr>The scale of data involved in Bioinformatics</vt:lpstr>
      <vt:lpstr>The solution: Data Science</vt:lpstr>
      <vt:lpstr>The solution: Data Science</vt:lpstr>
      <vt:lpstr>Capabilities of Bioinformatics: An example</vt:lpstr>
      <vt:lpstr>Capabilities of Bioinformatics: An example</vt:lpstr>
      <vt:lpstr>Datasets in bioinformatics</vt:lpstr>
      <vt:lpstr>Steps in solve a bioinformatics problem</vt:lpstr>
      <vt:lpstr>Impact of Big Data on Bioinformatics</vt:lpstr>
      <vt:lpstr>Advantages </vt:lpstr>
      <vt:lpstr>Conclusion and Future Scope</vt:lpstr>
      <vt:lpstr>References &amp; Additional 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in Bioinformatics</dc:title>
  <dc:creator>Shrawani Shinde</dc:creator>
  <cp:lastModifiedBy>Shaunak Deshpande</cp:lastModifiedBy>
  <cp:revision>236</cp:revision>
  <dcterms:created xsi:type="dcterms:W3CDTF">2021-03-02T16:03:54Z</dcterms:created>
  <dcterms:modified xsi:type="dcterms:W3CDTF">2021-03-03T06:33:10Z</dcterms:modified>
</cp:coreProperties>
</file>