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71" r:id="rId14"/>
    <p:sldId id="272" r:id="rId15"/>
    <p:sldId id="265" r:id="rId16"/>
    <p:sldId id="266" r:id="rId17"/>
    <p:sldId id="26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613B-1230-43EA-97F9-4CB67E3D4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EDAC6E-916B-4FA4-AD7C-ABBDF2E4E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0AD09-7AFC-4EE1-B3C5-B1BECFB8FCFA}"/>
              </a:ext>
            </a:extLst>
          </p:cNvPr>
          <p:cNvSpPr>
            <a:spLocks noGrp="1"/>
          </p:cNvSpPr>
          <p:nvPr>
            <p:ph type="dt" sz="half" idx="10"/>
          </p:nvPr>
        </p:nvSpPr>
        <p:spPr/>
        <p:txBody>
          <a:bodyPr/>
          <a:lstStyle/>
          <a:p>
            <a:fld id="{4497190D-481C-44E4-813E-E4C22F6E4454}" type="datetimeFigureOut">
              <a:rPr lang="en-US" smtClean="0"/>
              <a:t>3/2/2021</a:t>
            </a:fld>
            <a:endParaRPr lang="en-US"/>
          </a:p>
        </p:txBody>
      </p:sp>
      <p:sp>
        <p:nvSpPr>
          <p:cNvPr id="5" name="Footer Placeholder 4">
            <a:extLst>
              <a:ext uri="{FF2B5EF4-FFF2-40B4-BE49-F238E27FC236}">
                <a16:creationId xmlns:a16="http://schemas.microsoft.com/office/drawing/2014/main" id="{720ECEB6-C662-4AAB-A9D0-4B8479885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0428D-EB64-4393-99A2-8C2A8CCF6D06}"/>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67100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211E-F42E-4D61-B771-364F6B9A30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453462-1512-4017-99EA-B2CDEDC345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F852E-4C62-43E5-A2AC-761746621CAA}"/>
              </a:ext>
            </a:extLst>
          </p:cNvPr>
          <p:cNvSpPr>
            <a:spLocks noGrp="1"/>
          </p:cNvSpPr>
          <p:nvPr>
            <p:ph type="dt" sz="half" idx="10"/>
          </p:nvPr>
        </p:nvSpPr>
        <p:spPr/>
        <p:txBody>
          <a:bodyPr/>
          <a:lstStyle/>
          <a:p>
            <a:fld id="{4497190D-481C-44E4-813E-E4C22F6E4454}" type="datetimeFigureOut">
              <a:rPr lang="en-US" smtClean="0"/>
              <a:t>3/2/2021</a:t>
            </a:fld>
            <a:endParaRPr lang="en-US"/>
          </a:p>
        </p:txBody>
      </p:sp>
      <p:sp>
        <p:nvSpPr>
          <p:cNvPr id="5" name="Footer Placeholder 4">
            <a:extLst>
              <a:ext uri="{FF2B5EF4-FFF2-40B4-BE49-F238E27FC236}">
                <a16:creationId xmlns:a16="http://schemas.microsoft.com/office/drawing/2014/main" id="{6BFB621C-3F33-4AB1-AB28-4FCBE2857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18484-FCBE-4609-B524-7CDD1F04D647}"/>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2508778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FA8050-62F0-40AC-9214-1FEF2FE699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EBC0EB-06C8-47C2-88C4-2CB1B4CF10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2DF2F-782C-43A2-BE59-01E55307540A}"/>
              </a:ext>
            </a:extLst>
          </p:cNvPr>
          <p:cNvSpPr>
            <a:spLocks noGrp="1"/>
          </p:cNvSpPr>
          <p:nvPr>
            <p:ph type="dt" sz="half" idx="10"/>
          </p:nvPr>
        </p:nvSpPr>
        <p:spPr/>
        <p:txBody>
          <a:bodyPr/>
          <a:lstStyle/>
          <a:p>
            <a:fld id="{4497190D-481C-44E4-813E-E4C22F6E4454}" type="datetimeFigureOut">
              <a:rPr lang="en-US" smtClean="0"/>
              <a:t>3/2/2021</a:t>
            </a:fld>
            <a:endParaRPr lang="en-US"/>
          </a:p>
        </p:txBody>
      </p:sp>
      <p:sp>
        <p:nvSpPr>
          <p:cNvPr id="5" name="Footer Placeholder 4">
            <a:extLst>
              <a:ext uri="{FF2B5EF4-FFF2-40B4-BE49-F238E27FC236}">
                <a16:creationId xmlns:a16="http://schemas.microsoft.com/office/drawing/2014/main" id="{28B986E2-AE34-40E7-888C-8FC342261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C10F3-B7FF-4A7D-8183-F243CA48059F}"/>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1437331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3324-26F6-4BFE-9826-601D7CFB37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C246C-300D-4D73-A367-0E843CCA54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BE55B-5476-4A98-95DC-E7F6DA2072B6}"/>
              </a:ext>
            </a:extLst>
          </p:cNvPr>
          <p:cNvSpPr>
            <a:spLocks noGrp="1"/>
          </p:cNvSpPr>
          <p:nvPr>
            <p:ph type="dt" sz="half" idx="10"/>
          </p:nvPr>
        </p:nvSpPr>
        <p:spPr/>
        <p:txBody>
          <a:bodyPr/>
          <a:lstStyle/>
          <a:p>
            <a:fld id="{4497190D-481C-44E4-813E-E4C22F6E4454}" type="datetimeFigureOut">
              <a:rPr lang="en-US" smtClean="0"/>
              <a:t>3/2/2021</a:t>
            </a:fld>
            <a:endParaRPr lang="en-US"/>
          </a:p>
        </p:txBody>
      </p:sp>
      <p:sp>
        <p:nvSpPr>
          <p:cNvPr id="5" name="Footer Placeholder 4">
            <a:extLst>
              <a:ext uri="{FF2B5EF4-FFF2-40B4-BE49-F238E27FC236}">
                <a16:creationId xmlns:a16="http://schemas.microsoft.com/office/drawing/2014/main" id="{239B6F33-5C54-4335-95E2-588E7DD0A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51095-4C8A-45DA-8A33-9D509F57028F}"/>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388310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F605-5DA1-4110-84F8-ABB8AFEA7D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17A555-F1A4-4627-9010-45D6F5275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33323F-444B-4924-917F-CDAE6AEFBE63}"/>
              </a:ext>
            </a:extLst>
          </p:cNvPr>
          <p:cNvSpPr>
            <a:spLocks noGrp="1"/>
          </p:cNvSpPr>
          <p:nvPr>
            <p:ph type="dt" sz="half" idx="10"/>
          </p:nvPr>
        </p:nvSpPr>
        <p:spPr/>
        <p:txBody>
          <a:bodyPr/>
          <a:lstStyle/>
          <a:p>
            <a:fld id="{4497190D-481C-44E4-813E-E4C22F6E4454}" type="datetimeFigureOut">
              <a:rPr lang="en-US" smtClean="0"/>
              <a:t>3/2/2021</a:t>
            </a:fld>
            <a:endParaRPr lang="en-US"/>
          </a:p>
        </p:txBody>
      </p:sp>
      <p:sp>
        <p:nvSpPr>
          <p:cNvPr id="5" name="Footer Placeholder 4">
            <a:extLst>
              <a:ext uri="{FF2B5EF4-FFF2-40B4-BE49-F238E27FC236}">
                <a16:creationId xmlns:a16="http://schemas.microsoft.com/office/drawing/2014/main" id="{8A26CAB2-1AE5-43A5-87AA-5B6925AAB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4DCBB-41DA-4A15-9173-80A16B0F0C6D}"/>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52598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C928-990A-42B4-9809-C888122784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2FAB5-3B2F-405C-BBA0-9C20AE2705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3410A-892E-4586-B5F7-39EE3565F5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A8E7B5-8091-46FC-A5C2-03B2CE23490C}"/>
              </a:ext>
            </a:extLst>
          </p:cNvPr>
          <p:cNvSpPr>
            <a:spLocks noGrp="1"/>
          </p:cNvSpPr>
          <p:nvPr>
            <p:ph type="dt" sz="half" idx="10"/>
          </p:nvPr>
        </p:nvSpPr>
        <p:spPr/>
        <p:txBody>
          <a:bodyPr/>
          <a:lstStyle/>
          <a:p>
            <a:fld id="{4497190D-481C-44E4-813E-E4C22F6E4454}" type="datetimeFigureOut">
              <a:rPr lang="en-US" smtClean="0"/>
              <a:t>3/2/2021</a:t>
            </a:fld>
            <a:endParaRPr lang="en-US"/>
          </a:p>
        </p:txBody>
      </p:sp>
      <p:sp>
        <p:nvSpPr>
          <p:cNvPr id="6" name="Footer Placeholder 5">
            <a:extLst>
              <a:ext uri="{FF2B5EF4-FFF2-40B4-BE49-F238E27FC236}">
                <a16:creationId xmlns:a16="http://schemas.microsoft.com/office/drawing/2014/main" id="{BCDF7672-5301-4939-BB20-EEC4A5FCD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67EE0-BD30-49B0-B801-306FE6E5B419}"/>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19349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AFBB-4CB1-4C06-9C97-D55B7DF2DC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7CD77B-619B-43E5-8EA7-A35DBAB770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77A1D1-2379-4007-B97B-A51CD37CA9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AD23BF-D69E-416E-8F5A-F5D8F3C814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FBB18F-BD88-40BE-A9AD-6EBE72A73E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BD73DD-D48A-4042-98BB-E3ED35BDA2EF}"/>
              </a:ext>
            </a:extLst>
          </p:cNvPr>
          <p:cNvSpPr>
            <a:spLocks noGrp="1"/>
          </p:cNvSpPr>
          <p:nvPr>
            <p:ph type="dt" sz="half" idx="10"/>
          </p:nvPr>
        </p:nvSpPr>
        <p:spPr/>
        <p:txBody>
          <a:bodyPr/>
          <a:lstStyle/>
          <a:p>
            <a:fld id="{4497190D-481C-44E4-813E-E4C22F6E4454}" type="datetimeFigureOut">
              <a:rPr lang="en-US" smtClean="0"/>
              <a:t>3/2/2021</a:t>
            </a:fld>
            <a:endParaRPr lang="en-US"/>
          </a:p>
        </p:txBody>
      </p:sp>
      <p:sp>
        <p:nvSpPr>
          <p:cNvPr id="8" name="Footer Placeholder 7">
            <a:extLst>
              <a:ext uri="{FF2B5EF4-FFF2-40B4-BE49-F238E27FC236}">
                <a16:creationId xmlns:a16="http://schemas.microsoft.com/office/drawing/2014/main" id="{12DAB2CA-41B3-4117-B9A6-EA5F2ACF7F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9845C0-AC60-40CA-AAED-2246FE6139B9}"/>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374963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4D2D-68C6-4BAA-9589-3396B8EC34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E1E22F-F56E-45B0-B8E7-260762A9AE26}"/>
              </a:ext>
            </a:extLst>
          </p:cNvPr>
          <p:cNvSpPr>
            <a:spLocks noGrp="1"/>
          </p:cNvSpPr>
          <p:nvPr>
            <p:ph type="dt" sz="half" idx="10"/>
          </p:nvPr>
        </p:nvSpPr>
        <p:spPr/>
        <p:txBody>
          <a:bodyPr/>
          <a:lstStyle/>
          <a:p>
            <a:fld id="{4497190D-481C-44E4-813E-E4C22F6E4454}" type="datetimeFigureOut">
              <a:rPr lang="en-US" smtClean="0"/>
              <a:t>3/2/2021</a:t>
            </a:fld>
            <a:endParaRPr lang="en-US"/>
          </a:p>
        </p:txBody>
      </p:sp>
      <p:sp>
        <p:nvSpPr>
          <p:cNvPr id="4" name="Footer Placeholder 3">
            <a:extLst>
              <a:ext uri="{FF2B5EF4-FFF2-40B4-BE49-F238E27FC236}">
                <a16:creationId xmlns:a16="http://schemas.microsoft.com/office/drawing/2014/main" id="{73FFEDFA-D3AD-4305-A568-131BAE108F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E9A58A-0CD8-48C4-873C-49EF567B6D49}"/>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2183724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4D8CC-63BB-498E-A261-251F870307AE}"/>
              </a:ext>
            </a:extLst>
          </p:cNvPr>
          <p:cNvSpPr>
            <a:spLocks noGrp="1"/>
          </p:cNvSpPr>
          <p:nvPr>
            <p:ph type="dt" sz="half" idx="10"/>
          </p:nvPr>
        </p:nvSpPr>
        <p:spPr/>
        <p:txBody>
          <a:bodyPr/>
          <a:lstStyle/>
          <a:p>
            <a:fld id="{4497190D-481C-44E4-813E-E4C22F6E4454}" type="datetimeFigureOut">
              <a:rPr lang="en-US" smtClean="0"/>
              <a:t>3/2/2021</a:t>
            </a:fld>
            <a:endParaRPr lang="en-US"/>
          </a:p>
        </p:txBody>
      </p:sp>
      <p:sp>
        <p:nvSpPr>
          <p:cNvPr id="3" name="Footer Placeholder 2">
            <a:extLst>
              <a:ext uri="{FF2B5EF4-FFF2-40B4-BE49-F238E27FC236}">
                <a16:creationId xmlns:a16="http://schemas.microsoft.com/office/drawing/2014/main" id="{B1822975-2226-4762-A80D-430DE36889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D90D08-A172-4496-A7D7-9210CF21390B}"/>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1266912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11B3-F58D-4103-BE86-5683A61CC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4F5978-C4A8-4965-AE79-C68A5E8F7C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0C60A5-ABF6-4020-94C3-357687C5B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FA48B8-69C7-4C35-9EFD-BB3B68AA933E}"/>
              </a:ext>
            </a:extLst>
          </p:cNvPr>
          <p:cNvSpPr>
            <a:spLocks noGrp="1"/>
          </p:cNvSpPr>
          <p:nvPr>
            <p:ph type="dt" sz="half" idx="10"/>
          </p:nvPr>
        </p:nvSpPr>
        <p:spPr/>
        <p:txBody>
          <a:bodyPr/>
          <a:lstStyle/>
          <a:p>
            <a:fld id="{4497190D-481C-44E4-813E-E4C22F6E4454}" type="datetimeFigureOut">
              <a:rPr lang="en-US" smtClean="0"/>
              <a:t>3/2/2021</a:t>
            </a:fld>
            <a:endParaRPr lang="en-US"/>
          </a:p>
        </p:txBody>
      </p:sp>
      <p:sp>
        <p:nvSpPr>
          <p:cNvPr id="6" name="Footer Placeholder 5">
            <a:extLst>
              <a:ext uri="{FF2B5EF4-FFF2-40B4-BE49-F238E27FC236}">
                <a16:creationId xmlns:a16="http://schemas.microsoft.com/office/drawing/2014/main" id="{AF6110CF-D7E7-48EF-ACE6-38359D07D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A913A-9A61-4C31-B633-7B8CC11A91FD}"/>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171602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DFEE9-03BA-4526-9FA8-01C02BCD4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967040-0D90-45FB-B17C-C97350F4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50F9F8-8E2D-487B-917B-5C056DE79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15241-B881-4044-872D-3133E5E611CA}"/>
              </a:ext>
            </a:extLst>
          </p:cNvPr>
          <p:cNvSpPr>
            <a:spLocks noGrp="1"/>
          </p:cNvSpPr>
          <p:nvPr>
            <p:ph type="dt" sz="half" idx="10"/>
          </p:nvPr>
        </p:nvSpPr>
        <p:spPr/>
        <p:txBody>
          <a:bodyPr/>
          <a:lstStyle/>
          <a:p>
            <a:fld id="{4497190D-481C-44E4-813E-E4C22F6E4454}" type="datetimeFigureOut">
              <a:rPr lang="en-US" smtClean="0"/>
              <a:t>3/2/2021</a:t>
            </a:fld>
            <a:endParaRPr lang="en-US"/>
          </a:p>
        </p:txBody>
      </p:sp>
      <p:sp>
        <p:nvSpPr>
          <p:cNvPr id="6" name="Footer Placeholder 5">
            <a:extLst>
              <a:ext uri="{FF2B5EF4-FFF2-40B4-BE49-F238E27FC236}">
                <a16:creationId xmlns:a16="http://schemas.microsoft.com/office/drawing/2014/main" id="{5DB04539-86AF-4664-82BA-E039BC5FF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33317-2867-4590-AC42-DFBE0D3C65F9}"/>
              </a:ext>
            </a:extLst>
          </p:cNvPr>
          <p:cNvSpPr>
            <a:spLocks noGrp="1"/>
          </p:cNvSpPr>
          <p:nvPr>
            <p:ph type="sldNum" sz="quarter" idx="12"/>
          </p:nvPr>
        </p:nvSpPr>
        <p:spPr/>
        <p:txBody>
          <a:bodyPr/>
          <a:lstStyle/>
          <a:p>
            <a:fld id="{950E09A3-093D-4D95-8B34-68B921ADC7E2}" type="slidenum">
              <a:rPr lang="en-US" smtClean="0"/>
              <a:t>‹#›</a:t>
            </a:fld>
            <a:endParaRPr lang="en-US"/>
          </a:p>
        </p:txBody>
      </p:sp>
    </p:spTree>
    <p:extLst>
      <p:ext uri="{BB962C8B-B14F-4D97-AF65-F5344CB8AC3E}">
        <p14:creationId xmlns:p14="http://schemas.microsoft.com/office/powerpoint/2010/main" val="404654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3531A-DAF4-4D03-B267-5AE47F629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3FF014-DF03-4B03-AE77-337CA998A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8FCC4-BF5B-4E86-BEA3-D62934CE37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7190D-481C-44E4-813E-E4C22F6E4454}" type="datetimeFigureOut">
              <a:rPr lang="en-US" smtClean="0"/>
              <a:t>3/2/2021</a:t>
            </a:fld>
            <a:endParaRPr lang="en-US"/>
          </a:p>
        </p:txBody>
      </p:sp>
      <p:sp>
        <p:nvSpPr>
          <p:cNvPr id="5" name="Footer Placeholder 4">
            <a:extLst>
              <a:ext uri="{FF2B5EF4-FFF2-40B4-BE49-F238E27FC236}">
                <a16:creationId xmlns:a16="http://schemas.microsoft.com/office/drawing/2014/main" id="{C7F66FD1-BAF5-4CF3-ACE9-3519868C5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1B0503-A060-4D0A-BCCD-48295FF9F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E09A3-093D-4D95-8B34-68B921ADC7E2}" type="slidenum">
              <a:rPr lang="en-US" smtClean="0"/>
              <a:t>‹#›</a:t>
            </a:fld>
            <a:endParaRPr lang="en-US"/>
          </a:p>
        </p:txBody>
      </p:sp>
    </p:spTree>
    <p:extLst>
      <p:ext uri="{BB962C8B-B14F-4D97-AF65-F5344CB8AC3E}">
        <p14:creationId xmlns:p14="http://schemas.microsoft.com/office/powerpoint/2010/main" val="3053319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4182-57DC-434F-B93A-57F7476904E0}"/>
              </a:ext>
            </a:extLst>
          </p:cNvPr>
          <p:cNvSpPr>
            <a:spLocks noGrp="1"/>
          </p:cNvSpPr>
          <p:nvPr>
            <p:ph type="ctrTitle"/>
          </p:nvPr>
        </p:nvSpPr>
        <p:spPr/>
        <p:txBody>
          <a:bodyPr/>
          <a:lstStyle/>
          <a:p>
            <a:r>
              <a:rPr lang="en-US" dirty="0"/>
              <a:t>Data Science in Bioinformatics</a:t>
            </a:r>
          </a:p>
        </p:txBody>
      </p:sp>
    </p:spTree>
    <p:extLst>
      <p:ext uri="{BB962C8B-B14F-4D97-AF65-F5344CB8AC3E}">
        <p14:creationId xmlns:p14="http://schemas.microsoft.com/office/powerpoint/2010/main" val="3847249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19D2-B435-44FA-A3BE-7C2DEFDCD432}"/>
              </a:ext>
            </a:extLst>
          </p:cNvPr>
          <p:cNvSpPr>
            <a:spLocks noGrp="1"/>
          </p:cNvSpPr>
          <p:nvPr>
            <p:ph type="title"/>
          </p:nvPr>
        </p:nvSpPr>
        <p:spPr/>
        <p:txBody>
          <a:bodyPr/>
          <a:lstStyle/>
          <a:p>
            <a:r>
              <a:rPr lang="en-US" dirty="0"/>
              <a:t>Capabilities of Bioinformatics: An example</a:t>
            </a:r>
            <a:endParaRPr lang="en-IN" dirty="0"/>
          </a:p>
        </p:txBody>
      </p:sp>
      <p:sp>
        <p:nvSpPr>
          <p:cNvPr id="3" name="Content Placeholder 2">
            <a:extLst>
              <a:ext uri="{FF2B5EF4-FFF2-40B4-BE49-F238E27FC236}">
                <a16:creationId xmlns:a16="http://schemas.microsoft.com/office/drawing/2014/main" id="{EEAECA8D-95D6-4B9F-B46E-671ACD77D38C}"/>
              </a:ext>
            </a:extLst>
          </p:cNvPr>
          <p:cNvSpPr>
            <a:spLocks noGrp="1"/>
          </p:cNvSpPr>
          <p:nvPr>
            <p:ph idx="1"/>
          </p:nvPr>
        </p:nvSpPr>
        <p:spPr/>
        <p:txBody>
          <a:bodyPr>
            <a:normAutofit/>
          </a:bodyPr>
          <a:lstStyle/>
          <a:p>
            <a:r>
              <a:rPr lang="en-US" dirty="0"/>
              <a:t>The human genome contains about 3 billion of these base pairs. Genome sequencing involved figuring out the exact order of all 3 billion of these DNA nucleotides, a feat that would not have been possible without massive amounts of computing power.</a:t>
            </a:r>
          </a:p>
          <a:p>
            <a:r>
              <a:rPr lang="en-US" dirty="0"/>
              <a:t>Scientists have decoded the DNA of thousands of organisms, creating a vast library of genetic data.</a:t>
            </a:r>
          </a:p>
          <a:p>
            <a:r>
              <a:rPr lang="en-US" dirty="0"/>
              <a:t>This has created many sub-fields that use this data in different ways. An example is computational evolutionary biology. This field of study looks at how a species' DNA changes over time, providing far more detailed information than physical comparison could provide.</a:t>
            </a:r>
            <a:endParaRPr lang="en-IN" dirty="0"/>
          </a:p>
        </p:txBody>
      </p:sp>
    </p:spTree>
    <p:extLst>
      <p:ext uri="{BB962C8B-B14F-4D97-AF65-F5344CB8AC3E}">
        <p14:creationId xmlns:p14="http://schemas.microsoft.com/office/powerpoint/2010/main" val="3057837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D188-0427-46E9-B333-5CEBBAA62C07}"/>
              </a:ext>
            </a:extLst>
          </p:cNvPr>
          <p:cNvSpPr>
            <a:spLocks noGrp="1"/>
          </p:cNvSpPr>
          <p:nvPr>
            <p:ph type="title"/>
          </p:nvPr>
        </p:nvSpPr>
        <p:spPr/>
        <p:txBody>
          <a:bodyPr/>
          <a:lstStyle/>
          <a:p>
            <a:r>
              <a:rPr lang="en-IN" dirty="0"/>
              <a:t>Datasets in bioinformatics</a:t>
            </a:r>
          </a:p>
        </p:txBody>
      </p:sp>
      <p:sp>
        <p:nvSpPr>
          <p:cNvPr id="3" name="Content Placeholder 2">
            <a:extLst>
              <a:ext uri="{FF2B5EF4-FFF2-40B4-BE49-F238E27FC236}">
                <a16:creationId xmlns:a16="http://schemas.microsoft.com/office/drawing/2014/main" id="{BF97DF07-3163-4DE6-AD62-1EF365C9E68B}"/>
              </a:ext>
            </a:extLst>
          </p:cNvPr>
          <p:cNvSpPr>
            <a:spLocks noGrp="1"/>
          </p:cNvSpPr>
          <p:nvPr>
            <p:ph idx="1"/>
          </p:nvPr>
        </p:nvSpPr>
        <p:spPr/>
        <p:txBody>
          <a:bodyPr/>
          <a:lstStyle/>
          <a:p>
            <a:r>
              <a:rPr lang="en-IN" dirty="0"/>
              <a:t>Popular data science tools and databases for bioinformatics include:</a:t>
            </a:r>
          </a:p>
          <a:p>
            <a:r>
              <a:rPr lang="en-IN" dirty="0"/>
              <a:t>GenBank: Genetic sequence database from NCBI</a:t>
            </a:r>
          </a:p>
          <a:p>
            <a:r>
              <a:rPr lang="en-IN" dirty="0"/>
              <a:t>EMBL-EBI: Nucleotide Sequence Database</a:t>
            </a:r>
          </a:p>
          <a:p>
            <a:r>
              <a:rPr lang="en-IN" dirty="0" err="1"/>
              <a:t>UniProt</a:t>
            </a:r>
            <a:r>
              <a:rPr lang="en-IN" dirty="0"/>
              <a:t>: Protein sequence database</a:t>
            </a:r>
          </a:p>
          <a:p>
            <a:r>
              <a:rPr lang="en-IN" dirty="0"/>
              <a:t>GEO Database: Gene expression profiles from NCBI</a:t>
            </a:r>
          </a:p>
          <a:p>
            <a:r>
              <a:rPr lang="en-IN" dirty="0"/>
              <a:t>Expression Atlas: Gene expression across species and biological conditions</a:t>
            </a:r>
          </a:p>
        </p:txBody>
      </p:sp>
    </p:spTree>
    <p:extLst>
      <p:ext uri="{BB962C8B-B14F-4D97-AF65-F5344CB8AC3E}">
        <p14:creationId xmlns:p14="http://schemas.microsoft.com/office/powerpoint/2010/main" val="48291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C882-72C5-46E8-B798-A8388FAB2A2B}"/>
              </a:ext>
            </a:extLst>
          </p:cNvPr>
          <p:cNvSpPr>
            <a:spLocks noGrp="1"/>
          </p:cNvSpPr>
          <p:nvPr>
            <p:ph type="title"/>
          </p:nvPr>
        </p:nvSpPr>
        <p:spPr/>
        <p:txBody>
          <a:bodyPr/>
          <a:lstStyle/>
          <a:p>
            <a:r>
              <a:rPr lang="en-US" dirty="0"/>
              <a:t> Common problems in bioinformatics </a:t>
            </a:r>
          </a:p>
        </p:txBody>
      </p:sp>
      <p:sp>
        <p:nvSpPr>
          <p:cNvPr id="3" name="Content Placeholder 2">
            <a:extLst>
              <a:ext uri="{FF2B5EF4-FFF2-40B4-BE49-F238E27FC236}">
                <a16:creationId xmlns:a16="http://schemas.microsoft.com/office/drawing/2014/main" id="{BA36649E-5D75-41E9-B38C-726F1DA363FB}"/>
              </a:ext>
            </a:extLst>
          </p:cNvPr>
          <p:cNvSpPr>
            <a:spLocks noGrp="1"/>
          </p:cNvSpPr>
          <p:nvPr>
            <p:ph idx="1"/>
          </p:nvPr>
        </p:nvSpPr>
        <p:spPr/>
        <p:txBody>
          <a:bodyPr/>
          <a:lstStyle/>
          <a:p>
            <a:r>
              <a:rPr lang="en-US" b="0" i="0" dirty="0">
                <a:solidFill>
                  <a:srgbClr val="1F1F1F"/>
                </a:solidFill>
                <a:effectLst/>
                <a:latin typeface="Open Sans"/>
              </a:rPr>
              <a:t>Among the biggest problems faced by bioinformaticians are the search for, and making use of, publicly-available data, as well as dealing with multiple formatting types. A vast amount of data is publicly available, but using it can be a challenge	</a:t>
            </a:r>
            <a:endParaRPr lang="en-US" dirty="0"/>
          </a:p>
        </p:txBody>
      </p:sp>
    </p:spTree>
    <p:extLst>
      <p:ext uri="{BB962C8B-B14F-4D97-AF65-F5344CB8AC3E}">
        <p14:creationId xmlns:p14="http://schemas.microsoft.com/office/powerpoint/2010/main" val="65637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0A6F-2BB2-46AA-9FD0-5B77485E09F3}"/>
              </a:ext>
            </a:extLst>
          </p:cNvPr>
          <p:cNvSpPr>
            <a:spLocks noGrp="1"/>
          </p:cNvSpPr>
          <p:nvPr>
            <p:ph type="title"/>
          </p:nvPr>
        </p:nvSpPr>
        <p:spPr>
          <a:xfrm>
            <a:off x="838200" y="338492"/>
            <a:ext cx="10515600" cy="1325563"/>
          </a:xfrm>
        </p:spPr>
        <p:txBody>
          <a:bodyPr/>
          <a:lstStyle/>
          <a:p>
            <a:r>
              <a:rPr lang="en-IN" dirty="0"/>
              <a:t>Steps in solve a bioinformatics problem</a:t>
            </a:r>
          </a:p>
        </p:txBody>
      </p:sp>
      <p:sp>
        <p:nvSpPr>
          <p:cNvPr id="3" name="Content Placeholder 2">
            <a:extLst>
              <a:ext uri="{FF2B5EF4-FFF2-40B4-BE49-F238E27FC236}">
                <a16:creationId xmlns:a16="http://schemas.microsoft.com/office/drawing/2014/main" id="{89E33C6E-D2D8-4931-8AA7-1AE985DB491B}"/>
              </a:ext>
            </a:extLst>
          </p:cNvPr>
          <p:cNvSpPr>
            <a:spLocks noGrp="1"/>
          </p:cNvSpPr>
          <p:nvPr>
            <p:ph idx="1"/>
          </p:nvPr>
        </p:nvSpPr>
        <p:spPr/>
        <p:txBody>
          <a:bodyPr>
            <a:normAutofit fontScale="92500" lnSpcReduction="10000"/>
          </a:bodyPr>
          <a:lstStyle/>
          <a:p>
            <a:r>
              <a:rPr lang="en-US" dirty="0"/>
              <a:t>Step 1: Identify the datatype and the problem definition related to the data type</a:t>
            </a:r>
          </a:p>
          <a:p>
            <a:r>
              <a:rPr lang="en-US" dirty="0"/>
              <a:t>Step 2: Research about the biological inference underlining the datatype to improve your domain knowledge</a:t>
            </a:r>
          </a:p>
          <a:p>
            <a:r>
              <a:rPr lang="en-US" dirty="0"/>
              <a:t>Step 3: Data preparation – Identify the database to be used along with required data points or data features. It is advisable to start with small datasets.</a:t>
            </a:r>
          </a:p>
          <a:p>
            <a:r>
              <a:rPr lang="en-US" dirty="0"/>
              <a:t> Step 4: Lay down the analysis solution in pseudocode to ensure you understand the problem statement and its working </a:t>
            </a:r>
          </a:p>
          <a:p>
            <a:r>
              <a:rPr lang="en-US" dirty="0"/>
              <a:t>Step 5: Code your analysis, compare your results to the ground truth and infer your outcome</a:t>
            </a:r>
            <a:endParaRPr lang="en-IN" dirty="0"/>
          </a:p>
        </p:txBody>
      </p:sp>
    </p:spTree>
    <p:extLst>
      <p:ext uri="{BB962C8B-B14F-4D97-AF65-F5344CB8AC3E}">
        <p14:creationId xmlns:p14="http://schemas.microsoft.com/office/powerpoint/2010/main" val="1656843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2B4B-CAE5-49A7-AB95-C60142AE825D}"/>
              </a:ext>
            </a:extLst>
          </p:cNvPr>
          <p:cNvSpPr>
            <a:spLocks noGrp="1"/>
          </p:cNvSpPr>
          <p:nvPr>
            <p:ph type="title"/>
          </p:nvPr>
        </p:nvSpPr>
        <p:spPr/>
        <p:txBody>
          <a:bodyPr/>
          <a:lstStyle/>
          <a:p>
            <a:r>
              <a:rPr lang="en-US" i="0" dirty="0">
                <a:solidFill>
                  <a:srgbClr val="273239"/>
                </a:solidFill>
                <a:effectLst/>
              </a:rPr>
              <a:t>Impact of Big Data on Bioinformatics</a:t>
            </a:r>
            <a:endParaRPr lang="en-US" dirty="0"/>
          </a:p>
        </p:txBody>
      </p:sp>
      <p:sp>
        <p:nvSpPr>
          <p:cNvPr id="3" name="Content Placeholder 2">
            <a:extLst>
              <a:ext uri="{FF2B5EF4-FFF2-40B4-BE49-F238E27FC236}">
                <a16:creationId xmlns:a16="http://schemas.microsoft.com/office/drawing/2014/main" id="{DD2FCC26-D676-43D3-A2D8-7316C9E0672F}"/>
              </a:ext>
            </a:extLst>
          </p:cNvPr>
          <p:cNvSpPr>
            <a:spLocks noGrp="1"/>
          </p:cNvSpPr>
          <p:nvPr>
            <p:ph idx="1"/>
          </p:nvPr>
        </p:nvSpPr>
        <p:spPr/>
        <p:txBody>
          <a:bodyPr>
            <a:normAutofit fontScale="92500"/>
          </a:bodyPr>
          <a:lstStyle/>
          <a:p>
            <a:pPr marL="0" indent="0">
              <a:buNone/>
            </a:pPr>
            <a:r>
              <a:rPr lang="en-US" i="0" dirty="0">
                <a:solidFill>
                  <a:srgbClr val="40424E"/>
                </a:solidFill>
                <a:effectLst/>
                <a:latin typeface="urw-din"/>
              </a:rPr>
              <a:t>1. Biology -</a:t>
            </a:r>
            <a:r>
              <a:rPr lang="en-US" b="0" i="0" dirty="0">
                <a:solidFill>
                  <a:srgbClr val="40424E"/>
                </a:solidFill>
                <a:effectLst/>
                <a:latin typeface="urw-din"/>
              </a:rPr>
              <a:t>A combination of big data and bioinformatics is seemingly impeccable and has some amazing benefits in fields of the genomic sequence, protein sequence, and DNA computing, etc.</a:t>
            </a:r>
            <a:endParaRPr lang="en-US" i="0" dirty="0">
              <a:solidFill>
                <a:srgbClr val="40424E"/>
              </a:solidFill>
              <a:effectLst/>
              <a:latin typeface="urw-din"/>
            </a:endParaRPr>
          </a:p>
          <a:p>
            <a:pPr marL="0" indent="0">
              <a:buNone/>
            </a:pPr>
            <a:r>
              <a:rPr lang="en-US" i="0" dirty="0">
                <a:solidFill>
                  <a:srgbClr val="40424E"/>
                </a:solidFill>
                <a:effectLst/>
                <a:latin typeface="urw-din"/>
              </a:rPr>
              <a:t>2. Personalized Medicine -</a:t>
            </a:r>
            <a:r>
              <a:rPr lang="en-US" b="0" i="0" dirty="0">
                <a:solidFill>
                  <a:srgbClr val="40424E"/>
                </a:solidFill>
                <a:effectLst/>
                <a:latin typeface="urw-din"/>
              </a:rPr>
              <a:t>The long research data on genomes, proteomics, metabolomics along with the data from the clinical trials make it feasible for researchers to mine the data and fully understand the structure of disease. </a:t>
            </a:r>
            <a:endParaRPr lang="en-US" dirty="0">
              <a:solidFill>
                <a:srgbClr val="40424E"/>
              </a:solidFill>
              <a:latin typeface="urw-din"/>
            </a:endParaRPr>
          </a:p>
          <a:p>
            <a:pPr marL="0" indent="0">
              <a:buNone/>
            </a:pPr>
            <a:r>
              <a:rPr lang="en-US" dirty="0">
                <a:solidFill>
                  <a:srgbClr val="40424E"/>
                </a:solidFill>
                <a:latin typeface="urw-din"/>
              </a:rPr>
              <a:t>3</a:t>
            </a:r>
            <a:r>
              <a:rPr lang="en-US" i="0" dirty="0">
                <a:solidFill>
                  <a:srgbClr val="40424E"/>
                </a:solidFill>
                <a:effectLst/>
                <a:latin typeface="urw-din"/>
              </a:rPr>
              <a:t>. Healthcare-</a:t>
            </a:r>
            <a:r>
              <a:rPr lang="en-US" b="0" i="0" dirty="0">
                <a:solidFill>
                  <a:srgbClr val="40424E"/>
                </a:solidFill>
                <a:effectLst/>
                <a:latin typeface="urw-din"/>
              </a:rPr>
              <a:t> Bioinformatics with the aid of big data analytics provides appropriate techniques for the correct understanding of the huge dataset. This provides faster identification and treatment of disease significantly reducing costs and providing better health care of the patient at the same time.</a:t>
            </a:r>
            <a:endParaRPr lang="en-US" dirty="0"/>
          </a:p>
        </p:txBody>
      </p:sp>
    </p:spTree>
    <p:extLst>
      <p:ext uri="{BB962C8B-B14F-4D97-AF65-F5344CB8AC3E}">
        <p14:creationId xmlns:p14="http://schemas.microsoft.com/office/powerpoint/2010/main" val="2224162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A34C-2D27-4C00-86FF-3A80438BE358}"/>
              </a:ext>
            </a:extLst>
          </p:cNvPr>
          <p:cNvSpPr>
            <a:spLocks noGrp="1"/>
          </p:cNvSpPr>
          <p:nvPr>
            <p:ph type="title"/>
          </p:nvPr>
        </p:nvSpPr>
        <p:spPr/>
        <p:txBody>
          <a:bodyPr/>
          <a:lstStyle/>
          <a:p>
            <a:r>
              <a:rPr lang="en-US" dirty="0"/>
              <a:t>Advantages </a:t>
            </a:r>
          </a:p>
        </p:txBody>
      </p:sp>
      <p:sp>
        <p:nvSpPr>
          <p:cNvPr id="3" name="Content Placeholder 2">
            <a:extLst>
              <a:ext uri="{FF2B5EF4-FFF2-40B4-BE49-F238E27FC236}">
                <a16:creationId xmlns:a16="http://schemas.microsoft.com/office/drawing/2014/main" id="{853D27C9-58C4-4E4D-934B-6FDE06740690}"/>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dirty="0"/>
              <a:t>Employment of data mining techniques in knowledge Discovery make the faster analysis and accuracy of the research results, even in predictions for finding unknown facts those may be important in new findings.</a:t>
            </a:r>
          </a:p>
          <a:p>
            <a:pPr marL="0" indent="0">
              <a:buNone/>
            </a:pPr>
            <a:r>
              <a:rPr lang="en-US" dirty="0"/>
              <a:t>  1. More accuracy and faster analysis in getting results.</a:t>
            </a:r>
          </a:p>
          <a:p>
            <a:pPr marL="0" indent="0">
              <a:buNone/>
            </a:pPr>
            <a:r>
              <a:rPr lang="en-US" dirty="0"/>
              <a:t>  2. Study of historical data help in better learning and time series analysis,    predictions and machine learning.</a:t>
            </a:r>
          </a:p>
          <a:p>
            <a:pPr marL="0" indent="0">
              <a:buNone/>
            </a:pPr>
            <a:r>
              <a:rPr lang="en-US" dirty="0"/>
              <a:t>  3. Selection of optimized methods for faster detections of outputs.</a:t>
            </a:r>
          </a:p>
          <a:p>
            <a:pPr marL="0" indent="0">
              <a:buNone/>
            </a:pPr>
            <a:r>
              <a:rPr lang="en-US" dirty="0"/>
              <a:t>  4. Study of heterogeneous, complex and large amount of data that is  dynamic.</a:t>
            </a:r>
          </a:p>
          <a:p>
            <a:pPr marL="0" indent="0">
              <a:buNone/>
            </a:pPr>
            <a:r>
              <a:rPr lang="en-US" dirty="0"/>
              <a:t> 5. Less cost &amp; time in preparation of the results and various reports helps in accurate selection of right cause of disease, taking right percentage of dose at right time and required level of changes in surroundings to recover faster from a disease.</a:t>
            </a:r>
          </a:p>
        </p:txBody>
      </p:sp>
    </p:spTree>
    <p:extLst>
      <p:ext uri="{BB962C8B-B14F-4D97-AF65-F5344CB8AC3E}">
        <p14:creationId xmlns:p14="http://schemas.microsoft.com/office/powerpoint/2010/main" val="1996866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E993-F04C-4684-8211-E63A92ADC344}"/>
              </a:ext>
            </a:extLst>
          </p:cNvPr>
          <p:cNvSpPr>
            <a:spLocks noGrp="1"/>
          </p:cNvSpPr>
          <p:nvPr>
            <p:ph type="title"/>
          </p:nvPr>
        </p:nvSpPr>
        <p:spPr/>
        <p:txBody>
          <a:bodyPr/>
          <a:lstStyle/>
          <a:p>
            <a:r>
              <a:rPr lang="en-US" dirty="0"/>
              <a:t>Conclusion and Future Scope</a:t>
            </a:r>
          </a:p>
        </p:txBody>
      </p:sp>
      <p:sp>
        <p:nvSpPr>
          <p:cNvPr id="3" name="Content Placeholder 2">
            <a:extLst>
              <a:ext uri="{FF2B5EF4-FFF2-40B4-BE49-F238E27FC236}">
                <a16:creationId xmlns:a16="http://schemas.microsoft.com/office/drawing/2014/main" id="{B9B55DA9-A5E3-49A6-A03E-42E54AE2876A}"/>
              </a:ext>
            </a:extLst>
          </p:cNvPr>
          <p:cNvSpPr>
            <a:spLocks noGrp="1"/>
          </p:cNvSpPr>
          <p:nvPr>
            <p:ph idx="1"/>
          </p:nvPr>
        </p:nvSpPr>
        <p:spPr/>
        <p:txBody>
          <a:bodyPr>
            <a:normAutofit fontScale="85000" lnSpcReduction="20000"/>
          </a:bodyPr>
          <a:lstStyle/>
          <a:p>
            <a:r>
              <a:rPr lang="en-US" dirty="0"/>
              <a:t>Data science is not limited to study the current data to better answer the questions; it involves the investigations of new data dispersed at independent isolated locations, discovering unknown questions and attempts to explore the hidden data sources.</a:t>
            </a:r>
          </a:p>
          <a:p>
            <a:r>
              <a:rPr lang="en-US" dirty="0"/>
              <a:t> Learning few basic biological concepts like cell, genomes, nutrition, DNA and proteins etc., is not a single step process rather it opens new insights of research that leads gradually in enhanced knowledge about this emerging field of data science.</a:t>
            </a:r>
          </a:p>
          <a:p>
            <a:r>
              <a:rPr lang="en-US" dirty="0"/>
              <a:t>It is an interactive process of learning &amp; knowledge acquisition through computer applications and information technology. It is more fruitful to get useful information, understand the lifecycle of living organisms, environmental impact on their health, drug selection, and right percentage of right drugs to avoid antibiotic resistance, minimize bio-weapons as well as making possible developments of healthy genes. Thus the bioinformatics and its sub-modules offered a wider scope of analysis and developments</a:t>
            </a:r>
          </a:p>
        </p:txBody>
      </p:sp>
    </p:spTree>
    <p:extLst>
      <p:ext uri="{BB962C8B-B14F-4D97-AF65-F5344CB8AC3E}">
        <p14:creationId xmlns:p14="http://schemas.microsoft.com/office/powerpoint/2010/main" val="3803315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F668-2C57-411B-A8FD-084695F007C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398CA41-C9A2-425D-8F87-C1BD19E972B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268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3711-81A8-440B-AD23-A14982BBA6F3}"/>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974A0EBC-E18C-4721-AC28-8E9ECAB378D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40017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5E8F4A-32B1-4619-A6E3-731AC1541AF6}"/>
              </a:ext>
            </a:extLst>
          </p:cNvPr>
          <p:cNvSpPr>
            <a:spLocks noGrp="1"/>
          </p:cNvSpPr>
          <p:nvPr>
            <p:ph idx="1"/>
          </p:nvPr>
        </p:nvSpPr>
        <p:spPr>
          <a:xfrm>
            <a:off x="838200" y="1319597"/>
            <a:ext cx="10515600" cy="4351338"/>
          </a:xfrm>
        </p:spPr>
        <p:txBody>
          <a:bodyPr/>
          <a:lstStyle/>
          <a:p>
            <a:pPr marL="0" indent="0" algn="ctr">
              <a:buNone/>
            </a:pPr>
            <a:r>
              <a:rPr lang="en-US" dirty="0"/>
              <a:t> Guide – Prof. Mukund Kulkarni</a:t>
            </a:r>
          </a:p>
          <a:p>
            <a:pPr marL="0" indent="0" algn="ctr">
              <a:buNone/>
            </a:pPr>
            <a:endParaRPr lang="en-US" dirty="0"/>
          </a:p>
          <a:p>
            <a:pPr marL="0" indent="0" algn="ctr">
              <a:buNone/>
            </a:pPr>
            <a:r>
              <a:rPr lang="en-US" dirty="0"/>
              <a:t>Team Members</a:t>
            </a:r>
          </a:p>
          <a:p>
            <a:pPr marL="0" indent="0" algn="ctr">
              <a:buNone/>
            </a:pPr>
            <a:r>
              <a:rPr lang="en-US" dirty="0" err="1"/>
              <a:t>Shaunak</a:t>
            </a:r>
            <a:r>
              <a:rPr lang="en-US" dirty="0"/>
              <a:t> Deshpande (04)</a:t>
            </a:r>
          </a:p>
          <a:p>
            <a:pPr marL="0" indent="0" algn="ctr">
              <a:buNone/>
            </a:pPr>
            <a:r>
              <a:rPr lang="en-US" dirty="0"/>
              <a:t>Gaurav </a:t>
            </a:r>
            <a:r>
              <a:rPr lang="en-US" dirty="0" err="1"/>
              <a:t>Shejwal</a:t>
            </a:r>
            <a:r>
              <a:rPr lang="en-US" dirty="0"/>
              <a:t> (05)</a:t>
            </a:r>
          </a:p>
          <a:p>
            <a:pPr marL="0" indent="0" algn="ctr">
              <a:buNone/>
            </a:pPr>
            <a:r>
              <a:rPr lang="en-US" dirty="0"/>
              <a:t>Shrawani Shinde (09)</a:t>
            </a:r>
          </a:p>
          <a:p>
            <a:pPr marL="0" indent="0" algn="ctr">
              <a:buNone/>
            </a:pPr>
            <a:r>
              <a:rPr lang="en-US" dirty="0" err="1"/>
              <a:t>Shivang</a:t>
            </a:r>
            <a:r>
              <a:rPr lang="en-US" dirty="0"/>
              <a:t> Singh (12)</a:t>
            </a:r>
          </a:p>
          <a:p>
            <a:pPr marL="0" indent="0" algn="ctr">
              <a:buNone/>
            </a:pPr>
            <a:r>
              <a:rPr lang="en-US" dirty="0"/>
              <a:t> </a:t>
            </a:r>
          </a:p>
        </p:txBody>
      </p:sp>
    </p:spTree>
    <p:extLst>
      <p:ext uri="{BB962C8B-B14F-4D97-AF65-F5344CB8AC3E}">
        <p14:creationId xmlns:p14="http://schemas.microsoft.com/office/powerpoint/2010/main" val="94868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87DC-5F78-49FF-9D95-509B218FC39C}"/>
              </a:ext>
            </a:extLst>
          </p:cNvPr>
          <p:cNvSpPr>
            <a:spLocks noGrp="1"/>
          </p:cNvSpPr>
          <p:nvPr>
            <p:ph type="title"/>
          </p:nvPr>
        </p:nvSpPr>
        <p:spPr/>
        <p:txBody>
          <a:bodyPr/>
          <a:lstStyle/>
          <a:p>
            <a:r>
              <a:rPr lang="en-US" dirty="0"/>
              <a:t>What is Data Science?</a:t>
            </a:r>
          </a:p>
        </p:txBody>
      </p:sp>
      <p:sp>
        <p:nvSpPr>
          <p:cNvPr id="3" name="Content Placeholder 2">
            <a:extLst>
              <a:ext uri="{FF2B5EF4-FFF2-40B4-BE49-F238E27FC236}">
                <a16:creationId xmlns:a16="http://schemas.microsoft.com/office/drawing/2014/main" id="{143B380C-467E-4FD5-B06E-2184EE190051}"/>
              </a:ext>
            </a:extLst>
          </p:cNvPr>
          <p:cNvSpPr>
            <a:spLocks noGrp="1"/>
          </p:cNvSpPr>
          <p:nvPr>
            <p:ph idx="1"/>
          </p:nvPr>
        </p:nvSpPr>
        <p:spPr/>
        <p:txBody>
          <a:bodyPr/>
          <a:lstStyle/>
          <a:p>
            <a:r>
              <a:rPr lang="en-US" dirty="0"/>
              <a:t>Data Science is the application of computational and statistical techniques to gain insight into a real-world problem expressed using data</a:t>
            </a:r>
          </a:p>
          <a:p>
            <a:r>
              <a:rPr lang="en-IN" dirty="0"/>
              <a:t>Earlier, Data that was generated was small and structured, but nowadays data is huge &amp; unstructured. </a:t>
            </a:r>
            <a:r>
              <a:rPr lang="en-US" dirty="0"/>
              <a:t>Simple BI tools are not capable of processing this huge volume and variety of data. Which is why we need more complex and advanced analytical tools and algorithms for processing, analyzing and drawing meaningful insights out of it.</a:t>
            </a:r>
            <a:r>
              <a:rPr lang="en-IN" dirty="0"/>
              <a:t> </a:t>
            </a:r>
          </a:p>
          <a:p>
            <a:endParaRPr lang="en-US" dirty="0"/>
          </a:p>
        </p:txBody>
      </p:sp>
    </p:spTree>
    <p:extLst>
      <p:ext uri="{BB962C8B-B14F-4D97-AF65-F5344CB8AC3E}">
        <p14:creationId xmlns:p14="http://schemas.microsoft.com/office/powerpoint/2010/main" val="414566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B633-927A-447F-B5CE-86C3E8B7C6AC}"/>
              </a:ext>
            </a:extLst>
          </p:cNvPr>
          <p:cNvSpPr>
            <a:spLocks noGrp="1"/>
          </p:cNvSpPr>
          <p:nvPr>
            <p:ph type="title"/>
          </p:nvPr>
        </p:nvSpPr>
        <p:spPr/>
        <p:txBody>
          <a:bodyPr/>
          <a:lstStyle/>
          <a:p>
            <a:r>
              <a:rPr lang="en-US" dirty="0"/>
              <a:t>What is bioinformatics?</a:t>
            </a:r>
          </a:p>
        </p:txBody>
      </p:sp>
      <p:sp>
        <p:nvSpPr>
          <p:cNvPr id="3" name="Content Placeholder 2">
            <a:extLst>
              <a:ext uri="{FF2B5EF4-FFF2-40B4-BE49-F238E27FC236}">
                <a16:creationId xmlns:a16="http://schemas.microsoft.com/office/drawing/2014/main" id="{9B1237C0-8AD1-4028-8349-A087162EDD83}"/>
              </a:ext>
            </a:extLst>
          </p:cNvPr>
          <p:cNvSpPr>
            <a:spLocks noGrp="1"/>
          </p:cNvSpPr>
          <p:nvPr>
            <p:ph idx="1"/>
          </p:nvPr>
        </p:nvSpPr>
        <p:spPr/>
        <p:txBody>
          <a:bodyPr/>
          <a:lstStyle/>
          <a:p>
            <a:r>
              <a:rPr lang="en-US" dirty="0"/>
              <a:t>Bioinformatics is an interdisciplinary field combining biology, computer science, information engineering, mathematics and statistics to develop methods and software tools to analyze and interpret biological data. </a:t>
            </a:r>
          </a:p>
          <a:p>
            <a:endParaRPr lang="en-US" dirty="0"/>
          </a:p>
        </p:txBody>
      </p:sp>
      <p:pic>
        <p:nvPicPr>
          <p:cNvPr id="4" name="Picture 3" descr="A picture containing text, melon, wheel&#10;&#10;Description automatically generated">
            <a:extLst>
              <a:ext uri="{FF2B5EF4-FFF2-40B4-BE49-F238E27FC236}">
                <a16:creationId xmlns:a16="http://schemas.microsoft.com/office/drawing/2014/main" id="{930FE4EC-79B6-4B02-919D-28BAFA4C9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443" y="3764238"/>
            <a:ext cx="4600575" cy="2085975"/>
          </a:xfrm>
          <a:prstGeom prst="rect">
            <a:avLst/>
          </a:prstGeom>
        </p:spPr>
      </p:pic>
    </p:spTree>
    <p:extLst>
      <p:ext uri="{BB962C8B-B14F-4D97-AF65-F5344CB8AC3E}">
        <p14:creationId xmlns:p14="http://schemas.microsoft.com/office/powerpoint/2010/main" val="316787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8036-2C35-4F41-A39D-B1664F9AA88E}"/>
              </a:ext>
            </a:extLst>
          </p:cNvPr>
          <p:cNvSpPr>
            <a:spLocks noGrp="1"/>
          </p:cNvSpPr>
          <p:nvPr>
            <p:ph type="title"/>
          </p:nvPr>
        </p:nvSpPr>
        <p:spPr/>
        <p:txBody>
          <a:bodyPr/>
          <a:lstStyle/>
          <a:p>
            <a:r>
              <a:rPr lang="en-US" dirty="0"/>
              <a:t>Why Bioinformatics?</a:t>
            </a:r>
          </a:p>
        </p:txBody>
      </p:sp>
      <p:sp>
        <p:nvSpPr>
          <p:cNvPr id="3" name="Content Placeholder 2">
            <a:extLst>
              <a:ext uri="{FF2B5EF4-FFF2-40B4-BE49-F238E27FC236}">
                <a16:creationId xmlns:a16="http://schemas.microsoft.com/office/drawing/2014/main" id="{43445972-5150-45E2-882F-C6FBE7CB0583}"/>
              </a:ext>
            </a:extLst>
          </p:cNvPr>
          <p:cNvSpPr>
            <a:spLocks noGrp="1"/>
          </p:cNvSpPr>
          <p:nvPr>
            <p:ph idx="1"/>
          </p:nvPr>
        </p:nvSpPr>
        <p:spPr>
          <a:xfrm>
            <a:off x="838200" y="1825624"/>
            <a:ext cx="10515600" cy="4760705"/>
          </a:xfrm>
        </p:spPr>
        <p:txBody>
          <a:bodyPr/>
          <a:lstStyle/>
          <a:p>
            <a:r>
              <a:rPr lang="en-US" dirty="0"/>
              <a:t>Imagine a world with things such as:</a:t>
            </a:r>
          </a:p>
          <a:p>
            <a:pPr lvl="1"/>
            <a:r>
              <a:rPr lang="en-US" dirty="0"/>
              <a:t>On visiting a doctor, a person is given medication and treatment which is tailored according to his/her genome.</a:t>
            </a:r>
          </a:p>
          <a:p>
            <a:pPr lvl="1"/>
            <a:r>
              <a:rPr lang="en-US" dirty="0"/>
              <a:t>Crops are Drought, disease and Insect resistant</a:t>
            </a:r>
          </a:p>
          <a:p>
            <a:pPr lvl="1"/>
            <a:r>
              <a:rPr lang="en-US" dirty="0"/>
              <a:t>Harmful Microbes have low survivability, while useful microbes can survive even in extreme climates</a:t>
            </a:r>
          </a:p>
          <a:p>
            <a:pPr lvl="1"/>
            <a:r>
              <a:rPr lang="en-US" dirty="0"/>
              <a:t>Gene therapy exists, which can help in to alter abnormal genes, and can be used to treat, cure or prevent diseases.</a:t>
            </a:r>
          </a:p>
          <a:p>
            <a:pPr lvl="1"/>
            <a:r>
              <a:rPr lang="en-US" dirty="0"/>
              <a:t>Crops can be studied in order to best suit them for the nutritional needs of the consumers</a:t>
            </a:r>
          </a:p>
          <a:p>
            <a:r>
              <a:rPr lang="en-US" dirty="0"/>
              <a:t>Bioinformatics helps us in realizing these dreams.</a:t>
            </a:r>
          </a:p>
          <a:p>
            <a:pPr lvl="1"/>
            <a:endParaRPr lang="en-US" dirty="0"/>
          </a:p>
        </p:txBody>
      </p:sp>
    </p:spTree>
    <p:extLst>
      <p:ext uri="{BB962C8B-B14F-4D97-AF65-F5344CB8AC3E}">
        <p14:creationId xmlns:p14="http://schemas.microsoft.com/office/powerpoint/2010/main" val="3547322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5056-89F8-44DE-83EF-2B46B365C2C2}"/>
              </a:ext>
            </a:extLst>
          </p:cNvPr>
          <p:cNvSpPr>
            <a:spLocks noGrp="1"/>
          </p:cNvSpPr>
          <p:nvPr>
            <p:ph type="title"/>
          </p:nvPr>
        </p:nvSpPr>
        <p:spPr/>
        <p:txBody>
          <a:bodyPr/>
          <a:lstStyle/>
          <a:p>
            <a:r>
              <a:rPr lang="en-US" dirty="0"/>
              <a:t>The scale of data involved in Bioinformatics</a:t>
            </a:r>
          </a:p>
        </p:txBody>
      </p:sp>
      <p:sp>
        <p:nvSpPr>
          <p:cNvPr id="3" name="Content Placeholder 2">
            <a:extLst>
              <a:ext uri="{FF2B5EF4-FFF2-40B4-BE49-F238E27FC236}">
                <a16:creationId xmlns:a16="http://schemas.microsoft.com/office/drawing/2014/main" id="{02D150DD-15F6-40BD-9358-CE9EE81088DA}"/>
              </a:ext>
            </a:extLst>
          </p:cNvPr>
          <p:cNvSpPr>
            <a:spLocks noGrp="1"/>
          </p:cNvSpPr>
          <p:nvPr>
            <p:ph idx="1"/>
          </p:nvPr>
        </p:nvSpPr>
        <p:spPr/>
        <p:txBody>
          <a:bodyPr/>
          <a:lstStyle/>
          <a:p>
            <a:r>
              <a:rPr lang="en-US" dirty="0"/>
              <a:t>A human genome (right from a genome sequencer) is up to 200 gigabytes in size. </a:t>
            </a:r>
          </a:p>
          <a:p>
            <a:r>
              <a:rPr lang="en-US" dirty="0"/>
              <a:t>The  European Bioinformatics Institute (EMBL-EBI) stores roughly 75 petabytes of data (1 petabytes= 1000 Terabytes) according to 2015 statistics.</a:t>
            </a:r>
          </a:p>
          <a:p>
            <a:r>
              <a:rPr lang="en-US" dirty="0"/>
              <a:t>The amount of genetic sequencing data stored at the European Bioinformatics Institute takes less than a year to double in size. </a:t>
            </a:r>
          </a:p>
          <a:p>
            <a:r>
              <a:rPr lang="en-US" dirty="0"/>
              <a:t>This huge amount of data created needs sophisticated tools in order to draw accurate &amp; useful inferences.</a:t>
            </a:r>
            <a:endParaRPr lang="en-IN" dirty="0"/>
          </a:p>
          <a:p>
            <a:endParaRPr lang="en-US" dirty="0"/>
          </a:p>
        </p:txBody>
      </p:sp>
    </p:spTree>
    <p:extLst>
      <p:ext uri="{BB962C8B-B14F-4D97-AF65-F5344CB8AC3E}">
        <p14:creationId xmlns:p14="http://schemas.microsoft.com/office/powerpoint/2010/main" val="1297501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54E8-2F97-4D08-AFE2-DFC8AB5648C6}"/>
              </a:ext>
            </a:extLst>
          </p:cNvPr>
          <p:cNvSpPr>
            <a:spLocks noGrp="1"/>
          </p:cNvSpPr>
          <p:nvPr>
            <p:ph type="title"/>
          </p:nvPr>
        </p:nvSpPr>
        <p:spPr/>
        <p:txBody>
          <a:bodyPr/>
          <a:lstStyle/>
          <a:p>
            <a:r>
              <a:rPr lang="en-US" dirty="0"/>
              <a:t>The solution: Data Science</a:t>
            </a:r>
          </a:p>
        </p:txBody>
      </p:sp>
      <p:sp>
        <p:nvSpPr>
          <p:cNvPr id="3" name="Content Placeholder 2">
            <a:extLst>
              <a:ext uri="{FF2B5EF4-FFF2-40B4-BE49-F238E27FC236}">
                <a16:creationId xmlns:a16="http://schemas.microsoft.com/office/drawing/2014/main" id="{F5492EDE-1A15-4B97-A60F-15FC75DAC4BA}"/>
              </a:ext>
            </a:extLst>
          </p:cNvPr>
          <p:cNvSpPr>
            <a:spLocks noGrp="1"/>
          </p:cNvSpPr>
          <p:nvPr>
            <p:ph idx="1"/>
          </p:nvPr>
        </p:nvSpPr>
        <p:spPr/>
        <p:txBody>
          <a:bodyPr/>
          <a:lstStyle/>
          <a:p>
            <a:pPr algn="l" rtl="0"/>
            <a:r>
              <a:rPr lang="en-US" b="0" i="0" dirty="0">
                <a:solidFill>
                  <a:srgbClr val="282829"/>
                </a:solidFill>
                <a:effectLst/>
                <a:latin typeface="-apple-system"/>
              </a:rPr>
              <a:t>Bioinformatics has been one of the major forces behind transforming the more traditional scientific and engineering disciplines towards the approaches used in Data Science.</a:t>
            </a:r>
          </a:p>
          <a:p>
            <a:pPr algn="l" rtl="0"/>
            <a:r>
              <a:rPr lang="en-US" b="0" i="0" dirty="0">
                <a:solidFill>
                  <a:srgbClr val="282829"/>
                </a:solidFill>
                <a:effectLst/>
                <a:latin typeface="-apple-system"/>
              </a:rPr>
              <a:t>Biological data that require automated analysis has exploded due to the sequencing of genomes across many species, the use of DNA and protein arrays, and the study of the structure and functions of proteins.</a:t>
            </a:r>
          </a:p>
          <a:p>
            <a:endParaRPr lang="en-US" dirty="0"/>
          </a:p>
        </p:txBody>
      </p:sp>
    </p:spTree>
    <p:extLst>
      <p:ext uri="{BB962C8B-B14F-4D97-AF65-F5344CB8AC3E}">
        <p14:creationId xmlns:p14="http://schemas.microsoft.com/office/powerpoint/2010/main" val="365017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25AD5-3E53-4948-9073-9AF25C57CE21}"/>
              </a:ext>
            </a:extLst>
          </p:cNvPr>
          <p:cNvSpPr>
            <a:spLocks noGrp="1"/>
          </p:cNvSpPr>
          <p:nvPr>
            <p:ph idx="1"/>
          </p:nvPr>
        </p:nvSpPr>
        <p:spPr>
          <a:xfrm>
            <a:off x="536360" y="1674704"/>
            <a:ext cx="10515600" cy="4255579"/>
          </a:xfrm>
        </p:spPr>
        <p:txBody>
          <a:bodyPr>
            <a:normAutofit/>
          </a:bodyPr>
          <a:lstStyle/>
          <a:p>
            <a:pPr marL="0" indent="0" algn="l" rtl="0">
              <a:buNone/>
            </a:pPr>
            <a:r>
              <a:rPr lang="en-US" b="0" i="0" dirty="0">
                <a:solidFill>
                  <a:srgbClr val="282829"/>
                </a:solidFill>
                <a:effectLst/>
                <a:latin typeface="-apple-system"/>
              </a:rPr>
              <a:t>Almost everything in Bioinformatics is data science. </a:t>
            </a:r>
          </a:p>
          <a:p>
            <a:pPr marL="0" indent="0">
              <a:buNone/>
            </a:pPr>
            <a:r>
              <a:rPr lang="en-US" b="0" i="0" dirty="0">
                <a:solidFill>
                  <a:srgbClr val="282829"/>
                </a:solidFill>
                <a:effectLst/>
                <a:latin typeface="-apple-system"/>
              </a:rPr>
              <a:t>1.Ontology - Deriving phenotype data from tons of sequences</a:t>
            </a:r>
          </a:p>
          <a:p>
            <a:pPr marL="0" indent="0" algn="l" rtl="0">
              <a:buNone/>
            </a:pPr>
            <a:r>
              <a:rPr lang="en-US" b="0" i="0" dirty="0">
                <a:solidFill>
                  <a:srgbClr val="282829"/>
                </a:solidFill>
                <a:effectLst/>
                <a:latin typeface="-apple-system"/>
              </a:rPr>
              <a:t>2.Phylogeny - Deriving evolutionary patterns from genetic data</a:t>
            </a:r>
          </a:p>
          <a:p>
            <a:pPr marL="0" indent="0" algn="l" rtl="0">
              <a:buNone/>
            </a:pPr>
            <a:r>
              <a:rPr lang="en-US" b="0" i="0" dirty="0">
                <a:solidFill>
                  <a:srgbClr val="282829"/>
                </a:solidFill>
                <a:effectLst/>
                <a:latin typeface="-apple-system"/>
              </a:rPr>
              <a:t>3.SNP's - Finding nucleotide bases that differ from the norm to predict patterns in phenotype.</a:t>
            </a:r>
          </a:p>
          <a:p>
            <a:pPr marL="0" indent="0" algn="l" rtl="0">
              <a:buNone/>
            </a:pPr>
            <a:endParaRPr lang="en-US" b="0" i="0" dirty="0">
              <a:solidFill>
                <a:srgbClr val="282829"/>
              </a:solidFill>
              <a:effectLst/>
              <a:latin typeface="-apple-system"/>
            </a:endParaRPr>
          </a:p>
          <a:p>
            <a:pPr marL="0" indent="0" algn="l" rtl="0">
              <a:buNone/>
            </a:pPr>
            <a:r>
              <a:rPr lang="en-US" b="0" i="0" dirty="0">
                <a:solidFill>
                  <a:srgbClr val="282829"/>
                </a:solidFill>
                <a:effectLst/>
                <a:latin typeface="-apple-system"/>
              </a:rPr>
              <a:t>These examples are just a drop in the bucket, but bioinformatics </a:t>
            </a:r>
            <a:r>
              <a:rPr lang="en-US" dirty="0">
                <a:solidFill>
                  <a:srgbClr val="282829"/>
                </a:solidFill>
                <a:latin typeface="-apple-system"/>
              </a:rPr>
              <a:t>helps us with a framework to</a:t>
            </a:r>
            <a:r>
              <a:rPr lang="en-US" b="0" i="0" dirty="0">
                <a:solidFill>
                  <a:srgbClr val="282829"/>
                </a:solidFill>
                <a:effectLst/>
                <a:latin typeface="-apple-system"/>
              </a:rPr>
              <a:t> look at terabytes of data and derive </a:t>
            </a:r>
            <a:r>
              <a:rPr lang="en-US" dirty="0">
                <a:solidFill>
                  <a:srgbClr val="282829"/>
                </a:solidFill>
                <a:latin typeface="-apple-system"/>
              </a:rPr>
              <a:t>some meaningful conclusions</a:t>
            </a:r>
            <a:r>
              <a:rPr lang="en-US" b="0" i="0" dirty="0">
                <a:solidFill>
                  <a:srgbClr val="282829"/>
                </a:solidFill>
                <a:effectLst/>
                <a:latin typeface="-apple-system"/>
              </a:rPr>
              <a:t> from </a:t>
            </a:r>
            <a:r>
              <a:rPr lang="en-US" dirty="0">
                <a:solidFill>
                  <a:srgbClr val="282829"/>
                </a:solidFill>
                <a:latin typeface="-apple-system"/>
              </a:rPr>
              <a:t>them.</a:t>
            </a:r>
            <a:endParaRPr lang="en-US" dirty="0"/>
          </a:p>
        </p:txBody>
      </p:sp>
      <p:sp>
        <p:nvSpPr>
          <p:cNvPr id="5" name="Title 1">
            <a:extLst>
              <a:ext uri="{FF2B5EF4-FFF2-40B4-BE49-F238E27FC236}">
                <a16:creationId xmlns:a16="http://schemas.microsoft.com/office/drawing/2014/main" id="{74EF5142-320E-49E3-B4F3-D7FACA1FFB91}"/>
              </a:ext>
            </a:extLst>
          </p:cNvPr>
          <p:cNvSpPr>
            <a:spLocks noGrp="1"/>
          </p:cNvSpPr>
          <p:nvPr>
            <p:ph type="title"/>
          </p:nvPr>
        </p:nvSpPr>
        <p:spPr>
          <a:xfrm>
            <a:off x="536360" y="349141"/>
            <a:ext cx="10515600" cy="1325563"/>
          </a:xfrm>
        </p:spPr>
        <p:txBody>
          <a:bodyPr/>
          <a:lstStyle/>
          <a:p>
            <a:r>
              <a:rPr lang="en-US" dirty="0"/>
              <a:t>The solution: Data Science</a:t>
            </a:r>
          </a:p>
        </p:txBody>
      </p:sp>
    </p:spTree>
    <p:extLst>
      <p:ext uri="{BB962C8B-B14F-4D97-AF65-F5344CB8AC3E}">
        <p14:creationId xmlns:p14="http://schemas.microsoft.com/office/powerpoint/2010/main" val="4637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0698-83A9-4AC0-94F4-33491F3A7F9C}"/>
              </a:ext>
            </a:extLst>
          </p:cNvPr>
          <p:cNvSpPr>
            <a:spLocks noGrp="1"/>
          </p:cNvSpPr>
          <p:nvPr>
            <p:ph type="title"/>
          </p:nvPr>
        </p:nvSpPr>
        <p:spPr/>
        <p:txBody>
          <a:bodyPr/>
          <a:lstStyle/>
          <a:p>
            <a:r>
              <a:rPr lang="en-US" dirty="0"/>
              <a:t>Capabilities of Bioinformatics: An example</a:t>
            </a:r>
            <a:endParaRPr lang="en-IN" b="1" dirty="0"/>
          </a:p>
        </p:txBody>
      </p:sp>
      <p:sp>
        <p:nvSpPr>
          <p:cNvPr id="3" name="Content Placeholder 2">
            <a:extLst>
              <a:ext uri="{FF2B5EF4-FFF2-40B4-BE49-F238E27FC236}">
                <a16:creationId xmlns:a16="http://schemas.microsoft.com/office/drawing/2014/main" id="{E5B7A28D-4E60-4E43-8E73-4EE911A3590B}"/>
              </a:ext>
            </a:extLst>
          </p:cNvPr>
          <p:cNvSpPr>
            <a:spLocks noGrp="1"/>
          </p:cNvSpPr>
          <p:nvPr>
            <p:ph idx="1"/>
          </p:nvPr>
        </p:nvSpPr>
        <p:spPr/>
        <p:txBody>
          <a:bodyPr/>
          <a:lstStyle/>
          <a:p>
            <a:pPr algn="l"/>
            <a:r>
              <a:rPr lang="en-US" b="0" i="0" dirty="0">
                <a:solidFill>
                  <a:srgbClr val="111111"/>
                </a:solidFill>
                <a:effectLst/>
                <a:latin typeface="SourceSansPro"/>
              </a:rPr>
              <a:t>To get an idea of the staggering amounts of data and information that bioinformatics has to deal with, consider the human genome. A genome is an organism’s complete set of DNA.﻿</a:t>
            </a:r>
          </a:p>
          <a:p>
            <a:pPr algn="l"/>
            <a:r>
              <a:rPr lang="en-US" b="0" i="0" dirty="0">
                <a:solidFill>
                  <a:srgbClr val="111111"/>
                </a:solidFill>
                <a:effectLst/>
                <a:latin typeface="SourceSansPro"/>
              </a:rPr>
              <a:t>DNA molecules are made of two twisting, paired strands, and each strand is made of nucleotide bases, which include the following:</a:t>
            </a:r>
          </a:p>
          <a:p>
            <a:pPr lvl="1"/>
            <a:r>
              <a:rPr lang="en-US" b="0" i="0" dirty="0">
                <a:solidFill>
                  <a:srgbClr val="111111"/>
                </a:solidFill>
                <a:effectLst/>
                <a:latin typeface="SourceSansPro"/>
              </a:rPr>
              <a:t>Adenine (A)</a:t>
            </a:r>
          </a:p>
          <a:p>
            <a:pPr lvl="1"/>
            <a:r>
              <a:rPr lang="en-US" b="0" i="0" dirty="0">
                <a:solidFill>
                  <a:srgbClr val="111111"/>
                </a:solidFill>
                <a:effectLst/>
                <a:latin typeface="SourceSansPro"/>
              </a:rPr>
              <a:t>Thymine (T)</a:t>
            </a:r>
          </a:p>
          <a:p>
            <a:pPr lvl="1"/>
            <a:r>
              <a:rPr lang="en-US" b="0" i="0" dirty="0">
                <a:solidFill>
                  <a:srgbClr val="111111"/>
                </a:solidFill>
                <a:effectLst/>
                <a:latin typeface="SourceSansPro"/>
              </a:rPr>
              <a:t>Guanine (G)</a:t>
            </a:r>
          </a:p>
          <a:p>
            <a:pPr lvl="1"/>
            <a:r>
              <a:rPr lang="en-US" b="0" i="0" dirty="0">
                <a:solidFill>
                  <a:srgbClr val="111111"/>
                </a:solidFill>
                <a:effectLst/>
                <a:latin typeface="SourceSansPro"/>
              </a:rPr>
              <a:t>Cytosine (C)</a:t>
            </a:r>
          </a:p>
          <a:p>
            <a:endParaRPr lang="en-IN" dirty="0"/>
          </a:p>
        </p:txBody>
      </p:sp>
    </p:spTree>
    <p:extLst>
      <p:ext uri="{BB962C8B-B14F-4D97-AF65-F5344CB8AC3E}">
        <p14:creationId xmlns:p14="http://schemas.microsoft.com/office/powerpoint/2010/main" val="4254810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1345</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-apple-system</vt:lpstr>
      <vt:lpstr>Arial</vt:lpstr>
      <vt:lpstr>Calibri</vt:lpstr>
      <vt:lpstr>Calibri Light</vt:lpstr>
      <vt:lpstr>Open Sans</vt:lpstr>
      <vt:lpstr>SourceSansPro</vt:lpstr>
      <vt:lpstr>urw-din</vt:lpstr>
      <vt:lpstr>Office Theme</vt:lpstr>
      <vt:lpstr>Data Science in Bioinformatics</vt:lpstr>
      <vt:lpstr>PowerPoint Presentation</vt:lpstr>
      <vt:lpstr>What is Data Science?</vt:lpstr>
      <vt:lpstr>What is bioinformatics?</vt:lpstr>
      <vt:lpstr>Why Bioinformatics?</vt:lpstr>
      <vt:lpstr>The scale of data involved in Bioinformatics</vt:lpstr>
      <vt:lpstr>The solution: Data Science</vt:lpstr>
      <vt:lpstr>The solution: Data Science</vt:lpstr>
      <vt:lpstr>Capabilities of Bioinformatics: An example</vt:lpstr>
      <vt:lpstr>Capabilities of Bioinformatics: An example</vt:lpstr>
      <vt:lpstr>Datasets in bioinformatics</vt:lpstr>
      <vt:lpstr> Common problems in bioinformatics </vt:lpstr>
      <vt:lpstr>Steps in solve a bioinformatics problem</vt:lpstr>
      <vt:lpstr>Impact of Big Data on Bioinformatics</vt:lpstr>
      <vt:lpstr>Advantages </vt:lpstr>
      <vt:lpstr>Conclusion and 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Bioinformatics</dc:title>
  <dc:creator>Shrawani Shinde</dc:creator>
  <cp:lastModifiedBy>Shaunak Deshpande</cp:lastModifiedBy>
  <cp:revision>15</cp:revision>
  <dcterms:created xsi:type="dcterms:W3CDTF">2021-03-02T16:03:54Z</dcterms:created>
  <dcterms:modified xsi:type="dcterms:W3CDTF">2021-03-02T18:26:45Z</dcterms:modified>
</cp:coreProperties>
</file>