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57" r:id="rId5"/>
    <p:sldId id="261" r:id="rId6"/>
    <p:sldId id="260" r:id="rId7"/>
    <p:sldId id="258" r:id="rId8"/>
    <p:sldId id="259"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0B47A6A-C34E-429A-AA3E-89E00702D3B9}"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42B91-5B00-42A3-ACAA-8D75348625E2}" type="slidenum">
              <a:rPr lang="en-IN" smtClean="0"/>
              <a:t>‹#›</a:t>
            </a:fld>
            <a:endParaRPr lang="en-IN"/>
          </a:p>
        </p:txBody>
      </p:sp>
    </p:spTree>
    <p:extLst>
      <p:ext uri="{BB962C8B-B14F-4D97-AF65-F5344CB8AC3E}">
        <p14:creationId xmlns:p14="http://schemas.microsoft.com/office/powerpoint/2010/main" val="2029097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B47A6A-C34E-429A-AA3E-89E00702D3B9}"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42B91-5B00-42A3-ACAA-8D75348625E2}" type="slidenum">
              <a:rPr lang="en-IN" smtClean="0"/>
              <a:t>‹#›</a:t>
            </a:fld>
            <a:endParaRPr lang="en-IN"/>
          </a:p>
        </p:txBody>
      </p:sp>
    </p:spTree>
    <p:extLst>
      <p:ext uri="{BB962C8B-B14F-4D97-AF65-F5344CB8AC3E}">
        <p14:creationId xmlns:p14="http://schemas.microsoft.com/office/powerpoint/2010/main" val="77138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B47A6A-C34E-429A-AA3E-89E00702D3B9}"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42B91-5B00-42A3-ACAA-8D75348625E2}" type="slidenum">
              <a:rPr lang="en-IN" smtClean="0"/>
              <a:t>‹#›</a:t>
            </a:fld>
            <a:endParaRPr lang="en-IN"/>
          </a:p>
        </p:txBody>
      </p:sp>
    </p:spTree>
    <p:extLst>
      <p:ext uri="{BB962C8B-B14F-4D97-AF65-F5344CB8AC3E}">
        <p14:creationId xmlns:p14="http://schemas.microsoft.com/office/powerpoint/2010/main" val="2480455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B47A6A-C34E-429A-AA3E-89E00702D3B9}"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42B91-5B00-42A3-ACAA-8D75348625E2}" type="slidenum">
              <a:rPr lang="en-IN" smtClean="0"/>
              <a:t>‹#›</a:t>
            </a:fld>
            <a:endParaRPr lang="en-IN"/>
          </a:p>
        </p:txBody>
      </p:sp>
    </p:spTree>
    <p:extLst>
      <p:ext uri="{BB962C8B-B14F-4D97-AF65-F5344CB8AC3E}">
        <p14:creationId xmlns:p14="http://schemas.microsoft.com/office/powerpoint/2010/main" val="2283440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B47A6A-C34E-429A-AA3E-89E00702D3B9}"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42B91-5B00-42A3-ACAA-8D75348625E2}" type="slidenum">
              <a:rPr lang="en-IN" smtClean="0"/>
              <a:t>‹#›</a:t>
            </a:fld>
            <a:endParaRPr lang="en-IN"/>
          </a:p>
        </p:txBody>
      </p:sp>
    </p:spTree>
    <p:extLst>
      <p:ext uri="{BB962C8B-B14F-4D97-AF65-F5344CB8AC3E}">
        <p14:creationId xmlns:p14="http://schemas.microsoft.com/office/powerpoint/2010/main" val="553194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0B47A6A-C34E-429A-AA3E-89E00702D3B9}" type="datetimeFigureOut">
              <a:rPr lang="en-IN" smtClean="0"/>
              <a:t>23-03-2021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42B91-5B00-42A3-ACAA-8D75348625E2}" type="slidenum">
              <a:rPr lang="en-IN" smtClean="0"/>
              <a:t>‹#›</a:t>
            </a:fld>
            <a:endParaRPr lang="en-IN"/>
          </a:p>
        </p:txBody>
      </p:sp>
    </p:spTree>
    <p:extLst>
      <p:ext uri="{BB962C8B-B14F-4D97-AF65-F5344CB8AC3E}">
        <p14:creationId xmlns:p14="http://schemas.microsoft.com/office/powerpoint/2010/main" val="304366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0B47A6A-C34E-429A-AA3E-89E00702D3B9}" type="datetimeFigureOut">
              <a:rPr lang="en-IN" smtClean="0"/>
              <a:t>23-03-2021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E42B91-5B00-42A3-ACAA-8D75348625E2}" type="slidenum">
              <a:rPr lang="en-IN" smtClean="0"/>
              <a:t>‹#›</a:t>
            </a:fld>
            <a:endParaRPr lang="en-IN"/>
          </a:p>
        </p:txBody>
      </p:sp>
    </p:spTree>
    <p:extLst>
      <p:ext uri="{BB962C8B-B14F-4D97-AF65-F5344CB8AC3E}">
        <p14:creationId xmlns:p14="http://schemas.microsoft.com/office/powerpoint/2010/main" val="401159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0B47A6A-C34E-429A-AA3E-89E00702D3B9}" type="datetimeFigureOut">
              <a:rPr lang="en-IN" smtClean="0"/>
              <a:t>23-03-2021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E42B91-5B00-42A3-ACAA-8D75348625E2}" type="slidenum">
              <a:rPr lang="en-IN" smtClean="0"/>
              <a:t>‹#›</a:t>
            </a:fld>
            <a:endParaRPr lang="en-IN"/>
          </a:p>
        </p:txBody>
      </p:sp>
    </p:spTree>
    <p:extLst>
      <p:ext uri="{BB962C8B-B14F-4D97-AF65-F5344CB8AC3E}">
        <p14:creationId xmlns:p14="http://schemas.microsoft.com/office/powerpoint/2010/main" val="2680747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47A6A-C34E-429A-AA3E-89E00702D3B9}" type="datetimeFigureOut">
              <a:rPr lang="en-IN" smtClean="0"/>
              <a:t>23-03-2021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E42B91-5B00-42A3-ACAA-8D75348625E2}" type="slidenum">
              <a:rPr lang="en-IN" smtClean="0"/>
              <a:t>‹#›</a:t>
            </a:fld>
            <a:endParaRPr lang="en-IN"/>
          </a:p>
        </p:txBody>
      </p:sp>
    </p:spTree>
    <p:extLst>
      <p:ext uri="{BB962C8B-B14F-4D97-AF65-F5344CB8AC3E}">
        <p14:creationId xmlns:p14="http://schemas.microsoft.com/office/powerpoint/2010/main" val="4167181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B47A6A-C34E-429A-AA3E-89E00702D3B9}" type="datetimeFigureOut">
              <a:rPr lang="en-IN" smtClean="0"/>
              <a:t>23-03-2021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42B91-5B00-42A3-ACAA-8D75348625E2}" type="slidenum">
              <a:rPr lang="en-IN" smtClean="0"/>
              <a:t>‹#›</a:t>
            </a:fld>
            <a:endParaRPr lang="en-IN"/>
          </a:p>
        </p:txBody>
      </p:sp>
    </p:spTree>
    <p:extLst>
      <p:ext uri="{BB962C8B-B14F-4D97-AF65-F5344CB8AC3E}">
        <p14:creationId xmlns:p14="http://schemas.microsoft.com/office/powerpoint/2010/main" val="547523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B47A6A-C34E-429A-AA3E-89E00702D3B9}" type="datetimeFigureOut">
              <a:rPr lang="en-IN" smtClean="0"/>
              <a:t>23-03-2021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42B91-5B00-42A3-ACAA-8D75348625E2}" type="slidenum">
              <a:rPr lang="en-IN" smtClean="0"/>
              <a:t>‹#›</a:t>
            </a:fld>
            <a:endParaRPr lang="en-IN"/>
          </a:p>
        </p:txBody>
      </p:sp>
    </p:spTree>
    <p:extLst>
      <p:ext uri="{BB962C8B-B14F-4D97-AF65-F5344CB8AC3E}">
        <p14:creationId xmlns:p14="http://schemas.microsoft.com/office/powerpoint/2010/main" val="1920623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47A6A-C34E-429A-AA3E-89E00702D3B9}" type="datetimeFigureOut">
              <a:rPr lang="en-IN" smtClean="0"/>
              <a:t>23-03-2021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42B91-5B00-42A3-ACAA-8D75348625E2}" type="slidenum">
              <a:rPr lang="en-IN" smtClean="0"/>
              <a:t>‹#›</a:t>
            </a:fld>
            <a:endParaRPr lang="en-IN"/>
          </a:p>
        </p:txBody>
      </p:sp>
    </p:spTree>
    <p:extLst>
      <p:ext uri="{BB962C8B-B14F-4D97-AF65-F5344CB8AC3E}">
        <p14:creationId xmlns:p14="http://schemas.microsoft.com/office/powerpoint/2010/main" val="360348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info@inssanindia.com?" TargetMode="External"/><Relationship Id="rId2" Type="http://schemas.openxmlformats.org/officeDocument/2006/relationships/hyperlink" Target="mailto:inssan87@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1247" y="1655286"/>
            <a:ext cx="4609057" cy="2610042"/>
          </a:xfrm>
        </p:spPr>
        <p:txBody>
          <a:bodyPr>
            <a:normAutofit/>
          </a:bodyPr>
          <a:lstStyle/>
          <a:p>
            <a:pPr algn="l"/>
            <a:r>
              <a:rPr lang="en-IN" sz="4200" b="1"/>
              <a:t>INSSAN</a:t>
            </a:r>
            <a:br>
              <a:rPr lang="en-IN" sz="4200"/>
            </a:br>
            <a:r>
              <a:rPr lang="en-IN" sz="4200" b="1"/>
              <a:t>Indian National Suggestion Scheme’ Association</a:t>
            </a:r>
          </a:p>
        </p:txBody>
      </p:sp>
      <p:sp>
        <p:nvSpPr>
          <p:cNvPr id="3" name="Subtitle 2"/>
          <p:cNvSpPr>
            <a:spLocks noGrp="1"/>
          </p:cNvSpPr>
          <p:nvPr>
            <p:ph type="subTitle" idx="1"/>
          </p:nvPr>
        </p:nvSpPr>
        <p:spPr>
          <a:xfrm>
            <a:off x="841247" y="4373385"/>
            <a:ext cx="4609057" cy="766040"/>
          </a:xfrm>
        </p:spPr>
        <p:txBody>
          <a:bodyPr>
            <a:normAutofit/>
          </a:bodyPr>
          <a:lstStyle/>
          <a:p>
            <a:pPr algn="l"/>
            <a:r>
              <a:rPr lang="en-IN" sz="2000"/>
              <a:t>“</a:t>
            </a:r>
            <a:r>
              <a:rPr lang="en-IN" sz="2000" i="1"/>
              <a:t>INSPIRE TO INNOVATE”</a:t>
            </a:r>
          </a:p>
        </p:txBody>
      </p:sp>
      <p:sp>
        <p:nvSpPr>
          <p:cNvPr id="23" name="Freeform: Shape 22">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 company name&#10;&#10;Description automatically generated"/>
          <p:cNvPicPr>
            <a:picLocks noChangeAspect="1"/>
          </p:cNvPicPr>
          <p:nvPr/>
        </p:nvPicPr>
        <p:blipFill>
          <a:blip r:embed="rId2"/>
          <a:stretch>
            <a:fillRect/>
          </a:stretch>
        </p:blipFill>
        <p:spPr>
          <a:xfrm>
            <a:off x="6507579" y="1663669"/>
            <a:ext cx="5079371" cy="3467645"/>
          </a:xfrm>
          <a:prstGeom prst="rect">
            <a:avLst/>
          </a:prstGeom>
        </p:spPr>
      </p:pic>
      <p:sp>
        <p:nvSpPr>
          <p:cNvPr id="27" name="Freeform: Shape 26">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565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318C62-36A6-420C-A3FD-D952E7486C21}"/>
              </a:ext>
            </a:extLst>
          </p:cNvPr>
          <p:cNvSpPr>
            <a:spLocks noGrp="1"/>
          </p:cNvSpPr>
          <p:nvPr>
            <p:ph type="title"/>
          </p:nvPr>
        </p:nvSpPr>
        <p:spPr>
          <a:xfrm>
            <a:off x="838200" y="365126"/>
            <a:ext cx="9808597" cy="1146176"/>
          </a:xfrm>
        </p:spPr>
        <p:txBody>
          <a:bodyPr>
            <a:normAutofit/>
          </a:bodyPr>
          <a:lstStyle/>
          <a:p>
            <a:r>
              <a:rPr lang="en-US">
                <a:solidFill>
                  <a:schemeClr val="bg1"/>
                </a:solidFill>
              </a:rPr>
              <a:t>What is INSSAN?</a:t>
            </a:r>
            <a:endParaRPr lang="en-IN">
              <a:solidFill>
                <a:schemeClr val="bg1"/>
              </a:solidFill>
            </a:endParaRPr>
          </a:p>
        </p:txBody>
      </p:sp>
      <p:sp>
        <p:nvSpPr>
          <p:cNvPr id="36" name="Freeform: Shape 35">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8" name="Freeform: Shape 37">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Content Placeholder 2">
            <a:extLst>
              <a:ext uri="{FF2B5EF4-FFF2-40B4-BE49-F238E27FC236}">
                <a16:creationId xmlns:a16="http://schemas.microsoft.com/office/drawing/2014/main" id="{C2000A9B-47BB-4862-B7A4-92E0BAEEFCBD}"/>
              </a:ext>
            </a:extLst>
          </p:cNvPr>
          <p:cNvSpPr>
            <a:spLocks noGrp="1"/>
          </p:cNvSpPr>
          <p:nvPr>
            <p:ph idx="1"/>
          </p:nvPr>
        </p:nvSpPr>
        <p:spPr>
          <a:xfrm>
            <a:off x="838201" y="2055811"/>
            <a:ext cx="7315200" cy="4121152"/>
          </a:xfrm>
        </p:spPr>
        <p:txBody>
          <a:bodyPr>
            <a:normAutofit/>
          </a:bodyPr>
          <a:lstStyle/>
          <a:p>
            <a:r>
              <a:rPr lang="en-US" sz="2400"/>
              <a:t>INSSAN is the professional support network dedicated to assisting organisations to create, maintain and reinforce their Employees Suggestion Scheme.</a:t>
            </a:r>
          </a:p>
          <a:p>
            <a:r>
              <a:rPr lang="en-US" sz="2400"/>
              <a:t>INSSAN is managed by a team of Suggestion Scheme Practitioners with hands on experience and is the only Indian Professional Body in this field.</a:t>
            </a:r>
          </a:p>
          <a:p>
            <a:r>
              <a:rPr lang="en-US" sz="2400"/>
              <a:t>INSSAN works with organisations in all areas of Indian Industry both in the private and public arena in manufacturing, financial and services sector and it maintains close links with sister associations overseas.</a:t>
            </a:r>
          </a:p>
          <a:p>
            <a:endParaRPr lang="en-IN" sz="2400"/>
          </a:p>
        </p:txBody>
      </p:sp>
      <p:sp>
        <p:nvSpPr>
          <p:cNvPr id="40" name="Freeform: Shape 3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094604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582F2-6B75-4D65-92C4-80E75491BABC}"/>
              </a:ext>
            </a:extLst>
          </p:cNvPr>
          <p:cNvSpPr>
            <a:spLocks noGrp="1"/>
          </p:cNvSpPr>
          <p:nvPr>
            <p:ph type="title"/>
          </p:nvPr>
        </p:nvSpPr>
        <p:spPr>
          <a:xfrm>
            <a:off x="838200" y="365126"/>
            <a:ext cx="9808597" cy="1146176"/>
          </a:xfrm>
        </p:spPr>
        <p:txBody>
          <a:bodyPr>
            <a:normAutofit/>
          </a:bodyPr>
          <a:lstStyle/>
          <a:p>
            <a:r>
              <a:rPr lang="en-US">
                <a:solidFill>
                  <a:schemeClr val="bg1"/>
                </a:solidFill>
              </a:rPr>
              <a:t>What is INSSAN?</a:t>
            </a:r>
            <a:endParaRPr lang="en-IN">
              <a:solidFill>
                <a:schemeClr val="bg1"/>
              </a:solidFill>
            </a:endParaRPr>
          </a:p>
        </p:txBody>
      </p:sp>
      <p:sp>
        <p:nvSpPr>
          <p:cNvPr id="21" name="Freeform: Shape 20">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3" name="Freeform: Shape 22">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787C5DF-EE5D-4C68-B9D6-F4EF7F715B91}"/>
              </a:ext>
            </a:extLst>
          </p:cNvPr>
          <p:cNvSpPr>
            <a:spLocks noGrp="1"/>
          </p:cNvSpPr>
          <p:nvPr>
            <p:ph idx="1"/>
          </p:nvPr>
        </p:nvSpPr>
        <p:spPr>
          <a:xfrm>
            <a:off x="838201" y="2055811"/>
            <a:ext cx="7315200" cy="4121152"/>
          </a:xfrm>
        </p:spPr>
        <p:txBody>
          <a:bodyPr>
            <a:normAutofit/>
          </a:bodyPr>
          <a:lstStyle/>
          <a:p>
            <a:r>
              <a:rPr lang="en-US" sz="2400"/>
              <a:t>INSSAN operates a country wide consultancy services providing guidance and advice relating to the implementation and development of Employee Involvement Programmes. </a:t>
            </a:r>
          </a:p>
          <a:p>
            <a:r>
              <a:rPr lang="en-US" sz="2400"/>
              <a:t>Companies having Suggestion Schemes are office bearers and members, like Tata Power, M &amp; M, Godfrey Phillips, BPCL, RCF, IPCA Lab., Siemens, Kansai Narolac, Escorts Tractors, Dalmia Cement, L &amp; T, SAIL, BHEL, ITC, Munjal Shova, Caparo Engineering, Special Steels, Phillips India, Tata Steel, etc. </a:t>
            </a:r>
          </a:p>
          <a:p>
            <a:endParaRPr lang="en-IN" sz="2400"/>
          </a:p>
        </p:txBody>
      </p:sp>
      <p:sp>
        <p:nvSpPr>
          <p:cNvPr id="25" name="Freeform: Shape 24">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3607735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9808597" cy="1146176"/>
          </a:xfrm>
        </p:spPr>
        <p:txBody>
          <a:bodyPr>
            <a:normAutofit/>
          </a:bodyPr>
          <a:lstStyle/>
          <a:p>
            <a:r>
              <a:rPr lang="en-IN" b="1">
                <a:solidFill>
                  <a:schemeClr val="bg1"/>
                </a:solidFill>
              </a:rPr>
              <a:t>MORE ABOUT INSSAN</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8201" y="2055811"/>
            <a:ext cx="7315200" cy="4121152"/>
          </a:xfrm>
        </p:spPr>
        <p:txBody>
          <a:bodyPr>
            <a:normAutofit/>
          </a:bodyPr>
          <a:lstStyle/>
          <a:p>
            <a:r>
              <a:rPr lang="en-US" sz="1700" b="1"/>
              <a:t> (INSSAN)</a:t>
            </a:r>
            <a:r>
              <a:rPr lang="en-US" sz="1700"/>
              <a:t> is a non-profit making registered association of industrial and business organizations dedicated to the promotion of Suggestion Schemes as any process or system that elicits the contributions of Employees within an organization through suggestion/ ideas for effective Employee Involvement towards increasing organizational competitiveness and productivity.</a:t>
            </a:r>
          </a:p>
          <a:p>
            <a:endParaRPr lang="en-US" sz="1700"/>
          </a:p>
          <a:p>
            <a:r>
              <a:rPr lang="en-US" sz="1700"/>
              <a:t>Founded on – 04 April 1987(under the assumption of Bombay Chamber of Commerce and Industry)</a:t>
            </a:r>
          </a:p>
          <a:p>
            <a:r>
              <a:rPr lang="en-US" sz="1700" b="1"/>
              <a:t>INSSAN </a:t>
            </a:r>
            <a:r>
              <a:rPr lang="en-US" sz="1700"/>
              <a:t>today has a membership of over 550 organisations representing a cross section of Indian Industry.</a:t>
            </a:r>
          </a:p>
          <a:p>
            <a:r>
              <a:rPr lang="en-US" sz="1700"/>
              <a:t>The Association has its own Memorandum of Association (MOA) and Rules and Regulations under it.</a:t>
            </a:r>
          </a:p>
          <a:p>
            <a:r>
              <a:rPr lang="en-US" sz="1700"/>
              <a:t>It is registered under the Societies Act. 1860 on 17th November, 1987.</a:t>
            </a:r>
            <a:endParaRPr lang="en-IN" sz="1700"/>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0538759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9808597" cy="1146176"/>
          </a:xfrm>
        </p:spPr>
        <p:txBody>
          <a:bodyPr>
            <a:normAutofit/>
          </a:bodyPr>
          <a:lstStyle/>
          <a:p>
            <a:r>
              <a:rPr lang="en-IN" b="1">
                <a:solidFill>
                  <a:schemeClr val="bg1"/>
                </a:solidFill>
              </a:rPr>
              <a:t>OBJECTIVES</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8201" y="2055811"/>
            <a:ext cx="7315200" cy="4121152"/>
          </a:xfrm>
        </p:spPr>
        <p:txBody>
          <a:bodyPr>
            <a:normAutofit/>
          </a:bodyPr>
          <a:lstStyle/>
          <a:p>
            <a:pPr fontAlgn="base"/>
            <a:r>
              <a:rPr lang="en-US" sz="1700"/>
              <a:t>To encourage, promote and formulate models for Suggestion Scheme and/ or similar concepts.</a:t>
            </a:r>
          </a:p>
          <a:p>
            <a:pPr fontAlgn="base"/>
            <a:r>
              <a:rPr lang="en-US" sz="1700"/>
              <a:t>To establish professional standards for administration of Suggestion Schemes or similar concepts.</a:t>
            </a:r>
          </a:p>
          <a:p>
            <a:pPr fontAlgn="base"/>
            <a:r>
              <a:rPr lang="en-US" sz="1700"/>
              <a:t>To propagate benefits of Suggestion Schemes or similar concepts among industries and other organizations.</a:t>
            </a:r>
          </a:p>
          <a:p>
            <a:pPr fontAlgn="base"/>
            <a:r>
              <a:rPr lang="en-US" sz="1700"/>
              <a:t>To assist members in overcoming problems faced by offering counselling services.</a:t>
            </a:r>
          </a:p>
          <a:p>
            <a:pPr fontAlgn="base"/>
            <a:r>
              <a:rPr lang="en-US" sz="1700"/>
              <a:t>To provide publicity materials at concessional rate to its members.</a:t>
            </a:r>
          </a:p>
          <a:p>
            <a:pPr fontAlgn="base"/>
            <a:r>
              <a:rPr lang="en-US" sz="1700"/>
              <a:t>To improve productivity and quality of products and services through promotion of Suggestion scheme and/ or similar concepts.</a:t>
            </a:r>
          </a:p>
          <a:p>
            <a:pPr fontAlgn="base"/>
            <a:r>
              <a:rPr lang="en-US" sz="1700"/>
              <a:t>To pool resources and employ these gainfully for the benefits of its members</a:t>
            </a:r>
          </a:p>
          <a:p>
            <a:pPr marL="0" indent="0">
              <a:buNone/>
            </a:pPr>
            <a:endParaRPr lang="en-IN" sz="1700"/>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9024981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l="14222" r="19962" b="-1"/>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1" name="Freeform: Shape 10">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41248" y="365759"/>
            <a:ext cx="7769352" cy="1325880"/>
          </a:xfrm>
        </p:spPr>
        <p:txBody>
          <a:bodyPr anchor="ctr">
            <a:normAutofit/>
          </a:bodyPr>
          <a:lstStyle/>
          <a:p>
            <a:r>
              <a:rPr lang="en-IN" b="1">
                <a:solidFill>
                  <a:schemeClr val="bg1"/>
                </a:solidFill>
              </a:rPr>
              <a:t>ASSOCIATES</a:t>
            </a:r>
          </a:p>
        </p:txBody>
      </p:sp>
      <p:sp>
        <p:nvSpPr>
          <p:cNvPr id="13" name="Freeform: Shape 12">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41248" y="2209800"/>
            <a:ext cx="5887479" cy="4010025"/>
          </a:xfrm>
        </p:spPr>
        <p:txBody>
          <a:bodyPr anchor="t">
            <a:normAutofit/>
          </a:bodyPr>
          <a:lstStyle/>
          <a:p>
            <a:pPr marL="0" indent="0">
              <a:buNone/>
            </a:pPr>
            <a:r>
              <a:rPr lang="en-US" sz="2000" i="1">
                <a:solidFill>
                  <a:srgbClr val="FFFFFF"/>
                </a:solidFill>
              </a:rPr>
              <a:t>INSSAN is collaborating with the following Associates :</a:t>
            </a:r>
          </a:p>
          <a:p>
            <a:r>
              <a:rPr lang="en-US" sz="2000" b="1">
                <a:solidFill>
                  <a:srgbClr val="FFFFFF"/>
                </a:solidFill>
              </a:rPr>
              <a:t>Idea Arabia</a:t>
            </a:r>
          </a:p>
          <a:p>
            <a:pPr marL="0" indent="0">
              <a:buNone/>
            </a:pPr>
            <a:r>
              <a:rPr lang="en-US" sz="2000" b="1">
                <a:solidFill>
                  <a:srgbClr val="FFFFFF"/>
                </a:solidFill>
              </a:rPr>
              <a:t>   </a:t>
            </a:r>
            <a:r>
              <a:rPr lang="en-US" sz="2000">
                <a:solidFill>
                  <a:srgbClr val="FFFFFF"/>
                </a:solidFill>
              </a:rPr>
              <a:t>Chairman – Hassan Omar</a:t>
            </a:r>
          </a:p>
          <a:p>
            <a:r>
              <a:rPr lang="en-US" sz="2000" b="1">
                <a:solidFill>
                  <a:srgbClr val="FFFFFF"/>
                </a:solidFill>
              </a:rPr>
              <a:t>DIB Germany</a:t>
            </a:r>
          </a:p>
          <a:p>
            <a:r>
              <a:rPr lang="en-US" sz="2000" b="1">
                <a:solidFill>
                  <a:srgbClr val="FFFFFF"/>
                </a:solidFill>
              </a:rPr>
              <a:t>Ideas America</a:t>
            </a:r>
          </a:p>
          <a:p>
            <a:pPr marL="0" indent="0">
              <a:buNone/>
            </a:pPr>
            <a:r>
              <a:rPr lang="en-US" sz="2000">
                <a:solidFill>
                  <a:srgbClr val="FFFFFF"/>
                </a:solidFill>
              </a:rPr>
              <a:t>   President – Brenda Kelly</a:t>
            </a:r>
            <a:endParaRPr lang="en-US" sz="2000" b="1">
              <a:solidFill>
                <a:srgbClr val="FFFFFF"/>
              </a:solidFill>
            </a:endParaRPr>
          </a:p>
          <a:p>
            <a:r>
              <a:rPr lang="en-US" sz="2000" b="1">
                <a:solidFill>
                  <a:srgbClr val="FFFFFF"/>
                </a:solidFill>
              </a:rPr>
              <a:t>Ideas UK          </a:t>
            </a:r>
          </a:p>
          <a:p>
            <a:pPr marL="0" indent="0">
              <a:buNone/>
            </a:pPr>
            <a:r>
              <a:rPr lang="en-US" sz="2000">
                <a:solidFill>
                  <a:srgbClr val="FFFFFF"/>
                </a:solidFill>
              </a:rPr>
              <a:t>   Director – Zena Cox</a:t>
            </a:r>
            <a:endParaRPr lang="en-IN" sz="2000" b="1">
              <a:solidFill>
                <a:srgbClr val="FFFFFF"/>
              </a:solidFill>
            </a:endParaRPr>
          </a:p>
        </p:txBody>
      </p:sp>
    </p:spTree>
    <p:extLst>
      <p:ext uri="{BB962C8B-B14F-4D97-AF65-F5344CB8AC3E}">
        <p14:creationId xmlns:p14="http://schemas.microsoft.com/office/powerpoint/2010/main" val="168123100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t="5265" r="-2" b="3697"/>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1" name="Freeform: Shape 10">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41248" y="365759"/>
            <a:ext cx="7769352" cy="1325880"/>
          </a:xfrm>
        </p:spPr>
        <p:txBody>
          <a:bodyPr anchor="ctr">
            <a:normAutofit/>
          </a:bodyPr>
          <a:lstStyle/>
          <a:p>
            <a:r>
              <a:rPr lang="en-IN" b="1">
                <a:solidFill>
                  <a:schemeClr val="bg1"/>
                </a:solidFill>
              </a:rPr>
              <a:t>Headquarters and Chapters</a:t>
            </a:r>
          </a:p>
        </p:txBody>
      </p:sp>
      <p:sp>
        <p:nvSpPr>
          <p:cNvPr id="13" name="Freeform: Shape 12">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41248" y="2209800"/>
            <a:ext cx="5887479" cy="4010025"/>
          </a:xfrm>
        </p:spPr>
        <p:txBody>
          <a:bodyPr anchor="t">
            <a:normAutofit/>
          </a:bodyPr>
          <a:lstStyle/>
          <a:p>
            <a:r>
              <a:rPr lang="en-IN" sz="2000" b="1">
                <a:solidFill>
                  <a:srgbClr val="FFFFFF"/>
                </a:solidFill>
              </a:rPr>
              <a:t>NIC- North India Chapter at Delhi]</a:t>
            </a:r>
          </a:p>
          <a:p>
            <a:pPr marL="0" indent="0">
              <a:buNone/>
            </a:pPr>
            <a:r>
              <a:rPr lang="en-IN" sz="2000">
                <a:solidFill>
                  <a:srgbClr val="FFFFFF"/>
                </a:solidFill>
              </a:rPr>
              <a:t>   Chairman – Munjal Yogesh</a:t>
            </a:r>
          </a:p>
          <a:p>
            <a:r>
              <a:rPr lang="en-IN" sz="2000" b="1">
                <a:solidFill>
                  <a:srgbClr val="FFFFFF"/>
                </a:solidFill>
              </a:rPr>
              <a:t>EIC- East India Chapter at Jamshedpur</a:t>
            </a:r>
            <a:br>
              <a:rPr lang="en-IN" sz="2000">
                <a:solidFill>
                  <a:srgbClr val="FFFFFF"/>
                </a:solidFill>
              </a:rPr>
            </a:br>
            <a:r>
              <a:rPr lang="en-IN" sz="2000">
                <a:solidFill>
                  <a:srgbClr val="FFFFFF"/>
                </a:solidFill>
              </a:rPr>
              <a:t>Chairman – Pathak Sudhanshu</a:t>
            </a:r>
          </a:p>
          <a:p>
            <a:r>
              <a:rPr lang="en-IN" sz="2000" b="1">
                <a:solidFill>
                  <a:srgbClr val="FFFFFF"/>
                </a:solidFill>
              </a:rPr>
              <a:t>WIC- West India Chapter at Pune</a:t>
            </a:r>
            <a:br>
              <a:rPr lang="en-IN" sz="2000">
                <a:solidFill>
                  <a:srgbClr val="FFFFFF"/>
                </a:solidFill>
              </a:rPr>
            </a:br>
            <a:r>
              <a:rPr lang="en-IN" sz="2000">
                <a:solidFill>
                  <a:srgbClr val="FFFFFF"/>
                </a:solidFill>
              </a:rPr>
              <a:t>Chairman – Savangikar Shrikant</a:t>
            </a:r>
          </a:p>
          <a:p>
            <a:r>
              <a:rPr lang="en-IN" sz="2000" b="1">
                <a:solidFill>
                  <a:srgbClr val="FFFFFF"/>
                </a:solidFill>
              </a:rPr>
              <a:t>SIC- South India Chapter at Salem</a:t>
            </a:r>
            <a:br>
              <a:rPr lang="en-IN" sz="2000">
                <a:solidFill>
                  <a:srgbClr val="FFFFFF"/>
                </a:solidFill>
              </a:rPr>
            </a:br>
            <a:r>
              <a:rPr lang="en-IN" sz="2000">
                <a:solidFill>
                  <a:srgbClr val="FFFFFF"/>
                </a:solidFill>
              </a:rPr>
              <a:t>Chairman – Palaniappan .B</a:t>
            </a:r>
          </a:p>
          <a:p>
            <a:r>
              <a:rPr lang="en-IN" sz="2000" b="1">
                <a:solidFill>
                  <a:srgbClr val="FFFFFF"/>
                </a:solidFill>
              </a:rPr>
              <a:t>Aurangabad Chapter at Aurangabad            </a:t>
            </a:r>
          </a:p>
          <a:p>
            <a:pPr marL="0" indent="0">
              <a:buNone/>
            </a:pPr>
            <a:r>
              <a:rPr lang="en-IN" sz="2000">
                <a:solidFill>
                  <a:srgbClr val="FFFFFF"/>
                </a:solidFill>
              </a:rPr>
              <a:t>   Chairman – Dr Sudhir Deshmukh</a:t>
            </a:r>
          </a:p>
          <a:p>
            <a:endParaRPr lang="en-IN" sz="2000">
              <a:solidFill>
                <a:srgbClr val="FFFFFF"/>
              </a:solidFill>
            </a:endParaRPr>
          </a:p>
        </p:txBody>
      </p:sp>
    </p:spTree>
    <p:extLst>
      <p:ext uri="{BB962C8B-B14F-4D97-AF65-F5344CB8AC3E}">
        <p14:creationId xmlns:p14="http://schemas.microsoft.com/office/powerpoint/2010/main" val="24082695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9808597" cy="1146176"/>
          </a:xfrm>
        </p:spPr>
        <p:txBody>
          <a:bodyPr>
            <a:normAutofit/>
          </a:bodyPr>
          <a:lstStyle/>
          <a:p>
            <a:r>
              <a:rPr lang="en-IN" b="1" u="sng">
                <a:solidFill>
                  <a:schemeClr val="bg1"/>
                </a:solidFill>
              </a:rPr>
              <a:t>Events</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8201" y="2055811"/>
            <a:ext cx="7315200" cy="4121152"/>
          </a:xfrm>
        </p:spPr>
        <p:txBody>
          <a:bodyPr>
            <a:normAutofit/>
          </a:bodyPr>
          <a:lstStyle/>
          <a:p>
            <a:pPr marL="0" indent="0">
              <a:buNone/>
            </a:pPr>
            <a:r>
              <a:rPr lang="en-IN" sz="1700" b="1" u="sng"/>
              <a:t>PAST EVENTS</a:t>
            </a:r>
          </a:p>
          <a:p>
            <a:pPr fontAlgn="base"/>
            <a:r>
              <a:rPr lang="en-US" sz="1700" b="1"/>
              <a:t>Employee Engagement : Compete and Grow (16 January 2020, Mumbai)</a:t>
            </a:r>
          </a:p>
          <a:p>
            <a:r>
              <a:rPr lang="en-US" sz="1700" b="1"/>
              <a:t>Tools For Employee Involvement (TEI) Seminar (20 July 2019, Pune)</a:t>
            </a:r>
          </a:p>
          <a:p>
            <a:r>
              <a:rPr lang="en-US" sz="1700" b="1"/>
              <a:t>SCOPE Convention Center (July 2019, New Delhi)</a:t>
            </a:r>
          </a:p>
          <a:p>
            <a:r>
              <a:rPr lang="en-IN" sz="1700" b="1"/>
              <a:t>Innovation, Automation &amp; Business Excellence (15 June 2019, Aurangabad)</a:t>
            </a:r>
          </a:p>
          <a:p>
            <a:r>
              <a:rPr lang="en-US" sz="1700" b="1"/>
              <a:t>Brochure – 29th National Convention (18 January 2019, Pune)</a:t>
            </a:r>
          </a:p>
          <a:p>
            <a:r>
              <a:rPr lang="en-US" sz="1700" b="1"/>
              <a:t>SILVER JUBILEE NATIONAL CONVENTION OF INSSAN (16 January 2015, Mumbai)</a:t>
            </a:r>
          </a:p>
          <a:p>
            <a:pPr marL="0" indent="0">
              <a:buNone/>
            </a:pPr>
            <a:endParaRPr lang="en-US" sz="1700"/>
          </a:p>
          <a:p>
            <a:pPr marL="0" indent="0">
              <a:buNone/>
            </a:pPr>
            <a:br>
              <a:rPr lang="en-US" sz="1700"/>
            </a:br>
            <a:endParaRPr lang="en-IN" sz="1700"/>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9937884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AC8E2-8E12-404F-8674-A5183B58BA42}"/>
              </a:ext>
            </a:extLst>
          </p:cNvPr>
          <p:cNvSpPr>
            <a:spLocks noGrp="1"/>
          </p:cNvSpPr>
          <p:nvPr>
            <p:ph type="title"/>
          </p:nvPr>
        </p:nvSpPr>
        <p:spPr>
          <a:xfrm>
            <a:off x="838200" y="365126"/>
            <a:ext cx="9808597" cy="1146176"/>
          </a:xfrm>
        </p:spPr>
        <p:txBody>
          <a:bodyPr>
            <a:normAutofit/>
          </a:bodyPr>
          <a:lstStyle/>
          <a:p>
            <a:r>
              <a:rPr lang="en-US">
                <a:solidFill>
                  <a:schemeClr val="bg1"/>
                </a:solidFill>
              </a:rPr>
              <a:t>How to Contact INSSAN?</a:t>
            </a:r>
            <a:endParaRPr lang="en-IN">
              <a:solidFill>
                <a:schemeClr val="bg1"/>
              </a:solidFill>
            </a:endParaRP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E605404-038A-47BE-A69D-3C2376D324A0}"/>
              </a:ext>
            </a:extLst>
          </p:cNvPr>
          <p:cNvSpPr>
            <a:spLocks noGrp="1"/>
          </p:cNvSpPr>
          <p:nvPr>
            <p:ph idx="1"/>
          </p:nvPr>
        </p:nvSpPr>
        <p:spPr>
          <a:xfrm>
            <a:off x="838201" y="2055811"/>
            <a:ext cx="7315200" cy="4121152"/>
          </a:xfrm>
        </p:spPr>
        <p:txBody>
          <a:bodyPr>
            <a:normAutofit/>
          </a:bodyPr>
          <a:lstStyle/>
          <a:p>
            <a:r>
              <a:rPr lang="en-US" sz="2400" dirty="0"/>
              <a:t>Following are the contact details of INSSAN:</a:t>
            </a:r>
          </a:p>
          <a:p>
            <a:endParaRPr lang="en-US" sz="2400" dirty="0"/>
          </a:p>
          <a:p>
            <a:pPr marL="0" indent="0">
              <a:buNone/>
            </a:pPr>
            <a:r>
              <a:rPr lang="en-IN" sz="2400" b="1" i="0" dirty="0">
                <a:effectLst/>
                <a:latin typeface="Arial" panose="020B0604020202020204" pitchFamily="34" charset="0"/>
              </a:rPr>
              <a:t>Indian National Suggestion Schemes Association</a:t>
            </a:r>
            <a:br>
              <a:rPr lang="en-IN" sz="2400" dirty="0"/>
            </a:br>
            <a:r>
              <a:rPr lang="en-IN" sz="2400" b="0" i="0" dirty="0">
                <a:effectLst/>
                <a:latin typeface="Arial" panose="020B0604020202020204" pitchFamily="34" charset="0"/>
              </a:rPr>
              <a:t>A/62 Satyam CHS,</a:t>
            </a:r>
            <a:br>
              <a:rPr lang="en-IN" sz="2400" dirty="0"/>
            </a:br>
            <a:r>
              <a:rPr lang="en-IN" sz="2400" b="0" i="0" dirty="0" err="1">
                <a:effectLst/>
                <a:latin typeface="Arial" panose="020B0604020202020204" pitchFamily="34" charset="0"/>
              </a:rPr>
              <a:t>Dr.Rajendra</a:t>
            </a:r>
            <a:r>
              <a:rPr lang="en-IN" sz="2400" b="0" i="0" dirty="0">
                <a:effectLst/>
                <a:latin typeface="Arial" panose="020B0604020202020204" pitchFamily="34" charset="0"/>
              </a:rPr>
              <a:t> Prasad Road,</a:t>
            </a:r>
            <a:br>
              <a:rPr lang="en-IN" sz="2400" dirty="0"/>
            </a:br>
            <a:r>
              <a:rPr lang="en-IN" sz="2400" b="0" i="0" dirty="0">
                <a:effectLst/>
                <a:latin typeface="Arial" panose="020B0604020202020204" pitchFamily="34" charset="0"/>
              </a:rPr>
              <a:t>Near Municipal General Agarwal Hospital,</a:t>
            </a:r>
            <a:br>
              <a:rPr lang="en-IN" sz="2400" dirty="0"/>
            </a:br>
            <a:r>
              <a:rPr lang="en-IN" sz="2400" b="0" i="0" dirty="0">
                <a:effectLst/>
                <a:latin typeface="Arial" panose="020B0604020202020204" pitchFamily="34" charset="0"/>
              </a:rPr>
              <a:t>Mulund(West), Mumbai 400080.</a:t>
            </a:r>
            <a:br>
              <a:rPr lang="en-IN" sz="2400" dirty="0"/>
            </a:br>
            <a:r>
              <a:rPr lang="en-IN" sz="2400" b="0" i="0" dirty="0">
                <a:effectLst/>
                <a:latin typeface="Arial" panose="020B0604020202020204" pitchFamily="34" charset="0"/>
              </a:rPr>
              <a:t>Mobile : +91 9820118501</a:t>
            </a:r>
            <a:br>
              <a:rPr lang="en-IN" sz="2400" dirty="0"/>
            </a:br>
            <a:r>
              <a:rPr lang="en-IN" sz="2400" b="0" i="0" dirty="0">
                <a:effectLst/>
                <a:latin typeface="Arial" panose="020B0604020202020204" pitchFamily="34" charset="0"/>
              </a:rPr>
              <a:t>e-mail :</a:t>
            </a:r>
            <a:r>
              <a:rPr lang="en-IN" sz="2400" b="0" i="0" u="none" strike="noStrike" dirty="0">
                <a:effectLst/>
                <a:latin typeface="Arial" panose="020B0604020202020204" pitchFamily="34" charset="0"/>
                <a:hlinkClick r:id="rId2"/>
              </a:rPr>
              <a:t>inssan87@gmail.com</a:t>
            </a:r>
            <a:r>
              <a:rPr lang="en-IN" sz="2400" b="0" i="0" dirty="0">
                <a:effectLst/>
                <a:latin typeface="Arial" panose="020B0604020202020204" pitchFamily="34" charset="0"/>
              </a:rPr>
              <a:t>, </a:t>
            </a:r>
            <a:r>
              <a:rPr lang="en-IN" sz="2400" b="0" i="0" u="none" strike="noStrike" dirty="0">
                <a:effectLst/>
                <a:latin typeface="Arial" panose="020B0604020202020204" pitchFamily="34" charset="0"/>
                <a:hlinkClick r:id="rId3"/>
              </a:rPr>
              <a:t>info@inssanindia.com</a:t>
            </a:r>
            <a:endParaRPr lang="en-IN" sz="2400" dirty="0"/>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773751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650</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INSSAN Indian National Suggestion Scheme’ Association</vt:lpstr>
      <vt:lpstr>What is INSSAN?</vt:lpstr>
      <vt:lpstr>What is INSSAN?</vt:lpstr>
      <vt:lpstr>MORE ABOUT INSSAN</vt:lpstr>
      <vt:lpstr>OBJECTIVES</vt:lpstr>
      <vt:lpstr>ASSOCIATES</vt:lpstr>
      <vt:lpstr>Headquarters and Chapters</vt:lpstr>
      <vt:lpstr>Events</vt:lpstr>
      <vt:lpstr>How to Contact INSSAN?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INSSAN Indian National Suggestion Scheme’ Association</dc:title>
  <dc:creator>shivus0789@outlook.com</dc:creator>
  <cp:lastModifiedBy>Shaunak Deshpande</cp:lastModifiedBy>
  <cp:revision>8</cp:revision>
  <dcterms:created xsi:type="dcterms:W3CDTF">2021-03-22T04:34:18Z</dcterms:created>
  <dcterms:modified xsi:type="dcterms:W3CDTF">2021-03-23T05:11:16Z</dcterms:modified>
</cp:coreProperties>
</file>