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0"/>
  </p:notesMasterIdLst>
  <p:sldIdLst>
    <p:sldId id="257" r:id="rId2"/>
    <p:sldId id="259" r:id="rId3"/>
    <p:sldId id="261" r:id="rId4"/>
    <p:sldId id="268" r:id="rId5"/>
    <p:sldId id="262" r:id="rId6"/>
    <p:sldId id="267" r:id="rId7"/>
    <p:sldId id="265" r:id="rId8"/>
    <p:sldId id="264" r:id="rId9"/>
    <p:sldId id="266" r:id="rId10"/>
    <p:sldId id="273" r:id="rId11"/>
    <p:sldId id="274" r:id="rId12"/>
    <p:sldId id="275" r:id="rId13"/>
    <p:sldId id="276" r:id="rId14"/>
    <p:sldId id="277" r:id="rId15"/>
    <p:sldId id="271" r:id="rId16"/>
    <p:sldId id="272" r:id="rId17"/>
    <p:sldId id="278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12A90-B72F-43D9-885A-A3E98B6457DB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7553F-B635-4AA4-AF2D-4B5FD82C5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36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72B4-79B3-48C5-86EC-550E7C465E8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647F-1A85-4423-8164-EAAEA0DC5D7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CF9E-B9A4-4932-973B-68215C9E38ED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E4DF-4339-4BDA-BA25-A5784EAE343D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F632-EE3B-43E2-9F1A-367B809F7048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FFFF-5144-4033-931B-E6B1F2BCE1FA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39B6-D992-4F37-8D92-F69D85E35F6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AA6-10AA-4C9D-B081-1A17BEA08F9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70E9-3FDA-40A9-9D24-05F5A78F7AF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E838291B-EE14-480A-BA39-E13B3261C7A2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B682A-2E26-44B6-BC30-0A07A0FA7CC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074AD4A6-BF6F-427A-B250-88354139F6FA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784" y="612370"/>
            <a:ext cx="7139747" cy="36860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Study of SCM in Pharmaceutical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672739"/>
            <a:ext cx="6623950" cy="11862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Mechanical and system Engineering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DC54-48FA-4C3E-9AAB-F2E296B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3E37-03F0-4BEC-9459-80A73C16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Pharmaceutical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D467-9EAC-492D-8049-14953C10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Pharmaceutical industry is responsible for the flow of products related to diagnosis, treatment or   prevention of disease or abnormal physical state in humans or animals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It is a complex process involving discovery, developments and manufacturing of drugs and medications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This industry works under a very strict rules and regulations that are to be followed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E9677-468D-4833-91F8-80D99309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NEWS Biodegradable plastic packaging developed for use in pharma |  Packaging Connections">
            <a:extLst>
              <a:ext uri="{FF2B5EF4-FFF2-40B4-BE49-F238E27FC236}">
                <a16:creationId xmlns:a16="http://schemas.microsoft.com/office/drawing/2014/main" id="{F4EEA531-C727-4191-8136-E50D89E8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595" y="4518509"/>
            <a:ext cx="3344014" cy="172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2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EFBF-89BB-47D0-871B-B1235460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and Regulations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63FE-8C5C-4746-B17C-89AC69B1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manufacturer can sell only the drug which is patent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Patent must be approved by various general medical bodies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Only the substance or mixture is to be manufactured which is used in diagnosis or treatment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drug should be stored under the suitable environment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F282E-06AB-4D9B-8813-96F854D2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92A6-A8A1-4D77-91EC-04FBE2E1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Pharmaceutical SCM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1335-BBED-4AAF-AC57-280CED29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typical supply chain of any pharmaceutical company has four components: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Raw Material Sourcing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Manufacturing and Packaging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Distribution and Dispensing Logistics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Dispensing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2D9ED-D516-4226-B39B-63142CEF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93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88B9-CA1E-46C2-A1B1-3166C42F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Management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CB59-6095-4083-99B9-ABD4AE44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challenges that occur while managing pharmaceutical products: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Managing Perishable Products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Managing Temperature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More focus on R&amp;D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Shipping of expiry 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Integration of domestic and international businesses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62195-8379-44F4-B0F4-9FA21837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DD5E-683B-478B-BAAE-207443BC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3688-A569-457C-AAB3-829CDCB9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Major pharmaceutical companies have ERP systems to follow the business processes. The challenges that occur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Demand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Inventory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Secondary Production Planning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98E11-B0E0-4BF3-8AFB-02566D36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0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97BAC9-DD84-4444-BCB9-97D5ACFCB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1"/>
          <a:stretch/>
        </p:blipFill>
        <p:spPr>
          <a:xfrm>
            <a:off x="3618076" y="177553"/>
            <a:ext cx="4831560" cy="62232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A316-1973-4A37-B8FC-35DC4BF3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4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EAC597-76EB-441D-9B1E-47635C0E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-1"/>
            <a:ext cx="4924425" cy="64185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BD299-63AC-44E5-8547-D59123E5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870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83D4-1A4B-41FB-A180-B964ADD4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SCM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791E2-0234-4B73-AA45-B75E01F3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Quicker customer response and fulfilment rates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Greater productivity and lower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Reduce inventory through the supply chain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Fewer suppliers and shorter planning cycles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B57F7-BF18-4EEB-9CD9-4ACC4895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08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7200" i="1" dirty="0">
                <a:solidFill>
                  <a:srgbClr val="FFFFFF"/>
                </a:solidFill>
              </a:rPr>
              <a:t>Thank You!!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ADAEF-83B0-42C4-AEB6-690E734F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60FC-33FA-4F82-A41B-90A956DA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Contributing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2997-E6E0-467A-AA3E-3D302579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124"/>
                </a:solidFill>
                <a:latin typeface="Roboto"/>
              </a:rPr>
              <a:t>Guide :- Prof. Rahul </a:t>
            </a:r>
            <a:r>
              <a:rPr lang="en-IN" dirty="0" err="1">
                <a:solidFill>
                  <a:srgbClr val="202124"/>
                </a:solidFill>
                <a:latin typeface="Roboto"/>
              </a:rPr>
              <a:t>Waikar</a:t>
            </a:r>
            <a:endParaRPr lang="en-IN" dirty="0">
              <a:solidFill>
                <a:srgbClr val="202124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124"/>
                </a:solidFill>
                <a:latin typeface="Roboto"/>
              </a:rPr>
              <a:t>Group members: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202124"/>
                </a:solidFill>
                <a:latin typeface="Roboto"/>
              </a:rPr>
              <a:t>Shaunak</a:t>
            </a:r>
            <a:r>
              <a:rPr lang="en-IN" dirty="0">
                <a:solidFill>
                  <a:srgbClr val="202124"/>
                </a:solidFill>
                <a:latin typeface="Roboto"/>
              </a:rPr>
              <a:t> Deshpande (04)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124"/>
                </a:solidFill>
                <a:latin typeface="Roboto"/>
              </a:rPr>
              <a:t>Gaurav </a:t>
            </a:r>
            <a:r>
              <a:rPr lang="en-IN" dirty="0" err="1">
                <a:solidFill>
                  <a:srgbClr val="202124"/>
                </a:solidFill>
                <a:latin typeface="Roboto"/>
              </a:rPr>
              <a:t>Shejwal</a:t>
            </a:r>
            <a:r>
              <a:rPr lang="en-IN" dirty="0">
                <a:solidFill>
                  <a:srgbClr val="202124"/>
                </a:solidFill>
                <a:latin typeface="Roboto"/>
              </a:rPr>
              <a:t> (05)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124"/>
                </a:solidFill>
                <a:latin typeface="Roboto"/>
              </a:rPr>
              <a:t>Shrawani Shinde (09)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202124"/>
                </a:solidFill>
                <a:latin typeface="Roboto"/>
              </a:rPr>
              <a:t>Shivang</a:t>
            </a:r>
            <a:r>
              <a:rPr lang="en-IN" dirty="0">
                <a:solidFill>
                  <a:srgbClr val="202124"/>
                </a:solidFill>
                <a:latin typeface="Roboto"/>
              </a:rPr>
              <a:t> Singh (12)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03A26-5709-431E-86D3-5884E587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3D55-CC34-48B3-A1EA-F885DB56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Supply Chain Management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06FA-F4A6-4A1E-861A-9357D0F6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SCM is the management of the flow of goods and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all processes that transform raw material into final product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Maximises the quality of product or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profitability to the company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4DEB5-C1AB-411F-B1A5-EF575E02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4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B079-1639-4E8D-B930-98BC7DD6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SCM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1CD1-C2EB-4760-8734-5E5800F6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2400" dirty="0"/>
              <a:t>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Sourcing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Manufacturing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Delivery and Logistics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Returning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Enabling</a:t>
            </a:r>
          </a:p>
        </p:txBody>
      </p:sp>
      <p:pic>
        <p:nvPicPr>
          <p:cNvPr id="4" name="Picture 3" descr="Key Study for the Dual Processing Model (Thinking and Decision Making) | IB  Psychology">
            <a:extLst>
              <a:ext uri="{FF2B5EF4-FFF2-40B4-BE49-F238E27FC236}">
                <a16:creationId xmlns:a16="http://schemas.microsoft.com/office/drawing/2014/main" id="{9E17F30B-4378-4884-B142-7100B223A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564" y="4417162"/>
            <a:ext cx="2245659" cy="19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0FF7-75CE-4C21-B835-0D79BD59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4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AE33-4C39-4F3B-8C0F-E721DC3C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Entities of Basic SCM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66500-43CE-4D24-BCFB-4B1F70A1A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25" y="2565737"/>
            <a:ext cx="9086949" cy="26945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4F9B2-BE73-4C96-819B-43E8F528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7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443C-738E-4755-A43A-D5EF4A08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Activities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7F6FA-E021-4C64-A44F-4BC07BA73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"/>
          <a:stretch/>
        </p:blipFill>
        <p:spPr>
          <a:xfrm>
            <a:off x="1097280" y="2068497"/>
            <a:ext cx="10046970" cy="42435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3201A-AE1E-4DEB-A90F-5F7136D3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3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6B16-4240-4B16-B658-B89ABD6D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Flows in SCM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43BD5-B7A1-4A5C-9D08-05A9DD12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377089"/>
            <a:ext cx="9229725" cy="3524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460AC-46C4-425D-8555-A8CE49E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8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E403-E538-4F7B-A918-62D08B90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Strategies in SCM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E6FB3-769C-40A9-9A29-DE08F74F4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89" y="2671762"/>
            <a:ext cx="10239375" cy="21044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3B6CF-BA36-4AB6-B8AD-CD99406F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5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730D-8176-480C-B7F1-9734699F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B8936-1245-473D-BB9D-0EBC1A70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979720"/>
            <a:ext cx="9410700" cy="43092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97E9B-8945-4E55-838C-819965F7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8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{EC1F79A8-491C-47A9-A2BE-29ECCC685649}tf56160789_win32</Template>
  <TotalTime>228</TotalTime>
  <Words>380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Roboto</vt:lpstr>
      <vt:lpstr>Times New Roman</vt:lpstr>
      <vt:lpstr>1_RetrospectVTI</vt:lpstr>
      <vt:lpstr>Study of SCM in Pharmaceutical</vt:lpstr>
      <vt:lpstr>Contributing Members</vt:lpstr>
      <vt:lpstr>What is Supply Chain Management ?</vt:lpstr>
      <vt:lpstr>How does SCM Work?</vt:lpstr>
      <vt:lpstr>Entities of Basic SCM</vt:lpstr>
      <vt:lpstr>Different Activities</vt:lpstr>
      <vt:lpstr>Flows in SCM</vt:lpstr>
      <vt:lpstr>Strategies in SCM</vt:lpstr>
      <vt:lpstr>Types of SCM</vt:lpstr>
      <vt:lpstr>Pharmaceutical Industry</vt:lpstr>
      <vt:lpstr>Rules and Regulations</vt:lpstr>
      <vt:lpstr>Pharmaceutical SCM</vt:lpstr>
      <vt:lpstr>Management Challenges</vt:lpstr>
      <vt:lpstr>Operational Challenges</vt:lpstr>
      <vt:lpstr>PowerPoint Presentation</vt:lpstr>
      <vt:lpstr>PowerPoint Presentation</vt:lpstr>
      <vt:lpstr>Benefits of SCM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Supply Chain Management</dc:title>
  <dc:creator>Niharika Bhoi</dc:creator>
  <cp:lastModifiedBy>Shrawani Shinde</cp:lastModifiedBy>
  <cp:revision>33</cp:revision>
  <dcterms:created xsi:type="dcterms:W3CDTF">2020-12-25T04:41:03Z</dcterms:created>
  <dcterms:modified xsi:type="dcterms:W3CDTF">2021-06-08T06:32:14Z</dcterms:modified>
</cp:coreProperties>
</file>