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8" r:id="rId3"/>
    <p:sldId id="266" r:id="rId4"/>
    <p:sldId id="259" r:id="rId5"/>
    <p:sldId id="260" r:id="rId6"/>
    <p:sldId id="261" r:id="rId7"/>
    <p:sldId id="264" r:id="rId8"/>
    <p:sldId id="263" r:id="rId9"/>
    <p:sldId id="267"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3F9D1-F921-4317-A6D2-46096EA97615}" v="362" dt="2022-03-22T09:51:28.353"/>
    <p1510:client id="{53DEE473-390F-4FB6-933A-CA9D1269C543}" v="252" dt="2022-03-22T09:12:54.690"/>
    <p1510:client id="{79ADA964-5411-44E0-B7BE-3439A484B8AD}" v="25" dt="2022-03-22T09:35:29.178"/>
    <p1510:client id="{9A45A241-EA14-4426-A040-2F73A92F5847}" v="3" dt="2022-03-22T07:02:26.289"/>
    <p1510:client id="{B3066D10-ECDB-4201-A296-0B7ADE39FCB0}" v="1627" dt="2022-03-22T08:19:02.818"/>
    <p1510:client id="{C07B3487-EE74-46F8-99C9-C1B83F5720C4}" v="187" dt="2022-03-22T09:56:01.932"/>
    <p1510:client id="{D4EA5B44-960E-4E74-9D27-CF2D7EF65CF1}" v="135" dt="2022-03-22T09:32:01.260"/>
    <p1510:client id="{D5390F1F-F54D-4BC2-B010-AB5EBFA59FEE}" v="134" dt="2022-03-29T08:02:39.576"/>
    <p1510:client id="{D6113953-6B12-944B-8DA9-36FE9D48AC6E}" v="74" dt="2022-03-22T08:41:36.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3/29/2022</a:t>
            </a:fld>
            <a:endParaRPr lang="en-US"/>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268112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0980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5413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4577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4933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7354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8583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4623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3033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7061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3/29/2022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9096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3/29/2022</a:t>
            </a:fld>
            <a:endParaRPr lang="en-US"/>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7446506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ARC_(company)" TargetMode="External"/><Relationship Id="rId2" Type="http://schemas.openxmlformats.org/officeDocument/2006/relationships/hyperlink" Target="https://www.youtube.com/watch?v=g5MezxMcRmk" TargetMode="External"/><Relationship Id="rId1" Type="http://schemas.openxmlformats.org/officeDocument/2006/relationships/slideLayout" Target="../slideLayouts/slideLayout2.xml"/><Relationship Id="rId5" Type="http://schemas.openxmlformats.org/officeDocument/2006/relationships/hyperlink" Target="https://en.wikipedia.org/wiki/Robert_Metcalfe" TargetMode="External"/><Relationship Id="rId4" Type="http://schemas.openxmlformats.org/officeDocument/2006/relationships/hyperlink" Target="https://en.wikipedia.org/wiki/ALOHA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7143647" TargetMode="External"/><Relationship Id="rId2" Type="http://schemas.openxmlformats.org/officeDocument/2006/relationships/hyperlink" Target="https://ieeexplore.ieee.org/author/37089128164" TargetMode="External"/><Relationship Id="rId1" Type="http://schemas.openxmlformats.org/officeDocument/2006/relationships/slideLayout" Target="../slideLayouts/slideLayout2.xml"/><Relationship Id="rId5" Type="http://schemas.openxmlformats.org/officeDocument/2006/relationships/hyperlink" Target="https://ieeexplore.ieee.org/document/690946/authors#authors" TargetMode="External"/><Relationship Id="rId4" Type="http://schemas.openxmlformats.org/officeDocument/2006/relationships/hyperlink" Target="https://ieeexplore.ieee.org/document/747317/authors#author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researchgate.net/publication/216606151_Updating_on_gigabit_ethernet_implementation_The_case_of_a_large_New_Zealand_organization" TargetMode="External"/><Relationship Id="rId3" Type="http://schemas.openxmlformats.org/officeDocument/2006/relationships/hyperlink" Target="https://ieeexplore.ieee.org/author/37085988365" TargetMode="External"/><Relationship Id="rId7" Type="http://schemas.openxmlformats.org/officeDocument/2006/relationships/hyperlink" Target="https://www.researchgate.net/scientific-contributions/Catherine-Byrne-69962492" TargetMode="External"/><Relationship Id="rId2" Type="http://schemas.openxmlformats.org/officeDocument/2006/relationships/hyperlink" Target="https://ieeexplore.ieee.org/author/37087555896" TargetMode="External"/><Relationship Id="rId1" Type="http://schemas.openxmlformats.org/officeDocument/2006/relationships/slideLayout" Target="../slideLayouts/slideLayout2.xml"/><Relationship Id="rId6" Type="http://schemas.openxmlformats.org/officeDocument/2006/relationships/hyperlink" Target="https://www.researchgate.net/profile/Nurul-Sarkar" TargetMode="External"/><Relationship Id="rId5" Type="http://schemas.openxmlformats.org/officeDocument/2006/relationships/hyperlink" Target="https://ieeexplore.ieee.org/document/1271554" TargetMode="External"/><Relationship Id="rId4" Type="http://schemas.openxmlformats.org/officeDocument/2006/relationships/hyperlink" Target="https://ieeexplore.ieee.org/author/3708755527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216606151_Updating_on_gigabit_ethernet_implementation_The_case_of_a_large_New_Zealand_organization" TargetMode="External"/><Relationship Id="rId2" Type="http://schemas.openxmlformats.org/officeDocument/2006/relationships/hyperlink" Target="https://ieeexplore.ieee.org/document/127155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127155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282231000" TargetMode="External"/><Relationship Id="rId2" Type="http://schemas.openxmlformats.org/officeDocument/2006/relationships/hyperlink" Target="https://citeseerx.ist.psu.edu/viewdoc/download?doi=10.1.1.735.2077&amp;rep=rep1&amp;type=pdf"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43574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47980" y="1030406"/>
            <a:ext cx="5068121" cy="3506879"/>
          </a:xfrm>
        </p:spPr>
        <p:txBody>
          <a:bodyPr anchor="ctr">
            <a:normAutofit/>
          </a:bodyPr>
          <a:lstStyle/>
          <a:p>
            <a:pPr algn="l"/>
            <a:r>
              <a:rPr lang="en-GB">
                <a:ea typeface="Calibri Light"/>
                <a:cs typeface="Calibri Light"/>
              </a:rPr>
              <a:t>Gigabit</a:t>
            </a:r>
            <a:br>
              <a:rPr lang="en-GB">
                <a:ea typeface="Calibri Light"/>
                <a:cs typeface="Calibri Light"/>
              </a:rPr>
            </a:br>
            <a:r>
              <a:rPr lang="en-GB">
                <a:ea typeface="Calibri Light"/>
                <a:cs typeface="Calibri Light"/>
              </a:rPr>
              <a:t>Ethernet</a:t>
            </a:r>
            <a:endParaRPr lang="en-GB"/>
          </a:p>
        </p:txBody>
      </p:sp>
      <p:sp>
        <p:nvSpPr>
          <p:cNvPr id="3" name="Subtitle 2"/>
          <p:cNvSpPr>
            <a:spLocks noGrp="1"/>
          </p:cNvSpPr>
          <p:nvPr>
            <p:ph type="subTitle" idx="1"/>
          </p:nvPr>
        </p:nvSpPr>
        <p:spPr>
          <a:xfrm>
            <a:off x="6091112" y="4001451"/>
            <a:ext cx="5024989" cy="2746292"/>
          </a:xfrm>
        </p:spPr>
        <p:txBody>
          <a:bodyPr vert="horz" lIns="91440" tIns="45720" rIns="91440" bIns="45720" rtlCol="0" anchor="t">
            <a:normAutofit/>
          </a:bodyPr>
          <a:lstStyle/>
          <a:p>
            <a:pPr algn="l"/>
            <a:r>
              <a:rPr lang="en-GB" b="1"/>
              <a:t>Computer Networking</a:t>
            </a:r>
          </a:p>
          <a:p>
            <a:pPr algn="l"/>
            <a:r>
              <a:rPr lang="en-GB" sz="2000"/>
              <a:t>Aditya Rotithor (27)</a:t>
            </a:r>
          </a:p>
          <a:p>
            <a:pPr algn="l"/>
            <a:r>
              <a:rPr lang="en-GB" sz="2000"/>
              <a:t>Adarsh Sapkal (32)</a:t>
            </a:r>
          </a:p>
          <a:p>
            <a:pPr algn="l"/>
            <a:r>
              <a:rPr lang="en-GB" sz="2000"/>
              <a:t>Shaunak Deshpande (39)</a:t>
            </a:r>
          </a:p>
          <a:p>
            <a:pPr algn="l"/>
            <a:r>
              <a:rPr lang="en-GB" sz="2000"/>
              <a:t>Shrawani Shinde (46)</a:t>
            </a:r>
          </a:p>
        </p:txBody>
      </p:sp>
      <p:pic>
        <p:nvPicPr>
          <p:cNvPr id="4" name="Picture 3">
            <a:extLst>
              <a:ext uri="{FF2B5EF4-FFF2-40B4-BE49-F238E27FC236}">
                <a16:creationId xmlns:a16="http://schemas.microsoft.com/office/drawing/2014/main" id="{4817FA19-FC9B-987D-190E-AF875FF80AAA}"/>
              </a:ext>
            </a:extLst>
          </p:cNvPr>
          <p:cNvPicPr>
            <a:picLocks noChangeAspect="1"/>
          </p:cNvPicPr>
          <p:nvPr/>
        </p:nvPicPr>
        <p:blipFill rotWithShape="1">
          <a:blip r:embed="rId2"/>
          <a:srcRect l="31767" r="15665" b="-10"/>
          <a:stretch/>
        </p:blipFill>
        <p:spPr>
          <a:xfrm>
            <a:off x="20" y="10"/>
            <a:ext cx="5404493"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212E-0F9E-EDEB-29EC-B4300E17F5DB}"/>
              </a:ext>
            </a:extLst>
          </p:cNvPr>
          <p:cNvSpPr>
            <a:spLocks noGrp="1"/>
          </p:cNvSpPr>
          <p:nvPr>
            <p:ph type="title"/>
          </p:nvPr>
        </p:nvSpPr>
        <p:spPr>
          <a:xfrm>
            <a:off x="928432" y="985942"/>
            <a:ext cx="9144000" cy="596546"/>
          </a:xfrm>
        </p:spPr>
        <p:txBody>
          <a:bodyPr>
            <a:normAutofit fontScale="90000"/>
          </a:bodyPr>
          <a:lstStyle/>
          <a:p>
            <a:r>
              <a:rPr lang="en-GB">
                <a:cs typeface="Aharoni"/>
              </a:rPr>
              <a:t>Literature Survey</a:t>
            </a:r>
            <a:endParaRPr lang="en-GB" baseline="30000">
              <a:cs typeface="Aharoni"/>
            </a:endParaRPr>
          </a:p>
        </p:txBody>
      </p:sp>
      <p:graphicFrame>
        <p:nvGraphicFramePr>
          <p:cNvPr id="7" name="Table 7">
            <a:extLst>
              <a:ext uri="{FF2B5EF4-FFF2-40B4-BE49-F238E27FC236}">
                <a16:creationId xmlns:a16="http://schemas.microsoft.com/office/drawing/2014/main" id="{B1090C3B-7B19-2603-E032-BAF60FD00BC9}"/>
              </a:ext>
            </a:extLst>
          </p:cNvPr>
          <p:cNvGraphicFramePr>
            <a:graphicFrameLocks noGrp="1"/>
          </p:cNvGraphicFramePr>
          <p:nvPr>
            <p:extLst>
              <p:ext uri="{D42A27DB-BD31-4B8C-83A1-F6EECF244321}">
                <p14:modId xmlns:p14="http://schemas.microsoft.com/office/powerpoint/2010/main" val="4290429111"/>
              </p:ext>
            </p:extLst>
          </p:nvPr>
        </p:nvGraphicFramePr>
        <p:xfrm>
          <a:off x="904623" y="1599395"/>
          <a:ext cx="10393799" cy="4518538"/>
        </p:xfrm>
        <a:graphic>
          <a:graphicData uri="http://schemas.openxmlformats.org/drawingml/2006/table">
            <a:tbl>
              <a:tblPr firstRow="1" bandRow="1">
                <a:tableStyleId>{5C22544A-7EE6-4342-B048-85BDC9FD1C3A}</a:tableStyleId>
              </a:tblPr>
              <a:tblGrid>
                <a:gridCol w="518159">
                  <a:extLst>
                    <a:ext uri="{9D8B030D-6E8A-4147-A177-3AD203B41FA5}">
                      <a16:colId xmlns:a16="http://schemas.microsoft.com/office/drawing/2014/main" val="87119174"/>
                    </a:ext>
                  </a:extLst>
                </a:gridCol>
                <a:gridCol w="2301239">
                  <a:extLst>
                    <a:ext uri="{9D8B030D-6E8A-4147-A177-3AD203B41FA5}">
                      <a16:colId xmlns:a16="http://schemas.microsoft.com/office/drawing/2014/main" val="2038689301"/>
                    </a:ext>
                  </a:extLst>
                </a:gridCol>
                <a:gridCol w="7574401">
                  <a:extLst>
                    <a:ext uri="{9D8B030D-6E8A-4147-A177-3AD203B41FA5}">
                      <a16:colId xmlns:a16="http://schemas.microsoft.com/office/drawing/2014/main" val="2576122384"/>
                    </a:ext>
                  </a:extLst>
                </a:gridCol>
              </a:tblGrid>
              <a:tr h="640080">
                <a:tc>
                  <a:txBody>
                    <a:bodyPr/>
                    <a:lstStyle/>
                    <a:p>
                      <a:r>
                        <a:rPr lang="en-US"/>
                        <a:t>Sr No</a:t>
                      </a:r>
                    </a:p>
                  </a:txBody>
                  <a:tcPr>
                    <a:solidFill>
                      <a:schemeClr val="tx2"/>
                    </a:solidFill>
                  </a:tcPr>
                </a:tc>
                <a:tc>
                  <a:txBody>
                    <a:bodyPr/>
                    <a:lstStyle/>
                    <a:p>
                      <a:r>
                        <a:rPr lang="en-US"/>
                        <a:t>Title</a:t>
                      </a:r>
                    </a:p>
                  </a:txBody>
                  <a:tcPr>
                    <a:solidFill>
                      <a:schemeClr val="tx2"/>
                    </a:solidFill>
                  </a:tcPr>
                </a:tc>
                <a:tc>
                  <a:txBody>
                    <a:bodyPr/>
                    <a:lstStyle/>
                    <a:p>
                      <a:r>
                        <a:rPr lang="en-US"/>
                        <a:t>Content</a:t>
                      </a:r>
                    </a:p>
                  </a:txBody>
                  <a:tcPr>
                    <a:solidFill>
                      <a:schemeClr val="tx2"/>
                    </a:solidFill>
                  </a:tcPr>
                </a:tc>
                <a:extLst>
                  <a:ext uri="{0D108BD9-81ED-4DB2-BD59-A6C34878D82A}">
                    <a16:rowId xmlns:a16="http://schemas.microsoft.com/office/drawing/2014/main" val="1104164887"/>
                  </a:ext>
                </a:extLst>
              </a:tr>
              <a:tr h="1653418">
                <a:tc>
                  <a:txBody>
                    <a:bodyPr/>
                    <a:lstStyle/>
                    <a:p>
                      <a:r>
                        <a:rPr lang="en-US"/>
                        <a:t>1</a:t>
                      </a:r>
                    </a:p>
                  </a:txBody>
                  <a:tcPr/>
                </a:tc>
                <a:tc>
                  <a:txBody>
                    <a:bodyPr/>
                    <a:lstStyle/>
                    <a:p>
                      <a:pPr lvl="0">
                        <a:buNone/>
                      </a:pPr>
                      <a:r>
                        <a:rPr lang="en-US" sz="1800" b="0" i="1" u="none" strike="noStrike" noProof="0">
                          <a:latin typeface="Avenir Next LT Pro"/>
                          <a:hlinkClick r:id="rId2"/>
                        </a:rPr>
                        <a:t>The History of Ethernet</a:t>
                      </a:r>
                      <a:r>
                        <a:rPr lang="en-US" sz="1800" b="0" i="0" u="none" strike="noStrike" noProof="0">
                          <a:latin typeface="Avenir Next LT Pro"/>
                        </a:rPr>
                        <a:t>. NetEvents.tv. 2006</a:t>
                      </a:r>
                      <a:endParaRPr lang="en-US"/>
                    </a:p>
                  </a:txBody>
                  <a:tcPr/>
                </a:tc>
                <a:tc>
                  <a:txBody>
                    <a:bodyPr/>
                    <a:lstStyle/>
                    <a:p>
                      <a:pPr lvl="0">
                        <a:buNone/>
                      </a:pPr>
                      <a:r>
                        <a:rPr lang="en-US" sz="1800" b="0" i="0" u="none" strike="noStrike" noProof="0">
                          <a:latin typeface="Avenir Next LT Pro"/>
                        </a:rPr>
                        <a:t>Ethernet was developed at </a:t>
                      </a:r>
                      <a:r>
                        <a:rPr lang="en-US" sz="1800" b="0" i="0" u="none" strike="noStrike" noProof="0">
                          <a:latin typeface="Avenir Next LT Pro"/>
                          <a:hlinkClick r:id="rId3"/>
                        </a:rPr>
                        <a:t>Xerox PARC</a:t>
                      </a:r>
                      <a:r>
                        <a:rPr lang="en-US" sz="1800" b="0" i="0" u="none" strike="noStrike" noProof="0">
                          <a:latin typeface="Avenir Next LT Pro"/>
                        </a:rPr>
                        <a:t> between 1973 and 1974. It was inspired by </a:t>
                      </a:r>
                      <a:r>
                        <a:rPr lang="en-US" sz="1800" b="0" i="0" u="none" strike="noStrike" noProof="0">
                          <a:latin typeface="Avenir Next LT Pro"/>
                          <a:hlinkClick r:id="rId4"/>
                        </a:rPr>
                        <a:t>ALOHAnet</a:t>
                      </a:r>
                      <a:r>
                        <a:rPr lang="en-US" sz="1800" b="0" i="0" u="none" strike="noStrike" noProof="0">
                          <a:latin typeface="Avenir Next LT Pro"/>
                        </a:rPr>
                        <a:t>, which </a:t>
                      </a:r>
                      <a:r>
                        <a:rPr lang="en-US" sz="1800" b="0" i="0" u="none" strike="noStrike" noProof="0">
                          <a:latin typeface="Avenir Next LT Pro"/>
                          <a:hlinkClick r:id="rId5"/>
                        </a:rPr>
                        <a:t>Robert Metcalfe</a:t>
                      </a:r>
                      <a:r>
                        <a:rPr lang="en-US" sz="1800" b="0" i="0" u="none" strike="noStrike" noProof="0">
                          <a:latin typeface="Avenir Next LT Pro"/>
                        </a:rPr>
                        <a:t> had studied as part of his PhD dissertation. The idea was first documented in a memo that Metcalfe wrote on May 22, 1973.</a:t>
                      </a:r>
                      <a:endParaRPr lang="en-US"/>
                    </a:p>
                  </a:txBody>
                  <a:tcPr/>
                </a:tc>
                <a:extLst>
                  <a:ext uri="{0D108BD9-81ED-4DB2-BD59-A6C34878D82A}">
                    <a16:rowId xmlns:a16="http://schemas.microsoft.com/office/drawing/2014/main" val="607074603"/>
                  </a:ext>
                </a:extLst>
              </a:tr>
              <a:tr h="1574688">
                <a:tc>
                  <a:txBody>
                    <a:bodyPr/>
                    <a:lstStyle/>
                    <a:p>
                      <a:r>
                        <a:rPr lang="en-US"/>
                        <a:t>2</a:t>
                      </a:r>
                    </a:p>
                  </a:txBody>
                  <a:tcPr/>
                </a:tc>
                <a:tc>
                  <a:txBody>
                    <a:bodyPr/>
                    <a:lstStyle/>
                    <a:p>
                      <a:pPr lvl="0">
                        <a:buNone/>
                      </a:pPr>
                      <a:r>
                        <a:rPr lang="en-US" sz="1400" b="0" i="0" u="none" strike="noStrike" noProof="0">
                          <a:latin typeface="Avenir Next LT Pro"/>
                        </a:rPr>
                        <a:t>P. A. Farrell and Hong Ong, "Communication performance over a gigabit Ethernet network," </a:t>
                      </a:r>
                      <a:r>
                        <a:rPr lang="en-US" sz="1400" b="0" i="1" u="none" strike="noStrike" noProof="0">
                          <a:latin typeface="Avenir Next LT Pro"/>
                        </a:rPr>
                        <a:t>Conference Proceedings of the 2000 IEEE International Performance, Computing, and Communications Conference </a:t>
                      </a:r>
                      <a:endParaRPr lang="en-US" sz="1800" b="0" i="0" u="none" strike="noStrike" noProof="0">
                        <a:latin typeface="Avenir Next LT Pro"/>
                      </a:endParaRPr>
                    </a:p>
                  </a:txBody>
                  <a:tcPr/>
                </a:tc>
                <a:tc>
                  <a:txBody>
                    <a:bodyPr/>
                    <a:lstStyle/>
                    <a:p>
                      <a:pPr lvl="0">
                        <a:buNone/>
                      </a:pPr>
                      <a:r>
                        <a:rPr lang="en-US" sz="1800" b="0" i="0" u="none" strike="noStrike" noProof="0">
                          <a:latin typeface="Avenir Next LT Pro"/>
                        </a:rPr>
                        <a:t>Cluster computing imposes heavy demands on the communication network. Gigabit Ethernet technology can provide the required bandwidth to meet these demands. However, it has also shifted the communication bottleneck from network media to protocol processing. In this paper, we present an overview of Gigabit Ethernet technology and study the end-to-end Gigabit Ethernet communication bandwidth and latency.</a:t>
                      </a:r>
                      <a:endParaRPr lang="en-US"/>
                    </a:p>
                  </a:txBody>
                  <a:tcPr/>
                </a:tc>
                <a:extLst>
                  <a:ext uri="{0D108BD9-81ED-4DB2-BD59-A6C34878D82A}">
                    <a16:rowId xmlns:a16="http://schemas.microsoft.com/office/drawing/2014/main" val="680976026"/>
                  </a:ext>
                </a:extLst>
              </a:tr>
            </a:tbl>
          </a:graphicData>
        </a:graphic>
      </p:graphicFrame>
      <p:sp>
        <p:nvSpPr>
          <p:cNvPr id="3" name="TextBox 2">
            <a:extLst>
              <a:ext uri="{FF2B5EF4-FFF2-40B4-BE49-F238E27FC236}">
                <a16:creationId xmlns:a16="http://schemas.microsoft.com/office/drawing/2014/main" id="{04246F06-DAFC-17E9-5D0B-574A61C3CA9B}"/>
              </a:ext>
            </a:extLst>
          </p:cNvPr>
          <p:cNvSpPr txBox="1"/>
          <p:nvPr/>
        </p:nvSpPr>
        <p:spPr>
          <a:xfrm>
            <a:off x="9454551" y="64928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32, Shaunak Deshpande</a:t>
            </a:r>
          </a:p>
        </p:txBody>
      </p:sp>
    </p:spTree>
    <p:extLst>
      <p:ext uri="{BB962C8B-B14F-4D97-AF65-F5344CB8AC3E}">
        <p14:creationId xmlns:p14="http://schemas.microsoft.com/office/powerpoint/2010/main" val="294962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212E-0F9E-EDEB-29EC-B4300E17F5DB}"/>
              </a:ext>
            </a:extLst>
          </p:cNvPr>
          <p:cNvSpPr>
            <a:spLocks noGrp="1"/>
          </p:cNvSpPr>
          <p:nvPr>
            <p:ph type="title"/>
          </p:nvPr>
        </p:nvSpPr>
        <p:spPr>
          <a:xfrm>
            <a:off x="928432" y="985942"/>
            <a:ext cx="9144000" cy="596546"/>
          </a:xfrm>
        </p:spPr>
        <p:txBody>
          <a:bodyPr>
            <a:normAutofit fontScale="90000"/>
          </a:bodyPr>
          <a:lstStyle/>
          <a:p>
            <a:r>
              <a:rPr lang="en-GB">
                <a:cs typeface="Aharoni"/>
              </a:rPr>
              <a:t>Literature Survey</a:t>
            </a:r>
            <a:endParaRPr lang="en-GB" baseline="30000">
              <a:cs typeface="Aharoni"/>
            </a:endParaRPr>
          </a:p>
        </p:txBody>
      </p:sp>
      <p:graphicFrame>
        <p:nvGraphicFramePr>
          <p:cNvPr id="7" name="Table 7">
            <a:extLst>
              <a:ext uri="{FF2B5EF4-FFF2-40B4-BE49-F238E27FC236}">
                <a16:creationId xmlns:a16="http://schemas.microsoft.com/office/drawing/2014/main" id="{B1090C3B-7B19-2603-E032-BAF60FD00BC9}"/>
              </a:ext>
            </a:extLst>
          </p:cNvPr>
          <p:cNvGraphicFramePr>
            <a:graphicFrameLocks noGrp="1"/>
          </p:cNvGraphicFramePr>
          <p:nvPr>
            <p:extLst>
              <p:ext uri="{D42A27DB-BD31-4B8C-83A1-F6EECF244321}">
                <p14:modId xmlns:p14="http://schemas.microsoft.com/office/powerpoint/2010/main" val="2381252967"/>
              </p:ext>
            </p:extLst>
          </p:nvPr>
        </p:nvGraphicFramePr>
        <p:xfrm>
          <a:off x="904623" y="1599395"/>
          <a:ext cx="10393799" cy="4354867"/>
        </p:xfrm>
        <a:graphic>
          <a:graphicData uri="http://schemas.openxmlformats.org/drawingml/2006/table">
            <a:tbl>
              <a:tblPr firstRow="1" bandRow="1">
                <a:tableStyleId>{5C22544A-7EE6-4342-B048-85BDC9FD1C3A}</a:tableStyleId>
              </a:tblPr>
              <a:tblGrid>
                <a:gridCol w="518159">
                  <a:extLst>
                    <a:ext uri="{9D8B030D-6E8A-4147-A177-3AD203B41FA5}">
                      <a16:colId xmlns:a16="http://schemas.microsoft.com/office/drawing/2014/main" val="87119174"/>
                    </a:ext>
                  </a:extLst>
                </a:gridCol>
                <a:gridCol w="2301239">
                  <a:extLst>
                    <a:ext uri="{9D8B030D-6E8A-4147-A177-3AD203B41FA5}">
                      <a16:colId xmlns:a16="http://schemas.microsoft.com/office/drawing/2014/main" val="2038689301"/>
                    </a:ext>
                  </a:extLst>
                </a:gridCol>
                <a:gridCol w="7574401">
                  <a:extLst>
                    <a:ext uri="{9D8B030D-6E8A-4147-A177-3AD203B41FA5}">
                      <a16:colId xmlns:a16="http://schemas.microsoft.com/office/drawing/2014/main" val="2576122384"/>
                    </a:ext>
                  </a:extLst>
                </a:gridCol>
              </a:tblGrid>
              <a:tr h="1016134">
                <a:tc>
                  <a:txBody>
                    <a:bodyPr/>
                    <a:lstStyle/>
                    <a:p>
                      <a:r>
                        <a:rPr lang="en-US"/>
                        <a:t>Sr No</a:t>
                      </a:r>
                    </a:p>
                  </a:txBody>
                  <a:tcPr>
                    <a:solidFill>
                      <a:schemeClr val="tx2"/>
                    </a:solidFill>
                  </a:tcPr>
                </a:tc>
                <a:tc>
                  <a:txBody>
                    <a:bodyPr/>
                    <a:lstStyle/>
                    <a:p>
                      <a:r>
                        <a:rPr lang="en-US"/>
                        <a:t>Title</a:t>
                      </a:r>
                    </a:p>
                  </a:txBody>
                  <a:tcPr>
                    <a:solidFill>
                      <a:schemeClr val="tx2"/>
                    </a:solidFill>
                  </a:tcPr>
                </a:tc>
                <a:tc>
                  <a:txBody>
                    <a:bodyPr/>
                    <a:lstStyle/>
                    <a:p>
                      <a:r>
                        <a:rPr lang="en-US"/>
                        <a:t>Content</a:t>
                      </a:r>
                    </a:p>
                  </a:txBody>
                  <a:tcPr>
                    <a:solidFill>
                      <a:schemeClr val="tx2"/>
                    </a:solidFill>
                  </a:tcPr>
                </a:tc>
                <a:extLst>
                  <a:ext uri="{0D108BD9-81ED-4DB2-BD59-A6C34878D82A}">
                    <a16:rowId xmlns:a16="http://schemas.microsoft.com/office/drawing/2014/main" val="1104164887"/>
                  </a:ext>
                </a:extLst>
              </a:tr>
              <a:tr h="3338733">
                <a:tc>
                  <a:txBody>
                    <a:bodyPr/>
                    <a:lstStyle/>
                    <a:p>
                      <a:r>
                        <a:rPr lang="en-US"/>
                        <a:t>3</a:t>
                      </a:r>
                    </a:p>
                  </a:txBody>
                  <a:tcPr/>
                </a:tc>
                <a:tc>
                  <a:txBody>
                    <a:bodyPr/>
                    <a:lstStyle/>
                    <a:p>
                      <a:pPr lvl="0" algn="l">
                        <a:lnSpc>
                          <a:spcPct val="100000"/>
                        </a:lnSpc>
                        <a:spcBef>
                          <a:spcPts val="0"/>
                        </a:spcBef>
                        <a:spcAft>
                          <a:spcPts val="0"/>
                        </a:spcAft>
                        <a:buNone/>
                      </a:pPr>
                      <a:r>
                        <a:rPr lang="en-US" sz="1600" b="0" i="0" u="none" strike="noStrike" noProof="0">
                          <a:latin typeface="Avenir Next LT Pro"/>
                        </a:rPr>
                        <a:t>J. L. Messenger, "Time-Sensitive Networking: An Introduction," in </a:t>
                      </a:r>
                      <a:r>
                        <a:rPr lang="en-US" sz="1600" b="0" i="1" u="none" strike="noStrike" noProof="0">
                          <a:latin typeface="Avenir Next LT Pro"/>
                        </a:rPr>
                        <a:t>IEEE Communications Standards Magazine</a:t>
                      </a:r>
                      <a:r>
                        <a:rPr lang="en-US" sz="1600" b="0" i="0" u="none" strike="noStrike" noProof="0">
                          <a:latin typeface="Avenir Next LT Pro"/>
                        </a:rPr>
                        <a:t>, vol. 2, no. 2, pp. 29-33, JUNE 2018, </a:t>
                      </a:r>
                      <a:r>
                        <a:rPr lang="en-US" sz="1600" b="0" i="0" u="none" strike="noStrike" noProof="0" err="1">
                          <a:latin typeface="Avenir Next LT Pro"/>
                        </a:rPr>
                        <a:t>doi</a:t>
                      </a:r>
                      <a:r>
                        <a:rPr lang="en-US" sz="1600" b="0" i="0" u="none" strike="noStrike" noProof="0">
                          <a:latin typeface="Avenir Next LT Pro"/>
                        </a:rPr>
                        <a:t>: 10.1109/MCOMSTD.2018.1700047.</a:t>
                      </a:r>
                      <a:endParaRPr lang="en-US" sz="1600"/>
                    </a:p>
                    <a:p>
                      <a:pPr lvl="0">
                        <a:buNone/>
                      </a:pPr>
                      <a:br>
                        <a:rPr lang="en-US"/>
                      </a:br>
                      <a:endParaRPr lang="en-US"/>
                    </a:p>
                  </a:txBody>
                  <a:tcPr/>
                </a:tc>
                <a:tc>
                  <a:txBody>
                    <a:bodyPr/>
                    <a:lstStyle/>
                    <a:p>
                      <a:pPr lvl="0">
                        <a:buNone/>
                      </a:pPr>
                      <a:r>
                        <a:rPr lang="en-US" sz="2000" b="0" i="0" u="none" strike="noStrike" noProof="0"/>
                        <a:t>Ethernet is cheap and ubiquitous. As such, people want to use it to carry all sorts of traffic for which it was not originally intended. A popular current application area is the transport of multiple flows of data, each having different timing requirements. Such applications exist in professional audio, industrial and automotive networks, among others. This article briefly traces the history of the features of IEEE 802 Bridging intended to address those needs, and then describes recent advances in time-sensitive networking in more detail.</a:t>
                      </a:r>
                      <a:endParaRPr lang="en-US" sz="2000"/>
                    </a:p>
                  </a:txBody>
                  <a:tcPr/>
                </a:tc>
                <a:extLst>
                  <a:ext uri="{0D108BD9-81ED-4DB2-BD59-A6C34878D82A}">
                    <a16:rowId xmlns:a16="http://schemas.microsoft.com/office/drawing/2014/main" val="607074603"/>
                  </a:ext>
                </a:extLst>
              </a:tr>
            </a:tbl>
          </a:graphicData>
        </a:graphic>
      </p:graphicFrame>
      <p:sp>
        <p:nvSpPr>
          <p:cNvPr id="3" name="TextBox 2">
            <a:extLst>
              <a:ext uri="{FF2B5EF4-FFF2-40B4-BE49-F238E27FC236}">
                <a16:creationId xmlns:a16="http://schemas.microsoft.com/office/drawing/2014/main" id="{6B517990-B146-ADFB-39E8-D49AA266E60A}"/>
              </a:ext>
            </a:extLst>
          </p:cNvPr>
          <p:cNvSpPr txBox="1"/>
          <p:nvPr/>
        </p:nvSpPr>
        <p:spPr>
          <a:xfrm>
            <a:off x="9454551" y="64928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32, Shaunak Deshpande</a:t>
            </a:r>
          </a:p>
        </p:txBody>
      </p:sp>
    </p:spTree>
    <p:extLst>
      <p:ext uri="{BB962C8B-B14F-4D97-AF65-F5344CB8AC3E}">
        <p14:creationId xmlns:p14="http://schemas.microsoft.com/office/powerpoint/2010/main" val="68222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3328-9944-B597-C563-67BF61A5E850}"/>
              </a:ext>
            </a:extLst>
          </p:cNvPr>
          <p:cNvSpPr>
            <a:spLocks noGrp="1"/>
          </p:cNvSpPr>
          <p:nvPr>
            <p:ph type="title"/>
          </p:nvPr>
        </p:nvSpPr>
        <p:spPr>
          <a:xfrm>
            <a:off x="1000320" y="971564"/>
            <a:ext cx="9144000" cy="668433"/>
          </a:xfrm>
        </p:spPr>
        <p:txBody>
          <a:bodyPr>
            <a:normAutofit fontScale="90000"/>
          </a:bodyPr>
          <a:lstStyle/>
          <a:p>
            <a:r>
              <a:rPr lang="en-GB">
                <a:cs typeface="Aharoni"/>
              </a:rPr>
              <a:t>Literature Survey</a:t>
            </a:r>
            <a:endParaRPr lang="en-US" err="1"/>
          </a:p>
        </p:txBody>
      </p:sp>
      <p:graphicFrame>
        <p:nvGraphicFramePr>
          <p:cNvPr id="4" name="Table 4">
            <a:extLst>
              <a:ext uri="{FF2B5EF4-FFF2-40B4-BE49-F238E27FC236}">
                <a16:creationId xmlns:a16="http://schemas.microsoft.com/office/drawing/2014/main" id="{DE079B9E-07B0-B1FF-E0AD-953295A13023}"/>
              </a:ext>
            </a:extLst>
          </p:cNvPr>
          <p:cNvGraphicFramePr>
            <a:graphicFrameLocks noGrp="1"/>
          </p:cNvGraphicFramePr>
          <p:nvPr>
            <p:ph idx="1"/>
            <p:extLst>
              <p:ext uri="{D42A27DB-BD31-4B8C-83A1-F6EECF244321}">
                <p14:modId xmlns:p14="http://schemas.microsoft.com/office/powerpoint/2010/main" val="240045894"/>
              </p:ext>
            </p:extLst>
          </p:nvPr>
        </p:nvGraphicFramePr>
        <p:xfrm>
          <a:off x="776377" y="1710905"/>
          <a:ext cx="10640607" cy="4937760"/>
        </p:xfrm>
        <a:graphic>
          <a:graphicData uri="http://schemas.openxmlformats.org/drawingml/2006/table">
            <a:tbl>
              <a:tblPr firstRow="1" bandRow="1">
                <a:tableStyleId>{5C22544A-7EE6-4342-B048-85BDC9FD1C3A}</a:tableStyleId>
              </a:tblPr>
              <a:tblGrid>
                <a:gridCol w="686926">
                  <a:extLst>
                    <a:ext uri="{9D8B030D-6E8A-4147-A177-3AD203B41FA5}">
                      <a16:colId xmlns:a16="http://schemas.microsoft.com/office/drawing/2014/main" val="2576685352"/>
                    </a:ext>
                  </a:extLst>
                </a:gridCol>
                <a:gridCol w="1412402">
                  <a:extLst>
                    <a:ext uri="{9D8B030D-6E8A-4147-A177-3AD203B41FA5}">
                      <a16:colId xmlns:a16="http://schemas.microsoft.com/office/drawing/2014/main" val="2178472848"/>
                    </a:ext>
                  </a:extLst>
                </a:gridCol>
                <a:gridCol w="1381360">
                  <a:extLst>
                    <a:ext uri="{9D8B030D-6E8A-4147-A177-3AD203B41FA5}">
                      <a16:colId xmlns:a16="http://schemas.microsoft.com/office/drawing/2014/main" val="2304360934"/>
                    </a:ext>
                  </a:extLst>
                </a:gridCol>
                <a:gridCol w="682919">
                  <a:extLst>
                    <a:ext uri="{9D8B030D-6E8A-4147-A177-3AD203B41FA5}">
                      <a16:colId xmlns:a16="http://schemas.microsoft.com/office/drawing/2014/main" val="1084856469"/>
                    </a:ext>
                  </a:extLst>
                </a:gridCol>
                <a:gridCol w="6477000">
                  <a:extLst>
                    <a:ext uri="{9D8B030D-6E8A-4147-A177-3AD203B41FA5}">
                      <a16:colId xmlns:a16="http://schemas.microsoft.com/office/drawing/2014/main" val="2082570495"/>
                    </a:ext>
                  </a:extLst>
                </a:gridCol>
              </a:tblGrid>
              <a:tr h="370840">
                <a:tc>
                  <a:txBody>
                    <a:bodyPr/>
                    <a:lstStyle/>
                    <a:p>
                      <a:pPr algn="ctr"/>
                      <a:r>
                        <a:rPr lang="en-GB"/>
                        <a:t>Sr. No</a:t>
                      </a:r>
                    </a:p>
                  </a:txBody>
                  <a:tcPr/>
                </a:tc>
                <a:tc>
                  <a:txBody>
                    <a:bodyPr/>
                    <a:lstStyle/>
                    <a:p>
                      <a:pPr algn="ctr"/>
                      <a:r>
                        <a:rPr lang="en-GB"/>
                        <a:t>Title</a:t>
                      </a:r>
                    </a:p>
                  </a:txBody>
                  <a:tcPr/>
                </a:tc>
                <a:tc>
                  <a:txBody>
                    <a:bodyPr/>
                    <a:lstStyle/>
                    <a:p>
                      <a:pPr algn="ctr"/>
                      <a:r>
                        <a:rPr lang="en-GB"/>
                        <a:t>Author</a:t>
                      </a:r>
                    </a:p>
                  </a:txBody>
                  <a:tcPr/>
                </a:tc>
                <a:tc>
                  <a:txBody>
                    <a:bodyPr/>
                    <a:lstStyle/>
                    <a:p>
                      <a:pPr algn="ctr"/>
                      <a:r>
                        <a:rPr lang="en-GB"/>
                        <a:t>Link</a:t>
                      </a:r>
                    </a:p>
                  </a:txBody>
                  <a:tcPr/>
                </a:tc>
                <a:tc>
                  <a:txBody>
                    <a:bodyPr/>
                    <a:lstStyle/>
                    <a:p>
                      <a:pPr algn="ctr"/>
                      <a:r>
                        <a:rPr lang="en-GB"/>
                        <a:t>Abstract</a:t>
                      </a:r>
                    </a:p>
                  </a:txBody>
                  <a:tcPr/>
                </a:tc>
                <a:extLst>
                  <a:ext uri="{0D108BD9-81ED-4DB2-BD59-A6C34878D82A}">
                    <a16:rowId xmlns:a16="http://schemas.microsoft.com/office/drawing/2014/main" val="1149929619"/>
                  </a:ext>
                </a:extLst>
              </a:tr>
              <a:tr h="370840">
                <a:tc>
                  <a:txBody>
                    <a:bodyPr/>
                    <a:lstStyle/>
                    <a:p>
                      <a:r>
                        <a:rPr lang="en-GB"/>
                        <a:t>1</a:t>
                      </a:r>
                    </a:p>
                  </a:txBody>
                  <a:tcPr/>
                </a:tc>
                <a:tc>
                  <a:txBody>
                    <a:bodyPr/>
                    <a:lstStyle/>
                    <a:p>
                      <a:pPr lvl="0" algn="l">
                        <a:lnSpc>
                          <a:spcPct val="100000"/>
                        </a:lnSpc>
                        <a:spcBef>
                          <a:spcPts val="0"/>
                        </a:spcBef>
                        <a:spcAft>
                          <a:spcPts val="0"/>
                        </a:spcAft>
                        <a:buNone/>
                      </a:pPr>
                      <a:r>
                        <a:rPr lang="en-GB" i="0"/>
                        <a:t>Gigabit Ethernet: from 100 to 1,000 Mbps</a:t>
                      </a:r>
                      <a:endParaRPr lang="en-US"/>
                    </a:p>
                  </a:txBody>
                  <a:tcPr/>
                </a:tc>
                <a:tc>
                  <a:txBody>
                    <a:bodyPr/>
                    <a:lstStyle/>
                    <a:p>
                      <a:pPr lvl="0">
                        <a:buNone/>
                      </a:pPr>
                      <a:r>
                        <a:rPr lang="en-GB" sz="1800" i="0" kern="1200" noProof="0">
                          <a:solidFill>
                            <a:schemeClr val="dk1"/>
                          </a:solidFill>
                          <a:latin typeface="+mn-lt"/>
                          <a:ea typeface="+mn-ea"/>
                          <a:cs typeface="+mn-cs"/>
                          <a:hlinkClick r:id="rId2">
                            <a:extLst>
                              <a:ext uri="{A12FA001-AC4F-418D-AE19-62706E023703}">
                                <ahyp:hlinkClr xmlns:ahyp="http://schemas.microsoft.com/office/drawing/2018/hyperlinkcolor" val="tx"/>
                              </a:ext>
                            </a:extLst>
                          </a:hlinkClick>
                        </a:rPr>
                        <a:t>H. Frazier, </a:t>
                      </a:r>
                      <a:r>
                        <a:rPr lang="en-GB" sz="1800" i="0" kern="1200" noProof="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H. Johnson</a:t>
                      </a:r>
                      <a:endParaRPr lang="en-US" sz="1800" i="0" kern="1200">
                        <a:solidFill>
                          <a:schemeClr val="dk1"/>
                        </a:solidFill>
                        <a:latin typeface="+mn-lt"/>
                        <a:ea typeface="+mn-ea"/>
                        <a:cs typeface="+mn-cs"/>
                      </a:endParaRPr>
                    </a:p>
                  </a:txBody>
                  <a:tcPr/>
                </a:tc>
                <a:tc>
                  <a:txBody>
                    <a:bodyPr/>
                    <a:lstStyle/>
                    <a:p>
                      <a:pPr lvl="0">
                        <a:buNone/>
                      </a:pPr>
                      <a:r>
                        <a:rPr lang="en-GB">
                          <a:hlinkClick r:id="rId4"/>
                        </a:rPr>
                        <a:t>Link</a:t>
                      </a:r>
                      <a:endParaRPr lang="en-GB"/>
                    </a:p>
                  </a:txBody>
                  <a:tcPr/>
                </a:tc>
                <a:tc>
                  <a:txBody>
                    <a:bodyPr/>
                    <a:lstStyle/>
                    <a:p>
                      <a:pPr lvl="0" algn="just">
                        <a:buNone/>
                      </a:pPr>
                      <a:r>
                        <a:rPr lang="en-GB" sz="1800" b="0" i="0" u="none" strike="noStrike" noProof="0">
                          <a:latin typeface="Avenir Next LT Pro"/>
                        </a:rPr>
                        <a:t>Gigabit Ethernet is the latest in the family of high-speed Ethernet technologies. It extends the operating speed of the world's most deployed LAN to 1 billion bits per second while maintaining compatibility with the installed base of 10 Mbps and 100 Mbps Ethernet equipment. The paper discusses the Gigabit Ethernet in terms of the ISO seven layer reference model.</a:t>
                      </a:r>
                      <a:endParaRPr lang="en-US"/>
                    </a:p>
                  </a:txBody>
                  <a:tcPr/>
                </a:tc>
                <a:extLst>
                  <a:ext uri="{0D108BD9-81ED-4DB2-BD59-A6C34878D82A}">
                    <a16:rowId xmlns:a16="http://schemas.microsoft.com/office/drawing/2014/main" val="943392685"/>
                  </a:ext>
                </a:extLst>
              </a:tr>
              <a:tr h="370840">
                <a:tc>
                  <a:txBody>
                    <a:bodyPr/>
                    <a:lstStyle/>
                    <a:p>
                      <a:r>
                        <a:rPr lang="en-GB"/>
                        <a:t>2</a:t>
                      </a:r>
                    </a:p>
                  </a:txBody>
                  <a:tcPr/>
                </a:tc>
                <a:tc>
                  <a:txBody>
                    <a:bodyPr/>
                    <a:lstStyle/>
                    <a:p>
                      <a:pPr lvl="0" algn="l">
                        <a:lnSpc>
                          <a:spcPct val="100000"/>
                        </a:lnSpc>
                        <a:spcBef>
                          <a:spcPts val="0"/>
                        </a:spcBef>
                        <a:spcAft>
                          <a:spcPts val="0"/>
                        </a:spcAft>
                        <a:buNone/>
                      </a:pPr>
                      <a:r>
                        <a:rPr lang="en-GB" i="0"/>
                        <a:t>The 802.3z Gigabit Ethernet Standard</a:t>
                      </a:r>
                      <a:endParaRPr lang="en-US"/>
                    </a:p>
                    <a:p>
                      <a:pPr lvl="0">
                        <a:buNone/>
                      </a:pPr>
                      <a:endParaRPr lang="en-GB"/>
                    </a:p>
                  </a:txBody>
                  <a:tcPr/>
                </a:tc>
                <a:tc>
                  <a:txBody>
                    <a:bodyPr/>
                    <a:lstStyle/>
                    <a:p>
                      <a:pPr lvl="0">
                        <a:buNone/>
                      </a:pPr>
                      <a:r>
                        <a:rPr lang="en-GB" sz="1800" b="0" i="0" u="none" strike="noStrike" noProof="0">
                          <a:latin typeface="Avenir Next LT Pro"/>
                          <a:hlinkClick r:id="rId2"/>
                        </a:rPr>
                        <a:t>H. Frazier</a:t>
                      </a:r>
                      <a:endParaRPr lang="en-US"/>
                    </a:p>
                  </a:txBody>
                  <a:tcPr/>
                </a:tc>
                <a:tc>
                  <a:txBody>
                    <a:bodyPr/>
                    <a:lstStyle/>
                    <a:p>
                      <a:r>
                        <a:rPr lang="en-GB">
                          <a:hlinkClick r:id="rId5"/>
                        </a:rPr>
                        <a:t>Link</a:t>
                      </a:r>
                      <a:endParaRPr lang="en-GB"/>
                    </a:p>
                  </a:txBody>
                  <a:tcPr/>
                </a:tc>
                <a:tc>
                  <a:txBody>
                    <a:bodyPr/>
                    <a:lstStyle/>
                    <a:p>
                      <a:pPr lvl="0" algn="just">
                        <a:buNone/>
                      </a:pPr>
                      <a:r>
                        <a:rPr lang="en-GB" sz="1800" b="0" i="0" u="none" strike="noStrike" noProof="0">
                          <a:latin typeface="Avenir Next LT Pro"/>
                        </a:rPr>
                        <a:t>This paper considers standards development in the IEEE 802.3z IEEE Std 802.3z, extends the operating speed of the world's most popular local area network to 1 billion bits per second (1000 Mb/s) for interconnecting high-performance switches, routers, and servers in the backbone of local area networks. Maintaining backward compatibility with the over-100-million-node installed base of 10 Mb/s and 100 Mb/s was a key requirement.</a:t>
                      </a:r>
                      <a:endParaRPr lang="en-US"/>
                    </a:p>
                  </a:txBody>
                  <a:tcPr/>
                </a:tc>
                <a:extLst>
                  <a:ext uri="{0D108BD9-81ED-4DB2-BD59-A6C34878D82A}">
                    <a16:rowId xmlns:a16="http://schemas.microsoft.com/office/drawing/2014/main" val="3962179818"/>
                  </a:ext>
                </a:extLst>
              </a:tr>
            </a:tbl>
          </a:graphicData>
        </a:graphic>
      </p:graphicFrame>
      <p:sp>
        <p:nvSpPr>
          <p:cNvPr id="3" name="TextBox 2">
            <a:extLst>
              <a:ext uri="{FF2B5EF4-FFF2-40B4-BE49-F238E27FC236}">
                <a16:creationId xmlns:a16="http://schemas.microsoft.com/office/drawing/2014/main" id="{858A698B-D466-9BEE-8920-EBFD566C95AE}"/>
              </a:ext>
            </a:extLst>
          </p:cNvPr>
          <p:cNvSpPr txBox="1"/>
          <p:nvPr/>
        </p:nvSpPr>
        <p:spPr>
          <a:xfrm>
            <a:off x="9454551" y="64928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27, Aditya </a:t>
            </a:r>
            <a:r>
              <a:rPr lang="en-GB" dirty="0" err="1"/>
              <a:t>Rotithor</a:t>
            </a:r>
            <a:endParaRPr lang="en-US" dirty="0" err="1"/>
          </a:p>
        </p:txBody>
      </p:sp>
    </p:spTree>
    <p:extLst>
      <p:ext uri="{BB962C8B-B14F-4D97-AF65-F5344CB8AC3E}">
        <p14:creationId xmlns:p14="http://schemas.microsoft.com/office/powerpoint/2010/main" val="247325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3328-9944-B597-C563-67BF61A5E850}"/>
              </a:ext>
            </a:extLst>
          </p:cNvPr>
          <p:cNvSpPr>
            <a:spLocks noGrp="1"/>
          </p:cNvSpPr>
          <p:nvPr>
            <p:ph type="title"/>
          </p:nvPr>
        </p:nvSpPr>
        <p:spPr>
          <a:xfrm>
            <a:off x="540244" y="80168"/>
            <a:ext cx="9144000" cy="668433"/>
          </a:xfrm>
        </p:spPr>
        <p:txBody>
          <a:bodyPr>
            <a:normAutofit fontScale="90000"/>
          </a:bodyPr>
          <a:lstStyle/>
          <a:p>
            <a:r>
              <a:rPr lang="en-GB">
                <a:ea typeface="+mj-lt"/>
                <a:cs typeface="+mj-lt"/>
              </a:rPr>
              <a:t>Literature Survey</a:t>
            </a:r>
            <a:endParaRPr lang="en-US"/>
          </a:p>
        </p:txBody>
      </p:sp>
      <p:graphicFrame>
        <p:nvGraphicFramePr>
          <p:cNvPr id="4" name="Table 4">
            <a:extLst>
              <a:ext uri="{FF2B5EF4-FFF2-40B4-BE49-F238E27FC236}">
                <a16:creationId xmlns:a16="http://schemas.microsoft.com/office/drawing/2014/main" id="{DE079B9E-07B0-B1FF-E0AD-953295A13023}"/>
              </a:ext>
            </a:extLst>
          </p:cNvPr>
          <p:cNvGraphicFramePr>
            <a:graphicFrameLocks noGrp="1"/>
          </p:cNvGraphicFramePr>
          <p:nvPr>
            <p:ph idx="1"/>
            <p:extLst>
              <p:ext uri="{D42A27DB-BD31-4B8C-83A1-F6EECF244321}">
                <p14:modId xmlns:p14="http://schemas.microsoft.com/office/powerpoint/2010/main" val="1277160202"/>
              </p:ext>
            </p:extLst>
          </p:nvPr>
        </p:nvGraphicFramePr>
        <p:xfrm>
          <a:off x="546340" y="747622"/>
          <a:ext cx="11314242" cy="5486400"/>
        </p:xfrm>
        <a:graphic>
          <a:graphicData uri="http://schemas.openxmlformats.org/drawingml/2006/table">
            <a:tbl>
              <a:tblPr firstRow="1" bandRow="1">
                <a:tableStyleId>{5C22544A-7EE6-4342-B048-85BDC9FD1C3A}</a:tableStyleId>
              </a:tblPr>
              <a:tblGrid>
                <a:gridCol w="677801">
                  <a:extLst>
                    <a:ext uri="{9D8B030D-6E8A-4147-A177-3AD203B41FA5}">
                      <a16:colId xmlns:a16="http://schemas.microsoft.com/office/drawing/2014/main" val="2576685352"/>
                    </a:ext>
                  </a:extLst>
                </a:gridCol>
                <a:gridCol w="1581539">
                  <a:extLst>
                    <a:ext uri="{9D8B030D-6E8A-4147-A177-3AD203B41FA5}">
                      <a16:colId xmlns:a16="http://schemas.microsoft.com/office/drawing/2014/main" val="2178472848"/>
                    </a:ext>
                  </a:extLst>
                </a:gridCol>
                <a:gridCol w="1060149">
                  <a:extLst>
                    <a:ext uri="{9D8B030D-6E8A-4147-A177-3AD203B41FA5}">
                      <a16:colId xmlns:a16="http://schemas.microsoft.com/office/drawing/2014/main" val="2304360934"/>
                    </a:ext>
                  </a:extLst>
                </a:gridCol>
                <a:gridCol w="764700">
                  <a:extLst>
                    <a:ext uri="{9D8B030D-6E8A-4147-A177-3AD203B41FA5}">
                      <a16:colId xmlns:a16="http://schemas.microsoft.com/office/drawing/2014/main" val="1084856469"/>
                    </a:ext>
                  </a:extLst>
                </a:gridCol>
                <a:gridCol w="7230053">
                  <a:extLst>
                    <a:ext uri="{9D8B030D-6E8A-4147-A177-3AD203B41FA5}">
                      <a16:colId xmlns:a16="http://schemas.microsoft.com/office/drawing/2014/main" val="2082570495"/>
                    </a:ext>
                  </a:extLst>
                </a:gridCol>
              </a:tblGrid>
              <a:tr h="370840">
                <a:tc>
                  <a:txBody>
                    <a:bodyPr/>
                    <a:lstStyle/>
                    <a:p>
                      <a:pPr algn="ctr"/>
                      <a:r>
                        <a:rPr lang="en-GB"/>
                        <a:t>Sr. No</a:t>
                      </a:r>
                    </a:p>
                  </a:txBody>
                  <a:tcPr/>
                </a:tc>
                <a:tc>
                  <a:txBody>
                    <a:bodyPr/>
                    <a:lstStyle/>
                    <a:p>
                      <a:pPr algn="ctr"/>
                      <a:r>
                        <a:rPr lang="en-GB"/>
                        <a:t>Title</a:t>
                      </a:r>
                    </a:p>
                  </a:txBody>
                  <a:tcPr/>
                </a:tc>
                <a:tc>
                  <a:txBody>
                    <a:bodyPr/>
                    <a:lstStyle/>
                    <a:p>
                      <a:pPr algn="ctr"/>
                      <a:r>
                        <a:rPr lang="en-GB"/>
                        <a:t>Author</a:t>
                      </a:r>
                    </a:p>
                  </a:txBody>
                  <a:tcPr/>
                </a:tc>
                <a:tc>
                  <a:txBody>
                    <a:bodyPr/>
                    <a:lstStyle/>
                    <a:p>
                      <a:pPr algn="ctr"/>
                      <a:r>
                        <a:rPr lang="en-GB"/>
                        <a:t>Link</a:t>
                      </a:r>
                    </a:p>
                  </a:txBody>
                  <a:tcPr/>
                </a:tc>
                <a:tc>
                  <a:txBody>
                    <a:bodyPr/>
                    <a:lstStyle/>
                    <a:p>
                      <a:pPr algn="ctr"/>
                      <a:r>
                        <a:rPr lang="en-GB"/>
                        <a:t>Abstract</a:t>
                      </a:r>
                    </a:p>
                  </a:txBody>
                  <a:tcPr/>
                </a:tc>
                <a:extLst>
                  <a:ext uri="{0D108BD9-81ED-4DB2-BD59-A6C34878D82A}">
                    <a16:rowId xmlns:a16="http://schemas.microsoft.com/office/drawing/2014/main" val="1149929619"/>
                  </a:ext>
                </a:extLst>
              </a:tr>
              <a:tr h="370839">
                <a:tc>
                  <a:txBody>
                    <a:bodyPr/>
                    <a:lstStyle/>
                    <a:p>
                      <a:r>
                        <a:rPr lang="en-GB"/>
                        <a:t>3</a:t>
                      </a:r>
                    </a:p>
                  </a:txBody>
                  <a:tcPr/>
                </a:tc>
                <a:tc>
                  <a:txBody>
                    <a:bodyPr/>
                    <a:lstStyle/>
                    <a:p>
                      <a:pPr lvl="0" algn="l">
                        <a:lnSpc>
                          <a:spcPct val="100000"/>
                        </a:lnSpc>
                        <a:spcBef>
                          <a:spcPts val="0"/>
                        </a:spcBef>
                        <a:spcAft>
                          <a:spcPts val="0"/>
                        </a:spcAft>
                        <a:buNone/>
                      </a:pPr>
                      <a:r>
                        <a:rPr lang="en-GB" i="0"/>
                        <a:t>1000Base-T SFP</a:t>
                      </a:r>
                      <a:endParaRPr lang="en-US"/>
                    </a:p>
                    <a:p>
                      <a:pPr lvl="0" algn="l">
                        <a:lnSpc>
                          <a:spcPct val="100000"/>
                        </a:lnSpc>
                        <a:spcBef>
                          <a:spcPts val="0"/>
                        </a:spcBef>
                        <a:spcAft>
                          <a:spcPts val="0"/>
                        </a:spcAft>
                        <a:buNone/>
                      </a:pPr>
                      <a:endParaRPr lang="en-GB" i="0"/>
                    </a:p>
                  </a:txBody>
                  <a:tcPr/>
                </a:tc>
                <a:tc>
                  <a:txBody>
                    <a:bodyPr/>
                    <a:lstStyle/>
                    <a:p>
                      <a:pPr lvl="0">
                        <a:buNone/>
                      </a:pPr>
                      <a:r>
                        <a:rPr lang="en-GB" sz="1800" b="0" i="0" u="none" strike="noStrike" noProof="0">
                          <a:latin typeface="Avenir Next LT Pro"/>
                          <a:hlinkClick r:id="rId2"/>
                        </a:rPr>
                        <a:t>Zheng Peng,</a:t>
                      </a:r>
                      <a:r>
                        <a:rPr lang="en-GB" sz="1800" b="0" i="0" u="none" strike="noStrike" noProof="0">
                          <a:latin typeface="Avenir Next LT Pro"/>
                        </a:rPr>
                        <a:t> </a:t>
                      </a:r>
                      <a:r>
                        <a:rPr lang="en-GB" sz="1800" b="0" i="0" u="none" strike="noStrike" noProof="0">
                          <a:latin typeface="Avenir Next LT Pro"/>
                          <a:hlinkClick r:id="rId3"/>
                        </a:rPr>
                        <a:t>He Guiming,</a:t>
                      </a:r>
                      <a:r>
                        <a:rPr lang="en-GB" sz="1800" b="0" i="0" u="none" strike="noStrike" noProof="0">
                          <a:latin typeface="Avenir Next LT Pro"/>
                        </a:rPr>
                        <a:t> </a:t>
                      </a:r>
                      <a:r>
                        <a:rPr lang="en-GB" sz="1800" b="0" i="0" u="none" strike="noStrike" noProof="0">
                          <a:latin typeface="Avenir Next LT Pro"/>
                          <a:hlinkClick r:id="rId4"/>
                        </a:rPr>
                        <a:t>Zhu Liwu</a:t>
                      </a:r>
                      <a:endParaRPr lang="en-US"/>
                    </a:p>
                  </a:txBody>
                  <a:tcPr/>
                </a:tc>
                <a:tc>
                  <a:txBody>
                    <a:bodyPr/>
                    <a:lstStyle/>
                    <a:p>
                      <a:pPr lvl="0">
                        <a:buNone/>
                      </a:pPr>
                      <a:r>
                        <a:rPr lang="en-GB">
                          <a:hlinkClick r:id="rId5"/>
                        </a:rPr>
                        <a:t>Link</a:t>
                      </a:r>
                    </a:p>
                  </a:txBody>
                  <a:tcPr/>
                </a:tc>
                <a:tc>
                  <a:txBody>
                    <a:bodyPr/>
                    <a:lstStyle/>
                    <a:p>
                      <a:pPr lvl="0" algn="just">
                        <a:buNone/>
                      </a:pPr>
                      <a:r>
                        <a:rPr lang="en-GB" sz="1800" b="0" i="0" u="none" strike="noStrike" noProof="0"/>
                        <a:t>The IEEE 802.3ab Gigabit Ethernet standard represents extraordinary technology in that it defines 1000Mb/s data transmission over Category 5 UTP cable. Also because of the demand what requires port density of system, so the 1000Base-T SFP is needed. The paper discusses the design of 1000Base-T SFP from the aspects of circuitry design, PCB design and EMC design. The 1000Base-T SFP that we have fabricated has 10/100/1000M auto-negotiation capability with high quality of performance.</a:t>
                      </a:r>
                      <a:endParaRPr lang="en-US"/>
                    </a:p>
                  </a:txBody>
                  <a:tcPr/>
                </a:tc>
                <a:extLst>
                  <a:ext uri="{0D108BD9-81ED-4DB2-BD59-A6C34878D82A}">
                    <a16:rowId xmlns:a16="http://schemas.microsoft.com/office/drawing/2014/main" val="943392685"/>
                  </a:ext>
                </a:extLst>
              </a:tr>
              <a:tr h="370840">
                <a:tc>
                  <a:txBody>
                    <a:bodyPr/>
                    <a:lstStyle/>
                    <a:p>
                      <a:r>
                        <a:rPr lang="en-GB"/>
                        <a:t>4</a:t>
                      </a:r>
                    </a:p>
                  </a:txBody>
                  <a:tcPr/>
                </a:tc>
                <a:tc>
                  <a:txBody>
                    <a:bodyPr/>
                    <a:lstStyle/>
                    <a:p>
                      <a:pPr lvl="0" algn="just">
                        <a:lnSpc>
                          <a:spcPct val="100000"/>
                        </a:lnSpc>
                        <a:spcBef>
                          <a:spcPts val="0"/>
                        </a:spcBef>
                        <a:spcAft>
                          <a:spcPts val="0"/>
                        </a:spcAft>
                        <a:buNone/>
                      </a:pPr>
                      <a:r>
                        <a:rPr lang="en-GB" b="0" i="0"/>
                        <a:t>Updating on gigabit ethernet implementation: The case of a large New Zealand organization</a:t>
                      </a:r>
                      <a:endParaRPr lang="en-US"/>
                    </a:p>
                  </a:txBody>
                  <a:tcPr/>
                </a:tc>
                <a:tc>
                  <a:txBody>
                    <a:bodyPr/>
                    <a:lstStyle/>
                    <a:p>
                      <a:pPr lvl="0" algn="l">
                        <a:lnSpc>
                          <a:spcPct val="100000"/>
                        </a:lnSpc>
                        <a:spcBef>
                          <a:spcPts val="0"/>
                        </a:spcBef>
                        <a:spcAft>
                          <a:spcPts val="0"/>
                        </a:spcAft>
                        <a:buNone/>
                      </a:pPr>
                      <a:r>
                        <a:rPr lang="en-GB" sz="1800" b="1" i="0" u="none" strike="noStrike" noProof="0">
                          <a:hlinkClick r:id="rId6"/>
                        </a:rPr>
                        <a:t>Nurul Sarkar, </a:t>
                      </a:r>
                      <a:r>
                        <a:rPr lang="en-GB" sz="1800" b="1" i="0" u="sng" strike="noStrike" noProof="0">
                          <a:latin typeface="Avenir Next LT Pro"/>
                          <a:hlinkClick r:id="rId7"/>
                        </a:rPr>
                        <a:t>C. Byrne</a:t>
                      </a:r>
                      <a:endParaRPr lang="en-US"/>
                    </a:p>
                    <a:p>
                      <a:pPr lvl="0" algn="l">
                        <a:lnSpc>
                          <a:spcPct val="100000"/>
                        </a:lnSpc>
                        <a:spcBef>
                          <a:spcPts val="0"/>
                        </a:spcBef>
                        <a:spcAft>
                          <a:spcPts val="0"/>
                        </a:spcAft>
                        <a:buNone/>
                      </a:pPr>
                      <a:br>
                        <a:rPr lang="en-US"/>
                      </a:br>
                      <a:endParaRPr lang="en-US"/>
                    </a:p>
                    <a:p>
                      <a:pPr lvl="0">
                        <a:buNone/>
                      </a:pPr>
                      <a:endParaRPr lang="en-GB" sz="1800" b="1" i="0" u="none" strike="noStrike" noProof="0"/>
                    </a:p>
                  </a:txBody>
                  <a:tcPr/>
                </a:tc>
                <a:tc>
                  <a:txBody>
                    <a:bodyPr/>
                    <a:lstStyle/>
                    <a:p>
                      <a:r>
                        <a:rPr lang="en-GB">
                          <a:hlinkClick r:id="rId8"/>
                        </a:rPr>
                        <a:t>Link</a:t>
                      </a:r>
                    </a:p>
                  </a:txBody>
                  <a:tcPr/>
                </a:tc>
                <a:tc>
                  <a:txBody>
                    <a:bodyPr/>
                    <a:lstStyle/>
                    <a:p>
                      <a:pPr lvl="0" algn="just">
                        <a:buNone/>
                      </a:pPr>
                      <a:r>
                        <a:rPr lang="en-GB" sz="1800" b="0" i="0" u="none" strike="noStrike" noProof="0"/>
                        <a:t>This paper elaborates about the inadequacies of previous technologies and how they are incompatible with currently needing data transfer speed for applications like real time multimedia and server gaming. It also studies about gigabyte Ethernet and how it provides higher data rates (1GB/s = 1000Mb/s) at rinseable costs  than other technologies. It has also documented a case study of large new </a:t>
                      </a:r>
                      <a:r>
                        <a:rPr lang="en-GB" sz="1800" b="0" i="0" u="none" strike="noStrike" noProof="0" err="1"/>
                        <a:t>zealand</a:t>
                      </a:r>
                      <a:r>
                        <a:rPr lang="en-GB" sz="1800" b="0" i="0" u="none" strike="noStrike" noProof="0"/>
                        <a:t> organization focusing on level of GigE deployment, designing, planning and implementation. It find outs </a:t>
                      </a:r>
                      <a:r>
                        <a:rPr lang="en-GB" sz="1800" b="0" i="0" u="none" strike="noStrike" noProof="0" err="1"/>
                        <a:t>fesibility</a:t>
                      </a:r>
                      <a:r>
                        <a:rPr lang="en-GB" sz="1800" b="0" i="0" u="none" strike="noStrike" noProof="0"/>
                        <a:t>, </a:t>
                      </a:r>
                      <a:r>
                        <a:rPr lang="en-GB" sz="1800" b="0" i="0" u="none" strike="noStrike" noProof="0" err="1"/>
                        <a:t>practiciblity</a:t>
                      </a:r>
                      <a:r>
                        <a:rPr lang="en-GB" sz="1800" b="0" i="0" u="none" strike="noStrike" noProof="0"/>
                        <a:t> of deploying GigE.</a:t>
                      </a:r>
                    </a:p>
                  </a:txBody>
                  <a:tcPr/>
                </a:tc>
                <a:extLst>
                  <a:ext uri="{0D108BD9-81ED-4DB2-BD59-A6C34878D82A}">
                    <a16:rowId xmlns:a16="http://schemas.microsoft.com/office/drawing/2014/main" val="3962179818"/>
                  </a:ext>
                </a:extLst>
              </a:tr>
            </a:tbl>
          </a:graphicData>
        </a:graphic>
      </p:graphicFrame>
      <p:sp>
        <p:nvSpPr>
          <p:cNvPr id="3" name="TextBox 2">
            <a:extLst>
              <a:ext uri="{FF2B5EF4-FFF2-40B4-BE49-F238E27FC236}">
                <a16:creationId xmlns:a16="http://schemas.microsoft.com/office/drawing/2014/main" id="{DBBCE6E1-5B7C-D279-F0CF-16F31FD061B6}"/>
              </a:ext>
            </a:extLst>
          </p:cNvPr>
          <p:cNvSpPr txBox="1"/>
          <p:nvPr/>
        </p:nvSpPr>
        <p:spPr>
          <a:xfrm>
            <a:off x="9454551" y="64928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9" name="TextBox 8">
            <a:extLst>
              <a:ext uri="{FF2B5EF4-FFF2-40B4-BE49-F238E27FC236}">
                <a16:creationId xmlns:a16="http://schemas.microsoft.com/office/drawing/2014/main" id="{477EA9F1-3910-BD13-A2CC-FE75541233C5}"/>
              </a:ext>
            </a:extLst>
          </p:cNvPr>
          <p:cNvSpPr txBox="1"/>
          <p:nvPr/>
        </p:nvSpPr>
        <p:spPr>
          <a:xfrm>
            <a:off x="9448800" y="64870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27, Aditya </a:t>
            </a:r>
            <a:r>
              <a:rPr lang="en-GB" dirty="0" err="1"/>
              <a:t>Rotithor</a:t>
            </a:r>
            <a:endParaRPr lang="en-US" dirty="0" err="1"/>
          </a:p>
        </p:txBody>
      </p:sp>
    </p:spTree>
    <p:extLst>
      <p:ext uri="{BB962C8B-B14F-4D97-AF65-F5344CB8AC3E}">
        <p14:creationId xmlns:p14="http://schemas.microsoft.com/office/powerpoint/2010/main" val="311745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C6CCD-53FA-B2EF-6129-FE1F8427F15B}"/>
              </a:ext>
            </a:extLst>
          </p:cNvPr>
          <p:cNvSpPr>
            <a:spLocks noGrp="1"/>
          </p:cNvSpPr>
          <p:nvPr>
            <p:ph type="title"/>
          </p:nvPr>
        </p:nvSpPr>
        <p:spPr>
          <a:xfrm>
            <a:off x="1517904" y="1517904"/>
            <a:ext cx="9144000" cy="1344168"/>
          </a:xfrm>
        </p:spPr>
        <p:txBody>
          <a:bodyPr>
            <a:normAutofit/>
          </a:bodyPr>
          <a:lstStyle/>
          <a:p>
            <a:r>
              <a:rPr lang="en-GB">
                <a:cs typeface="Aharoni"/>
              </a:rPr>
              <a:t>Literature Survey</a:t>
            </a:r>
            <a:endParaRPr lang="en-US" err="1"/>
          </a:p>
        </p:txBody>
      </p:sp>
      <p:graphicFrame>
        <p:nvGraphicFramePr>
          <p:cNvPr id="5" name="Content Placeholder 4">
            <a:extLst>
              <a:ext uri="{FF2B5EF4-FFF2-40B4-BE49-F238E27FC236}">
                <a16:creationId xmlns:a16="http://schemas.microsoft.com/office/drawing/2014/main" id="{E3C8C64B-7B19-0D3D-DB1E-7D9C8D1E6063}"/>
              </a:ext>
            </a:extLst>
          </p:cNvPr>
          <p:cNvGraphicFramePr>
            <a:graphicFrameLocks noGrp="1"/>
          </p:cNvGraphicFramePr>
          <p:nvPr>
            <p:ph idx="1"/>
            <p:extLst>
              <p:ext uri="{D42A27DB-BD31-4B8C-83A1-F6EECF244321}">
                <p14:modId xmlns:p14="http://schemas.microsoft.com/office/powerpoint/2010/main" val="472992152"/>
              </p:ext>
            </p:extLst>
          </p:nvPr>
        </p:nvGraphicFramePr>
        <p:xfrm>
          <a:off x="1517650" y="2976666"/>
          <a:ext cx="9144002" cy="2516931"/>
        </p:xfrm>
        <a:graphic>
          <a:graphicData uri="http://schemas.openxmlformats.org/drawingml/2006/table">
            <a:tbl>
              <a:tblPr firstRow="1" bandRow="1">
                <a:solidFill>
                  <a:srgbClr val="F2F2F2">
                    <a:alpha val="45098"/>
                  </a:srgbClr>
                </a:solidFill>
                <a:tableStyleId>{5C22544A-7EE6-4342-B048-85BDC9FD1C3A}</a:tableStyleId>
              </a:tblPr>
              <a:tblGrid>
                <a:gridCol w="402052">
                  <a:extLst>
                    <a:ext uri="{9D8B030D-6E8A-4147-A177-3AD203B41FA5}">
                      <a16:colId xmlns:a16="http://schemas.microsoft.com/office/drawing/2014/main" val="2576685352"/>
                    </a:ext>
                  </a:extLst>
                </a:gridCol>
                <a:gridCol w="2138548">
                  <a:extLst>
                    <a:ext uri="{9D8B030D-6E8A-4147-A177-3AD203B41FA5}">
                      <a16:colId xmlns:a16="http://schemas.microsoft.com/office/drawing/2014/main" val="2178472848"/>
                    </a:ext>
                  </a:extLst>
                </a:gridCol>
                <a:gridCol w="3031793">
                  <a:extLst>
                    <a:ext uri="{9D8B030D-6E8A-4147-A177-3AD203B41FA5}">
                      <a16:colId xmlns:a16="http://schemas.microsoft.com/office/drawing/2014/main" val="2304360934"/>
                    </a:ext>
                  </a:extLst>
                </a:gridCol>
                <a:gridCol w="470934">
                  <a:extLst>
                    <a:ext uri="{9D8B030D-6E8A-4147-A177-3AD203B41FA5}">
                      <a16:colId xmlns:a16="http://schemas.microsoft.com/office/drawing/2014/main" val="1084856469"/>
                    </a:ext>
                  </a:extLst>
                </a:gridCol>
                <a:gridCol w="3100675">
                  <a:extLst>
                    <a:ext uri="{9D8B030D-6E8A-4147-A177-3AD203B41FA5}">
                      <a16:colId xmlns:a16="http://schemas.microsoft.com/office/drawing/2014/main" val="2082570495"/>
                    </a:ext>
                  </a:extLst>
                </a:gridCol>
              </a:tblGrid>
              <a:tr h="440794">
                <a:tc>
                  <a:txBody>
                    <a:bodyPr/>
                    <a:lstStyle/>
                    <a:p>
                      <a:pPr algn="ctr"/>
                      <a:r>
                        <a:rPr lang="en-GB" sz="1000" b="0" cap="none" spc="0">
                          <a:solidFill>
                            <a:schemeClr val="bg1"/>
                          </a:solidFill>
                        </a:rPr>
                        <a:t>Sr. No</a:t>
                      </a:r>
                    </a:p>
                  </a:txBody>
                  <a:tcPr marL="107161" marR="53581" marT="62978" marB="53581"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GB" sz="1000" b="0" cap="none" spc="0">
                          <a:solidFill>
                            <a:schemeClr val="bg1"/>
                          </a:solidFill>
                        </a:rPr>
                        <a:t>Title</a:t>
                      </a:r>
                    </a:p>
                  </a:txBody>
                  <a:tcPr marL="107161" marR="53581" marT="62978" marB="53581"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GB" sz="1000" b="0" cap="none" spc="0">
                          <a:solidFill>
                            <a:schemeClr val="bg1"/>
                          </a:solidFill>
                        </a:rPr>
                        <a:t>Author</a:t>
                      </a:r>
                    </a:p>
                  </a:txBody>
                  <a:tcPr marL="107161" marR="53581" marT="62978" marB="53581"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GB" sz="1000" b="0" cap="none" spc="0">
                          <a:solidFill>
                            <a:schemeClr val="bg1"/>
                          </a:solidFill>
                        </a:rPr>
                        <a:t>Link</a:t>
                      </a:r>
                    </a:p>
                  </a:txBody>
                  <a:tcPr marL="107161" marR="53581" marT="62978" marB="53581"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GB" sz="1000" b="0" cap="none" spc="0">
                          <a:solidFill>
                            <a:schemeClr val="bg1"/>
                          </a:solidFill>
                        </a:rPr>
                        <a:t>Abstract</a:t>
                      </a:r>
                    </a:p>
                  </a:txBody>
                  <a:tcPr marL="107161" marR="53581" marT="62978" marB="53581"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149929619"/>
                  </a:ext>
                </a:extLst>
              </a:tr>
              <a:tr h="1187387">
                <a:tc>
                  <a:txBody>
                    <a:bodyPr/>
                    <a:lstStyle/>
                    <a:p>
                      <a:r>
                        <a:rPr lang="en-GB" sz="800" cap="none" spc="0">
                          <a:solidFill>
                            <a:schemeClr val="tx1"/>
                          </a:solidFill>
                        </a:rPr>
                        <a:t>1</a:t>
                      </a:r>
                    </a:p>
                  </a:txBody>
                  <a:tcPr marL="107161" marR="53581" marT="62978" marB="5358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GB" sz="1000" b="0" i="0" u="none" strike="noStrike" cap="none" spc="0" noProof="0">
                          <a:latin typeface="Avenir Next LT Pro"/>
                        </a:rPr>
                        <a:t>Design considerations </a:t>
                      </a:r>
                      <a:endParaRPr lang="en-US" sz="1000"/>
                    </a:p>
                    <a:p>
                      <a:pPr lvl="0" algn="l">
                        <a:lnSpc>
                          <a:spcPct val="100000"/>
                        </a:lnSpc>
                        <a:spcBef>
                          <a:spcPts val="0"/>
                        </a:spcBef>
                        <a:spcAft>
                          <a:spcPts val="0"/>
                        </a:spcAft>
                        <a:buNone/>
                      </a:pPr>
                      <a:r>
                        <a:rPr lang="en-GB" sz="1000" b="0" i="0" u="none" strike="noStrike" cap="none" spc="0" noProof="0">
                          <a:latin typeface="Avenir Next LT Pro"/>
                        </a:rPr>
                        <a:t>for gigabit Ethernet 1000Base-T twisted</a:t>
                      </a:r>
                      <a:endParaRPr lang="en-US" sz="1000"/>
                    </a:p>
                    <a:p>
                      <a:pPr lvl="0" algn="l">
                        <a:lnSpc>
                          <a:spcPct val="100000"/>
                        </a:lnSpc>
                        <a:spcBef>
                          <a:spcPts val="0"/>
                        </a:spcBef>
                        <a:spcAft>
                          <a:spcPts val="0"/>
                        </a:spcAft>
                        <a:buNone/>
                      </a:pPr>
                      <a:r>
                        <a:rPr lang="en-GB" sz="1000" b="0" i="0" u="none" strike="noStrike" cap="none" spc="0" noProof="0">
                          <a:latin typeface="Avenir Next LT Pro"/>
                        </a:rPr>
                        <a:t>pair transceivers</a:t>
                      </a:r>
                      <a:endParaRPr lang="en-US" sz="1000"/>
                    </a:p>
                    <a:p>
                      <a:pPr lvl="0" algn="l">
                        <a:lnSpc>
                          <a:spcPct val="100000"/>
                        </a:lnSpc>
                        <a:spcBef>
                          <a:spcPts val="0"/>
                        </a:spcBef>
                        <a:spcAft>
                          <a:spcPts val="0"/>
                        </a:spcAft>
                        <a:buNone/>
                      </a:pPr>
                      <a:endParaRPr lang="en-GB" sz="1000" b="0" i="0" u="none" strike="noStrike" cap="none" spc="0" noProof="0">
                        <a:latin typeface="Avenir Next LT Pro"/>
                      </a:endParaRPr>
                    </a:p>
                    <a:p>
                      <a:pPr lvl="0" algn="l">
                        <a:lnSpc>
                          <a:spcPct val="100000"/>
                        </a:lnSpc>
                        <a:spcBef>
                          <a:spcPts val="0"/>
                        </a:spcBef>
                        <a:spcAft>
                          <a:spcPts val="0"/>
                        </a:spcAft>
                        <a:buNone/>
                      </a:pPr>
                      <a:r>
                        <a:rPr lang="en-GB" sz="1000" b="0" i="0" u="none" strike="noStrike" cap="none" spc="0" noProof="0">
                          <a:latin typeface="Avenir Next LT Pro"/>
                        </a:rPr>
                        <a:t>Year of Publication: 1998</a:t>
                      </a:r>
                    </a:p>
                    <a:p>
                      <a:pPr lvl="0" algn="l">
                        <a:lnSpc>
                          <a:spcPct val="100000"/>
                        </a:lnSpc>
                        <a:spcBef>
                          <a:spcPts val="0"/>
                        </a:spcBef>
                        <a:spcAft>
                          <a:spcPts val="0"/>
                        </a:spcAft>
                        <a:buNone/>
                      </a:pPr>
                      <a:endParaRPr lang="en-GB" sz="1000" i="0" cap="none" spc="0">
                        <a:solidFill>
                          <a:schemeClr val="tx1"/>
                        </a:solidFill>
                      </a:endParaRPr>
                    </a:p>
                  </a:txBody>
                  <a:tcPr marL="107161" marR="53581" marT="62978" marB="5358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GB" sz="800" b="0" i="0" u="none" strike="noStrike" cap="none" spc="0" noProof="0"/>
                        <a:t>Mehdi </a:t>
                      </a:r>
                      <a:r>
                        <a:rPr lang="en-GB" sz="800" b="0" i="0" u="none" strike="noStrike" cap="none" spc="0" noProof="0" err="1"/>
                        <a:t>Hatamian</a:t>
                      </a:r>
                      <a:r>
                        <a:rPr lang="en-GB" sz="800" b="0" i="0" u="none" strike="noStrike" cap="none" spc="0" noProof="0"/>
                        <a:t>, Oscar E. Agazzi, John Creigh, Henry Samueli, Andrew J. Castellano, David Kruse, Avi </a:t>
                      </a:r>
                      <a:r>
                        <a:rPr lang="en-GB" sz="800" b="0" i="0" u="none" strike="noStrike" cap="none" spc="0" noProof="0" err="1"/>
                        <a:t>Madisetti</a:t>
                      </a:r>
                      <a:r>
                        <a:rPr lang="en-GB" sz="800" b="0" i="0" u="none" strike="noStrike" cap="none" spc="0" noProof="0"/>
                        <a:t>, </a:t>
                      </a:r>
                      <a:r>
                        <a:rPr lang="en-GB" sz="800" b="0" i="0" u="none" strike="noStrike" cap="none" spc="0" noProof="0" err="1"/>
                        <a:t>NarimanYousefi</a:t>
                      </a:r>
                      <a:r>
                        <a:rPr lang="en-GB" sz="800" b="0" i="0" u="none" strike="noStrike" cap="none" spc="0" noProof="0"/>
                        <a:t>, Klaas Bult, Patrick Pai, Myles Wakayama, Mike M. McConnell, and Marty Colombatto</a:t>
                      </a:r>
                      <a:endParaRPr lang="en-GB" sz="1300"/>
                    </a:p>
                  </a:txBody>
                  <a:tcPr marL="107161" marR="53581" marT="62978" marB="5358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buNone/>
                      </a:pPr>
                      <a:r>
                        <a:rPr lang="en-GB" sz="800" cap="none" spc="0">
                          <a:solidFill>
                            <a:schemeClr val="tx1"/>
                          </a:solidFill>
                          <a:hlinkClick r:id="rId2"/>
                        </a:rPr>
                        <a:t>Link</a:t>
                      </a:r>
                      <a:endParaRPr lang="en-GB" sz="800" cap="none" spc="0">
                        <a:solidFill>
                          <a:schemeClr val="tx1"/>
                        </a:solidFill>
                      </a:endParaRPr>
                    </a:p>
                  </a:txBody>
                  <a:tcPr marL="107161" marR="53581" marT="62978" marB="5358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just">
                        <a:lnSpc>
                          <a:spcPct val="100000"/>
                        </a:lnSpc>
                        <a:spcBef>
                          <a:spcPts val="0"/>
                        </a:spcBef>
                        <a:spcAft>
                          <a:spcPts val="0"/>
                        </a:spcAft>
                        <a:buNone/>
                      </a:pPr>
                      <a:r>
                        <a:rPr lang="en-GB" sz="1000" b="0" i="0" u="none" strike="noStrike" cap="none" spc="0" noProof="0">
                          <a:latin typeface="Avenir Next LT Pro"/>
                        </a:rPr>
                        <a:t>This paper presents a brief overview of the transmission scheme agreed upon by the IEEE 802.3ab task force for </a:t>
                      </a:r>
                      <a:r>
                        <a:rPr lang="en-GB" sz="1000" b="0" i="0" u="none" strike="noStrike" cap="none" spc="0" noProof="0" err="1">
                          <a:latin typeface="Avenir Next LT Pro"/>
                        </a:rPr>
                        <a:t>lGb</a:t>
                      </a:r>
                      <a:r>
                        <a:rPr lang="en-GB" sz="1000" b="0" i="0" u="none" strike="noStrike" cap="none" spc="0" noProof="0">
                          <a:latin typeface="Avenir Next LT Pro"/>
                        </a:rPr>
                        <a:t>/s full-duplex operation over 4 pairs of category-5 cable.</a:t>
                      </a:r>
                      <a:endParaRPr lang="en-GB" sz="1000"/>
                    </a:p>
                  </a:txBody>
                  <a:tcPr marL="107161" marR="53581" marT="62978" marB="5358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943392685"/>
                  </a:ext>
                </a:extLst>
              </a:tr>
              <a:tr h="888750">
                <a:tc>
                  <a:txBody>
                    <a:bodyPr/>
                    <a:lstStyle/>
                    <a:p>
                      <a:r>
                        <a:rPr lang="en-GB" sz="800" cap="none" spc="0">
                          <a:solidFill>
                            <a:schemeClr val="tx1"/>
                          </a:solidFill>
                        </a:rPr>
                        <a:t>2</a:t>
                      </a:r>
                    </a:p>
                  </a:txBody>
                  <a:tcPr marL="107161" marR="53581" marT="62978" marB="5358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just">
                        <a:lnSpc>
                          <a:spcPct val="100000"/>
                        </a:lnSpc>
                        <a:spcBef>
                          <a:spcPts val="0"/>
                        </a:spcBef>
                        <a:spcAft>
                          <a:spcPts val="0"/>
                        </a:spcAft>
                        <a:buNone/>
                      </a:pPr>
                      <a:r>
                        <a:rPr lang="en-GB" sz="1000" b="0" i="0" u="none" strike="noStrike" cap="none" spc="0" noProof="0">
                          <a:latin typeface="Avenir Next LT Pro"/>
                        </a:rPr>
                        <a:t>4.25 Gb/s Optical Fiber Transceiver for Gigabit Ethernet Applications</a:t>
                      </a:r>
                    </a:p>
                    <a:p>
                      <a:pPr lvl="0" algn="just">
                        <a:lnSpc>
                          <a:spcPct val="100000"/>
                        </a:lnSpc>
                        <a:spcBef>
                          <a:spcPts val="0"/>
                        </a:spcBef>
                        <a:spcAft>
                          <a:spcPts val="0"/>
                        </a:spcAft>
                        <a:buNone/>
                      </a:pPr>
                      <a:endParaRPr lang="en-GB" sz="1000" b="0" i="0" u="none" strike="noStrike" cap="none" spc="0" noProof="0">
                        <a:latin typeface="Avenir Next LT Pro"/>
                      </a:endParaRPr>
                    </a:p>
                    <a:p>
                      <a:pPr lvl="0" algn="just">
                        <a:lnSpc>
                          <a:spcPct val="100000"/>
                        </a:lnSpc>
                        <a:spcBef>
                          <a:spcPts val="0"/>
                        </a:spcBef>
                        <a:spcAft>
                          <a:spcPts val="0"/>
                        </a:spcAft>
                        <a:buNone/>
                      </a:pPr>
                      <a:r>
                        <a:rPr lang="en-GB" sz="1000" b="0" i="0" u="none" strike="noStrike" cap="none" spc="0" noProof="0"/>
                        <a:t>Year of Publication: 2013</a:t>
                      </a:r>
                      <a:endParaRPr lang="en-GB" sz="1300"/>
                    </a:p>
                  </a:txBody>
                  <a:tcPr marL="107161" marR="53581" marT="62978" marB="5358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GB" sz="800" b="0" i="0" u="none" strike="noStrike" cap="none" spc="0" noProof="0"/>
                        <a:t>M. </a:t>
                      </a:r>
                      <a:r>
                        <a:rPr lang="en-GB" sz="800" b="0" i="0" u="none" strike="noStrike" cap="none" spc="0" noProof="0" err="1"/>
                        <a:t>Malekane</a:t>
                      </a:r>
                      <a:r>
                        <a:rPr lang="en-GB" sz="800" b="0" i="0" u="none" strike="noStrike" cap="none" spc="0" noProof="0"/>
                        <a:t> Rad, Z. Mazaheri, A. Gholami, </a:t>
                      </a:r>
                      <a:r>
                        <a:rPr lang="en-GB" sz="800" b="0" i="0" u="none" strike="noStrike" cap="none" spc="0" noProof="0" err="1"/>
                        <a:t>Sh.Afyouni</a:t>
                      </a:r>
                      <a:r>
                        <a:rPr lang="en-GB" sz="800" b="0" i="0" u="none" strike="noStrike" cap="none" spc="0" noProof="0"/>
                        <a:t> Akbari</a:t>
                      </a:r>
                      <a:endParaRPr lang="en-US" sz="1300"/>
                    </a:p>
                    <a:p>
                      <a:pPr lvl="0" algn="l">
                        <a:lnSpc>
                          <a:spcPct val="100000"/>
                        </a:lnSpc>
                        <a:spcBef>
                          <a:spcPts val="0"/>
                        </a:spcBef>
                        <a:spcAft>
                          <a:spcPts val="0"/>
                        </a:spcAft>
                        <a:buNone/>
                      </a:pPr>
                      <a:br>
                        <a:rPr lang="en-US" sz="800" cap="none" spc="0">
                          <a:solidFill>
                            <a:srgbClr val="000000"/>
                          </a:solidFill>
                        </a:rPr>
                      </a:br>
                      <a:endParaRPr lang="en-US" sz="800" cap="none" spc="0">
                        <a:solidFill>
                          <a:srgbClr val="000000"/>
                        </a:solidFill>
                      </a:endParaRPr>
                    </a:p>
                    <a:p>
                      <a:pPr lvl="0">
                        <a:buNone/>
                      </a:pPr>
                      <a:endParaRPr lang="en-GB" sz="800" b="1" i="0" u="none" strike="noStrike" cap="none" spc="0" noProof="0">
                        <a:solidFill>
                          <a:schemeClr val="tx1"/>
                        </a:solidFill>
                      </a:endParaRPr>
                    </a:p>
                  </a:txBody>
                  <a:tcPr marL="107161" marR="53581" marT="62978" marB="5358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GB" sz="800" cap="none" spc="0">
                          <a:solidFill>
                            <a:schemeClr val="tx1"/>
                          </a:solidFill>
                          <a:hlinkClick r:id="rId3">
                            <a:extLst>
                              <a:ext uri="{A12FA001-AC4F-418D-AE19-62706E023703}">
                                <ahyp:hlinkClr xmlns:ahyp="http://schemas.microsoft.com/office/drawing/2018/hyperlinkcolor" val="tx"/>
                              </a:ext>
                            </a:extLst>
                          </a:hlinkClick>
                        </a:rPr>
                        <a:t>Link</a:t>
                      </a:r>
                    </a:p>
                  </a:txBody>
                  <a:tcPr marL="107161" marR="53581" marT="62978" marB="5358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just">
                        <a:lnSpc>
                          <a:spcPct val="100000"/>
                        </a:lnSpc>
                        <a:spcBef>
                          <a:spcPts val="0"/>
                        </a:spcBef>
                        <a:spcAft>
                          <a:spcPts val="0"/>
                        </a:spcAft>
                        <a:buNone/>
                      </a:pPr>
                      <a:r>
                        <a:rPr lang="en-GB" sz="1000" b="0" i="0" u="none" strike="noStrike" cap="none" spc="0" noProof="0" dirty="0">
                          <a:latin typeface="Avenir Next LT Pro"/>
                        </a:rPr>
                        <a:t>In this paper, design and implementation of a</a:t>
                      </a:r>
                      <a:endParaRPr lang="en-US" sz="1000" dirty="0"/>
                    </a:p>
                    <a:p>
                      <a:pPr lvl="0" algn="just">
                        <a:lnSpc>
                          <a:spcPct val="100000"/>
                        </a:lnSpc>
                        <a:spcBef>
                          <a:spcPts val="0"/>
                        </a:spcBef>
                        <a:spcAft>
                          <a:spcPts val="0"/>
                        </a:spcAft>
                        <a:buNone/>
                      </a:pPr>
                      <a:r>
                        <a:rPr lang="en-GB" sz="1000" b="0" i="0" u="none" strike="noStrike" cap="none" spc="0" noProof="0" dirty="0">
                          <a:latin typeface="Avenir Next LT Pro"/>
                        </a:rPr>
                        <a:t>4.25Gb/s optical </a:t>
                      </a:r>
                      <a:r>
                        <a:rPr lang="en-GB" sz="1000" b="0" i="0" u="none" strike="noStrike" cap="none" spc="0" noProof="0" dirty="0" err="1">
                          <a:latin typeface="Avenir Next LT Pro"/>
                        </a:rPr>
                        <a:t>fiber</a:t>
                      </a:r>
                      <a:r>
                        <a:rPr lang="en-GB" sz="1000" b="0" i="0" u="none" strike="noStrike" cap="none" spc="0" noProof="0" dirty="0">
                          <a:latin typeface="Avenir Next LT Pro"/>
                        </a:rPr>
                        <a:t> transceiver for Gigabit Ethernet (GbE) applications based on IEEE802.3z standard using Multi Mode </a:t>
                      </a:r>
                      <a:r>
                        <a:rPr lang="en-GB" sz="1000" b="0" i="0" u="none" strike="noStrike" cap="none" spc="0" noProof="0" dirty="0" err="1">
                          <a:latin typeface="Avenir Next LT Pro"/>
                        </a:rPr>
                        <a:t>Fiber</a:t>
                      </a:r>
                      <a:r>
                        <a:rPr lang="en-GB" sz="1000" b="0" i="0" u="none" strike="noStrike" cap="none" spc="0" noProof="0" dirty="0">
                          <a:latin typeface="Avenir Next LT Pro"/>
                        </a:rPr>
                        <a:t> (MMF) is described.</a:t>
                      </a:r>
                      <a:endParaRPr lang="en-GB" sz="1000" dirty="0"/>
                    </a:p>
                  </a:txBody>
                  <a:tcPr marL="107161" marR="53581" marT="62978" marB="5358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962179818"/>
                  </a:ext>
                </a:extLst>
              </a:tr>
            </a:tbl>
          </a:graphicData>
        </a:graphic>
      </p:graphicFrame>
      <p:sp>
        <p:nvSpPr>
          <p:cNvPr id="3" name="TextBox 2">
            <a:extLst>
              <a:ext uri="{FF2B5EF4-FFF2-40B4-BE49-F238E27FC236}">
                <a16:creationId xmlns:a16="http://schemas.microsoft.com/office/drawing/2014/main" id="{EC5BE929-C04E-43DC-90F8-18C64E37D85C}"/>
              </a:ext>
            </a:extLst>
          </p:cNvPr>
          <p:cNvSpPr txBox="1"/>
          <p:nvPr/>
        </p:nvSpPr>
        <p:spPr>
          <a:xfrm>
            <a:off x="9349761" y="5790061"/>
            <a:ext cx="2623781" cy="369332"/>
          </a:xfrm>
          <a:prstGeom prst="rect">
            <a:avLst/>
          </a:prstGeom>
          <a:noFill/>
        </p:spPr>
        <p:txBody>
          <a:bodyPr wrap="square" rtlCol="0">
            <a:spAutoFit/>
          </a:bodyPr>
          <a:lstStyle/>
          <a:p>
            <a:r>
              <a:rPr lang="en-IN" dirty="0" err="1"/>
              <a:t>Shrawani</a:t>
            </a:r>
            <a:r>
              <a:rPr lang="en-IN" dirty="0"/>
              <a:t> Shinde, 46</a:t>
            </a:r>
          </a:p>
        </p:txBody>
      </p:sp>
    </p:spTree>
    <p:extLst>
      <p:ext uri="{BB962C8B-B14F-4D97-AF65-F5344CB8AC3E}">
        <p14:creationId xmlns:p14="http://schemas.microsoft.com/office/powerpoint/2010/main" val="369569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C6CCD-53FA-B2EF-6129-FE1F8427F15B}"/>
              </a:ext>
            </a:extLst>
          </p:cNvPr>
          <p:cNvSpPr>
            <a:spLocks noGrp="1"/>
          </p:cNvSpPr>
          <p:nvPr>
            <p:ph type="title"/>
          </p:nvPr>
        </p:nvSpPr>
        <p:spPr>
          <a:xfrm>
            <a:off x="1517904" y="1517904"/>
            <a:ext cx="9144000" cy="1344168"/>
          </a:xfrm>
        </p:spPr>
        <p:txBody>
          <a:bodyPr>
            <a:normAutofit/>
          </a:bodyPr>
          <a:lstStyle/>
          <a:p>
            <a:r>
              <a:rPr lang="en-GB">
                <a:cs typeface="Aharoni"/>
              </a:rPr>
              <a:t>Literature Survey</a:t>
            </a:r>
            <a:endParaRPr lang="en-US" err="1"/>
          </a:p>
        </p:txBody>
      </p:sp>
      <p:graphicFrame>
        <p:nvGraphicFramePr>
          <p:cNvPr id="5" name="Content Placeholder 4">
            <a:extLst>
              <a:ext uri="{FF2B5EF4-FFF2-40B4-BE49-F238E27FC236}">
                <a16:creationId xmlns:a16="http://schemas.microsoft.com/office/drawing/2014/main" id="{E3C8C64B-7B19-0D3D-DB1E-7D9C8D1E6063}"/>
              </a:ext>
            </a:extLst>
          </p:cNvPr>
          <p:cNvGraphicFramePr>
            <a:graphicFrameLocks noGrp="1"/>
          </p:cNvGraphicFramePr>
          <p:nvPr>
            <p:ph idx="1"/>
            <p:extLst>
              <p:ext uri="{D42A27DB-BD31-4B8C-83A1-F6EECF244321}">
                <p14:modId xmlns:p14="http://schemas.microsoft.com/office/powerpoint/2010/main" val="1961535480"/>
              </p:ext>
            </p:extLst>
          </p:nvPr>
        </p:nvGraphicFramePr>
        <p:xfrm>
          <a:off x="1517650" y="3033934"/>
          <a:ext cx="9144002" cy="2402395"/>
        </p:xfrm>
        <a:graphic>
          <a:graphicData uri="http://schemas.openxmlformats.org/drawingml/2006/table">
            <a:tbl>
              <a:tblPr firstRow="1" bandRow="1">
                <a:solidFill>
                  <a:srgbClr val="F2F2F2">
                    <a:alpha val="45098"/>
                  </a:srgbClr>
                </a:solidFill>
                <a:tableStyleId>{5C22544A-7EE6-4342-B048-85BDC9FD1C3A}</a:tableStyleId>
              </a:tblPr>
              <a:tblGrid>
                <a:gridCol w="555410">
                  <a:extLst>
                    <a:ext uri="{9D8B030D-6E8A-4147-A177-3AD203B41FA5}">
                      <a16:colId xmlns:a16="http://schemas.microsoft.com/office/drawing/2014/main" val="2576685352"/>
                    </a:ext>
                  </a:extLst>
                </a:gridCol>
                <a:gridCol w="2128348">
                  <a:extLst>
                    <a:ext uri="{9D8B030D-6E8A-4147-A177-3AD203B41FA5}">
                      <a16:colId xmlns:a16="http://schemas.microsoft.com/office/drawing/2014/main" val="2178472848"/>
                    </a:ext>
                  </a:extLst>
                </a:gridCol>
                <a:gridCol w="1846231">
                  <a:extLst>
                    <a:ext uri="{9D8B030D-6E8A-4147-A177-3AD203B41FA5}">
                      <a16:colId xmlns:a16="http://schemas.microsoft.com/office/drawing/2014/main" val="2304360934"/>
                    </a:ext>
                  </a:extLst>
                </a:gridCol>
                <a:gridCol w="634993">
                  <a:extLst>
                    <a:ext uri="{9D8B030D-6E8A-4147-A177-3AD203B41FA5}">
                      <a16:colId xmlns:a16="http://schemas.microsoft.com/office/drawing/2014/main" val="1084856469"/>
                    </a:ext>
                  </a:extLst>
                </a:gridCol>
                <a:gridCol w="3979020">
                  <a:extLst>
                    <a:ext uri="{9D8B030D-6E8A-4147-A177-3AD203B41FA5}">
                      <a16:colId xmlns:a16="http://schemas.microsoft.com/office/drawing/2014/main" val="2082570495"/>
                    </a:ext>
                  </a:extLst>
                </a:gridCol>
              </a:tblGrid>
              <a:tr h="595759">
                <a:tc>
                  <a:txBody>
                    <a:bodyPr/>
                    <a:lstStyle/>
                    <a:p>
                      <a:pPr algn="ctr"/>
                      <a:r>
                        <a:rPr lang="en-GB" sz="1300" b="0" cap="none" spc="0">
                          <a:solidFill>
                            <a:schemeClr val="bg1"/>
                          </a:solidFill>
                        </a:rPr>
                        <a:t>Sr. No</a:t>
                      </a:r>
                    </a:p>
                  </a:txBody>
                  <a:tcPr marL="144835" marR="72417" marT="85119" marB="72417"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GB" sz="1300" b="0" cap="none" spc="0">
                          <a:solidFill>
                            <a:schemeClr val="bg1"/>
                          </a:solidFill>
                        </a:rPr>
                        <a:t>Title</a:t>
                      </a:r>
                    </a:p>
                  </a:txBody>
                  <a:tcPr marL="144835" marR="72417" marT="85119" marB="72417"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GB" sz="1300" b="0" cap="none" spc="0">
                          <a:solidFill>
                            <a:schemeClr val="bg1"/>
                          </a:solidFill>
                        </a:rPr>
                        <a:t>Author</a:t>
                      </a:r>
                    </a:p>
                  </a:txBody>
                  <a:tcPr marL="144835" marR="72417" marT="85119" marB="72417"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GB" sz="1300" b="0" cap="none" spc="0">
                          <a:solidFill>
                            <a:schemeClr val="bg1"/>
                          </a:solidFill>
                        </a:rPr>
                        <a:t>Link</a:t>
                      </a:r>
                    </a:p>
                  </a:txBody>
                  <a:tcPr marL="144835" marR="72417" marT="85119" marB="72417"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GB" sz="1300" b="0" cap="none" spc="0">
                          <a:solidFill>
                            <a:schemeClr val="bg1"/>
                          </a:solidFill>
                        </a:rPr>
                        <a:t>Abstract</a:t>
                      </a:r>
                    </a:p>
                  </a:txBody>
                  <a:tcPr marL="144835" marR="72417" marT="85119" marB="72417"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149929619"/>
                  </a:ext>
                </a:extLst>
              </a:tr>
              <a:tr h="1806636">
                <a:tc>
                  <a:txBody>
                    <a:bodyPr/>
                    <a:lstStyle/>
                    <a:p>
                      <a:r>
                        <a:rPr lang="en-GB" sz="1100" cap="none" spc="0">
                          <a:solidFill>
                            <a:schemeClr val="tx1"/>
                          </a:solidFill>
                        </a:rPr>
                        <a:t>3</a:t>
                      </a:r>
                    </a:p>
                  </a:txBody>
                  <a:tcPr marL="144835" marR="72417" marT="85119" marB="7241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GB" sz="1300" b="0" i="0" u="none" strike="noStrike" cap="none" spc="0" noProof="0"/>
                        <a:t>Performance Evaluation of Gigabit Ethernet Interfaces</a:t>
                      </a:r>
                      <a:endParaRPr lang="en-US" sz="1700"/>
                    </a:p>
                    <a:p>
                      <a:pPr lvl="0" algn="l">
                        <a:lnSpc>
                          <a:spcPct val="100000"/>
                        </a:lnSpc>
                        <a:spcBef>
                          <a:spcPts val="0"/>
                        </a:spcBef>
                        <a:spcAft>
                          <a:spcPts val="0"/>
                        </a:spcAft>
                        <a:buNone/>
                      </a:pPr>
                      <a:endParaRPr lang="en-GB" sz="1300" b="0" i="0" u="none" strike="noStrike" cap="none" spc="0" noProof="0"/>
                    </a:p>
                    <a:p>
                      <a:pPr lvl="0" algn="l">
                        <a:lnSpc>
                          <a:spcPct val="100000"/>
                        </a:lnSpc>
                        <a:spcBef>
                          <a:spcPts val="0"/>
                        </a:spcBef>
                        <a:spcAft>
                          <a:spcPts val="0"/>
                        </a:spcAft>
                        <a:buNone/>
                      </a:pPr>
                      <a:r>
                        <a:rPr lang="en-GB" sz="1300" b="0" i="0" u="none" strike="noStrike" cap="none" spc="0" noProof="0">
                          <a:latin typeface="Avenir Next LT Pro"/>
                        </a:rPr>
                        <a:t>Year of Publication: 2008</a:t>
                      </a:r>
                      <a:endParaRPr lang="en-GB" sz="1700"/>
                    </a:p>
                    <a:p>
                      <a:pPr lvl="0" algn="l">
                        <a:lnSpc>
                          <a:spcPct val="100000"/>
                        </a:lnSpc>
                        <a:spcBef>
                          <a:spcPts val="0"/>
                        </a:spcBef>
                        <a:spcAft>
                          <a:spcPts val="0"/>
                        </a:spcAft>
                        <a:buNone/>
                      </a:pPr>
                      <a:endParaRPr lang="en-GB" sz="1300" i="0" cap="none" spc="0">
                        <a:solidFill>
                          <a:schemeClr val="tx1"/>
                        </a:solidFill>
                      </a:endParaRPr>
                    </a:p>
                  </a:txBody>
                  <a:tcPr marL="144835" marR="72417" marT="85119" marB="7241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GB" sz="1100" b="0" i="0" u="none" strike="noStrike" cap="none" spc="0" noProof="0" err="1">
                          <a:latin typeface="Avenir Next LT Pro"/>
                        </a:rPr>
                        <a:t>Giljae</a:t>
                      </a:r>
                      <a:r>
                        <a:rPr lang="en-GB" sz="1100" b="0" i="0" u="none" strike="noStrike" cap="none" spc="0" noProof="0">
                          <a:latin typeface="Avenir Next LT Pro"/>
                        </a:rPr>
                        <a:t> Lee, </a:t>
                      </a:r>
                      <a:r>
                        <a:rPr lang="en-GB" sz="1100" b="0" i="0" u="none" strike="noStrike" cap="none" spc="0" noProof="0" err="1">
                          <a:latin typeface="Avenir Next LT Pro"/>
                        </a:rPr>
                        <a:t>Yoonjoo</a:t>
                      </a:r>
                      <a:r>
                        <a:rPr lang="en-GB" sz="1100" b="0" i="0" u="none" strike="noStrike" cap="none" spc="0" noProof="0">
                          <a:latin typeface="Avenir Next LT Pro"/>
                        </a:rPr>
                        <a:t> Kwon, </a:t>
                      </a:r>
                      <a:r>
                        <a:rPr lang="en-GB" sz="1100" b="0" i="0" u="none" strike="noStrike" cap="none" spc="0" noProof="0" err="1">
                          <a:latin typeface="Avenir Next LT Pro"/>
                        </a:rPr>
                        <a:t>Kwangjong</a:t>
                      </a:r>
                      <a:r>
                        <a:rPr lang="en-GB" sz="1100" b="0" i="0" u="none" strike="noStrike" cap="none" spc="0" noProof="0">
                          <a:latin typeface="Avenir Next LT Pro"/>
                        </a:rPr>
                        <a:t> Cho, Woojin Seok and </a:t>
                      </a:r>
                      <a:r>
                        <a:rPr lang="en-GB" sz="1100" b="0" i="0" u="none" strike="noStrike" cap="none" spc="0" noProof="0" err="1">
                          <a:latin typeface="Avenir Next LT Pro"/>
                        </a:rPr>
                        <a:t>Jaiseung</a:t>
                      </a:r>
                      <a:r>
                        <a:rPr lang="en-GB" sz="1100" b="0" i="0" u="none" strike="noStrike" cap="none" spc="0" noProof="0">
                          <a:latin typeface="Avenir Next LT Pro"/>
                        </a:rPr>
                        <a:t> Kwak</a:t>
                      </a:r>
                      <a:endParaRPr lang="en-US" sz="1700"/>
                    </a:p>
                  </a:txBody>
                  <a:tcPr marL="144835" marR="72417" marT="85119" marB="7241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buNone/>
                      </a:pPr>
                      <a:r>
                        <a:rPr lang="en-GB" sz="1100" cap="none" spc="0">
                          <a:solidFill>
                            <a:schemeClr val="tx1"/>
                          </a:solidFill>
                          <a:hlinkClick r:id="rId2"/>
                        </a:rPr>
                        <a:t>Link</a:t>
                      </a:r>
                      <a:endParaRPr lang="en-GB" sz="1100" cap="none" spc="0">
                        <a:solidFill>
                          <a:schemeClr val="tx1"/>
                        </a:solidFill>
                      </a:endParaRPr>
                    </a:p>
                  </a:txBody>
                  <a:tcPr marL="144835" marR="72417" marT="85119" marB="7241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just">
                        <a:lnSpc>
                          <a:spcPct val="100000"/>
                        </a:lnSpc>
                        <a:spcBef>
                          <a:spcPts val="0"/>
                        </a:spcBef>
                        <a:spcAft>
                          <a:spcPts val="0"/>
                        </a:spcAft>
                        <a:buNone/>
                      </a:pPr>
                      <a:r>
                        <a:rPr lang="en-GB" sz="1300" b="0" i="0" u="none" strike="noStrike" cap="none" spc="0" noProof="0"/>
                        <a:t>In this paper authors tried to find out performance limiting factor in end systems. They investigated the performance effect</a:t>
                      </a:r>
                      <a:endParaRPr lang="en-GB" sz="1700"/>
                    </a:p>
                    <a:p>
                      <a:pPr lvl="0" algn="just">
                        <a:lnSpc>
                          <a:spcPct val="100000"/>
                        </a:lnSpc>
                        <a:spcBef>
                          <a:spcPts val="0"/>
                        </a:spcBef>
                        <a:spcAft>
                          <a:spcPts val="0"/>
                        </a:spcAft>
                        <a:buNone/>
                      </a:pPr>
                      <a:r>
                        <a:rPr lang="en-GB" sz="1300" b="0" i="0" u="none" strike="noStrike" cap="none" spc="0" noProof="0"/>
                        <a:t>according to types of NIC and characterize the current capabilities of PCI, PCI-X and PCI-E Gigabit Ethernet Interfaces and identify requisite components for optimal</a:t>
                      </a:r>
                      <a:endParaRPr lang="en-GB" sz="1700"/>
                    </a:p>
                    <a:p>
                      <a:pPr lvl="0" algn="just">
                        <a:lnSpc>
                          <a:spcPct val="100000"/>
                        </a:lnSpc>
                        <a:spcBef>
                          <a:spcPts val="0"/>
                        </a:spcBef>
                        <a:spcAft>
                          <a:spcPts val="0"/>
                        </a:spcAft>
                        <a:buNone/>
                      </a:pPr>
                      <a:r>
                        <a:rPr lang="en-GB" sz="1300" b="0" i="0" u="none" strike="noStrike" cap="none" spc="0" noProof="0"/>
                        <a:t>performance.</a:t>
                      </a:r>
                      <a:endParaRPr lang="en-GB" sz="1700"/>
                    </a:p>
                  </a:txBody>
                  <a:tcPr marL="144835" marR="72417" marT="85119" marB="7241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943392685"/>
                  </a:ext>
                </a:extLst>
              </a:tr>
            </a:tbl>
          </a:graphicData>
        </a:graphic>
      </p:graphicFrame>
      <p:sp>
        <p:nvSpPr>
          <p:cNvPr id="7" name="TextBox 6">
            <a:extLst>
              <a:ext uri="{FF2B5EF4-FFF2-40B4-BE49-F238E27FC236}">
                <a16:creationId xmlns:a16="http://schemas.microsoft.com/office/drawing/2014/main" id="{B981B2F1-0570-4DA9-9F15-637EF288C4AF}"/>
              </a:ext>
            </a:extLst>
          </p:cNvPr>
          <p:cNvSpPr txBox="1"/>
          <p:nvPr/>
        </p:nvSpPr>
        <p:spPr>
          <a:xfrm>
            <a:off x="9349761" y="5790061"/>
            <a:ext cx="2623781" cy="369332"/>
          </a:xfrm>
          <a:prstGeom prst="rect">
            <a:avLst/>
          </a:prstGeom>
          <a:noFill/>
        </p:spPr>
        <p:txBody>
          <a:bodyPr wrap="square" rtlCol="0">
            <a:spAutoFit/>
          </a:bodyPr>
          <a:lstStyle/>
          <a:p>
            <a:r>
              <a:rPr lang="en-IN" dirty="0" err="1"/>
              <a:t>Shrawani</a:t>
            </a:r>
            <a:r>
              <a:rPr lang="en-IN" dirty="0"/>
              <a:t> Shinde, 46</a:t>
            </a:r>
          </a:p>
        </p:txBody>
      </p:sp>
    </p:spTree>
    <p:extLst>
      <p:ext uri="{BB962C8B-B14F-4D97-AF65-F5344CB8AC3E}">
        <p14:creationId xmlns:p14="http://schemas.microsoft.com/office/powerpoint/2010/main" val="136578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3328-9944-B597-C563-67BF61A5E850}"/>
              </a:ext>
            </a:extLst>
          </p:cNvPr>
          <p:cNvSpPr>
            <a:spLocks noGrp="1"/>
          </p:cNvSpPr>
          <p:nvPr>
            <p:ph type="title"/>
          </p:nvPr>
        </p:nvSpPr>
        <p:spPr>
          <a:xfrm>
            <a:off x="540244" y="80168"/>
            <a:ext cx="9144000" cy="668433"/>
          </a:xfrm>
        </p:spPr>
        <p:txBody>
          <a:bodyPr>
            <a:normAutofit fontScale="90000"/>
          </a:bodyPr>
          <a:lstStyle/>
          <a:p>
            <a:r>
              <a:rPr lang="en-GB">
                <a:ea typeface="+mj-lt"/>
                <a:cs typeface="+mj-lt"/>
              </a:rPr>
              <a:t>Literature Survey</a:t>
            </a:r>
            <a:endParaRPr lang="en-US"/>
          </a:p>
        </p:txBody>
      </p:sp>
      <p:graphicFrame>
        <p:nvGraphicFramePr>
          <p:cNvPr id="4" name="Table 4">
            <a:extLst>
              <a:ext uri="{FF2B5EF4-FFF2-40B4-BE49-F238E27FC236}">
                <a16:creationId xmlns:a16="http://schemas.microsoft.com/office/drawing/2014/main" id="{DE079B9E-07B0-B1FF-E0AD-953295A13023}"/>
              </a:ext>
            </a:extLst>
          </p:cNvPr>
          <p:cNvGraphicFramePr>
            <a:graphicFrameLocks noGrp="1"/>
          </p:cNvGraphicFramePr>
          <p:nvPr>
            <p:ph idx="1"/>
            <p:extLst>
              <p:ext uri="{D42A27DB-BD31-4B8C-83A1-F6EECF244321}">
                <p14:modId xmlns:p14="http://schemas.microsoft.com/office/powerpoint/2010/main" val="2386285982"/>
              </p:ext>
            </p:extLst>
          </p:nvPr>
        </p:nvGraphicFramePr>
        <p:xfrm>
          <a:off x="546340" y="747622"/>
          <a:ext cx="11314237" cy="4852493"/>
        </p:xfrm>
        <a:graphic>
          <a:graphicData uri="http://schemas.openxmlformats.org/drawingml/2006/table">
            <a:tbl>
              <a:tblPr firstRow="1" bandRow="1">
                <a:tableStyleId>{5C22544A-7EE6-4342-B048-85BDC9FD1C3A}</a:tableStyleId>
              </a:tblPr>
              <a:tblGrid>
                <a:gridCol w="677800">
                  <a:extLst>
                    <a:ext uri="{9D8B030D-6E8A-4147-A177-3AD203B41FA5}">
                      <a16:colId xmlns:a16="http://schemas.microsoft.com/office/drawing/2014/main" val="2576685352"/>
                    </a:ext>
                  </a:extLst>
                </a:gridCol>
                <a:gridCol w="1581539">
                  <a:extLst>
                    <a:ext uri="{9D8B030D-6E8A-4147-A177-3AD203B41FA5}">
                      <a16:colId xmlns:a16="http://schemas.microsoft.com/office/drawing/2014/main" val="2178472848"/>
                    </a:ext>
                  </a:extLst>
                </a:gridCol>
                <a:gridCol w="1446835">
                  <a:extLst>
                    <a:ext uri="{9D8B030D-6E8A-4147-A177-3AD203B41FA5}">
                      <a16:colId xmlns:a16="http://schemas.microsoft.com/office/drawing/2014/main" val="2304360934"/>
                    </a:ext>
                  </a:extLst>
                </a:gridCol>
                <a:gridCol w="1085126">
                  <a:extLst>
                    <a:ext uri="{9D8B030D-6E8A-4147-A177-3AD203B41FA5}">
                      <a16:colId xmlns:a16="http://schemas.microsoft.com/office/drawing/2014/main" val="1084856469"/>
                    </a:ext>
                  </a:extLst>
                </a:gridCol>
                <a:gridCol w="6522937">
                  <a:extLst>
                    <a:ext uri="{9D8B030D-6E8A-4147-A177-3AD203B41FA5}">
                      <a16:colId xmlns:a16="http://schemas.microsoft.com/office/drawing/2014/main" val="2082570495"/>
                    </a:ext>
                  </a:extLst>
                </a:gridCol>
              </a:tblGrid>
              <a:tr h="370840">
                <a:tc>
                  <a:txBody>
                    <a:bodyPr/>
                    <a:lstStyle/>
                    <a:p>
                      <a:pPr algn="ctr"/>
                      <a:r>
                        <a:rPr lang="en-GB"/>
                        <a:t>Sr. No</a:t>
                      </a:r>
                    </a:p>
                  </a:txBody>
                  <a:tcPr/>
                </a:tc>
                <a:tc>
                  <a:txBody>
                    <a:bodyPr/>
                    <a:lstStyle/>
                    <a:p>
                      <a:pPr algn="ctr"/>
                      <a:r>
                        <a:rPr lang="en-GB"/>
                        <a:t>Title</a:t>
                      </a:r>
                    </a:p>
                  </a:txBody>
                  <a:tcPr/>
                </a:tc>
                <a:tc>
                  <a:txBody>
                    <a:bodyPr/>
                    <a:lstStyle/>
                    <a:p>
                      <a:pPr algn="ctr"/>
                      <a:r>
                        <a:rPr lang="en-GB"/>
                        <a:t>Author</a:t>
                      </a:r>
                    </a:p>
                  </a:txBody>
                  <a:tcPr/>
                </a:tc>
                <a:tc>
                  <a:txBody>
                    <a:bodyPr/>
                    <a:lstStyle/>
                    <a:p>
                      <a:pPr algn="ctr"/>
                      <a:r>
                        <a:rPr lang="en-GB"/>
                        <a:t>Link</a:t>
                      </a:r>
                    </a:p>
                  </a:txBody>
                  <a:tcPr/>
                </a:tc>
                <a:tc>
                  <a:txBody>
                    <a:bodyPr/>
                    <a:lstStyle/>
                    <a:p>
                      <a:pPr lvl="0" algn="ctr">
                        <a:buNone/>
                      </a:pPr>
                      <a:r>
                        <a:rPr lang="en-GB"/>
                        <a:t>Abstract</a:t>
                      </a:r>
                    </a:p>
                  </a:txBody>
                  <a:tcPr/>
                </a:tc>
                <a:extLst>
                  <a:ext uri="{0D108BD9-81ED-4DB2-BD59-A6C34878D82A}">
                    <a16:rowId xmlns:a16="http://schemas.microsoft.com/office/drawing/2014/main" val="1149929619"/>
                  </a:ext>
                </a:extLst>
              </a:tr>
              <a:tr h="370839">
                <a:tc>
                  <a:txBody>
                    <a:bodyPr/>
                    <a:lstStyle/>
                    <a:p>
                      <a:r>
                        <a:rPr lang="en-US"/>
                        <a:t>1</a:t>
                      </a:r>
                      <a:endParaRPr lang="en-GB"/>
                    </a:p>
                  </a:txBody>
                  <a:tcPr/>
                </a:tc>
                <a:tc>
                  <a:txBody>
                    <a:bodyPr/>
                    <a:lstStyle/>
                    <a:p>
                      <a:pPr lvl="0" algn="l">
                        <a:lnSpc>
                          <a:spcPct val="100000"/>
                        </a:lnSpc>
                        <a:spcBef>
                          <a:spcPts val="0"/>
                        </a:spcBef>
                        <a:spcAft>
                          <a:spcPts val="0"/>
                        </a:spcAft>
                        <a:buNone/>
                      </a:pPr>
                      <a:r>
                        <a:rPr lang="en-US" sz="1600">
                          <a:latin typeface="Times New Roman"/>
                        </a:rPr>
                        <a:t>Performance Comparison of IPv4 and IPv6 using </a:t>
                      </a:r>
                    </a:p>
                    <a:p>
                      <a:pPr lvl="0" algn="l">
                        <a:lnSpc>
                          <a:spcPct val="100000"/>
                        </a:lnSpc>
                        <a:spcBef>
                          <a:spcPts val="0"/>
                        </a:spcBef>
                        <a:spcAft>
                          <a:spcPts val="0"/>
                        </a:spcAft>
                        <a:buNone/>
                      </a:pPr>
                      <a:r>
                        <a:rPr lang="en-US" sz="1600">
                          <a:latin typeface="Times New Roman"/>
                        </a:rPr>
                        <a:t>Windows XP and Windows 7 over Gigabit Ethernet LAN</a:t>
                      </a:r>
                    </a:p>
                  </a:txBody>
                  <a:tcPr/>
                </a:tc>
                <a:tc>
                  <a:txBody>
                    <a:bodyPr/>
                    <a:lstStyle/>
                    <a:p>
                      <a:pPr lvl="0">
                        <a:buNone/>
                      </a:pPr>
                      <a:r>
                        <a:rPr lang="en-US" sz="1600">
                          <a:latin typeface="Times New Roman"/>
                        </a:rPr>
                        <a:t>Puneet Jain, </a:t>
                      </a:r>
                    </a:p>
                    <a:p>
                      <a:pPr lvl="0">
                        <a:buNone/>
                      </a:pPr>
                      <a:r>
                        <a:rPr lang="en-US" sz="1600">
                          <a:latin typeface="Times New Roman"/>
                        </a:rPr>
                        <a:t>Sumer Singh,</a:t>
                      </a:r>
                    </a:p>
                    <a:p>
                      <a:pPr lvl="0">
                        <a:buNone/>
                      </a:pPr>
                      <a:r>
                        <a:rPr lang="en-US" sz="1600">
                          <a:latin typeface="Times New Roman"/>
                        </a:rPr>
                        <a:t>Gurjeevan Singh, </a:t>
                      </a:r>
                    </a:p>
                    <a:p>
                      <a:pPr lvl="0">
                        <a:buNone/>
                      </a:pPr>
                      <a:endParaRPr lang="en-US" sz="1600">
                        <a:latin typeface="Times New Roman"/>
                      </a:endParaRPr>
                    </a:p>
                  </a:txBody>
                  <a:tcPr/>
                </a:tc>
                <a:tc>
                  <a:txBody>
                    <a:bodyPr/>
                    <a:lstStyle/>
                    <a:p>
                      <a:pPr lvl="0">
                        <a:buNone/>
                      </a:pPr>
                      <a:r>
                        <a:rPr lang="en-GB" sz="1800" b="0" i="0" u="none" strike="noStrike" noProof="0">
                          <a:latin typeface="Avenir Next LT Pro"/>
                          <a:hlinkClick r:id="rId2"/>
                        </a:rPr>
                        <a:t>link</a:t>
                      </a:r>
                      <a:endParaRPr lang="en-GB" sz="1800" b="0" i="0" u="none" strike="noStrike" noProof="0">
                        <a:latin typeface="Avenir Next LT Pro"/>
                      </a:endParaRPr>
                    </a:p>
                  </a:txBody>
                  <a:tcPr/>
                </a:tc>
                <a:tc>
                  <a:txBody>
                    <a:bodyPr/>
                    <a:lstStyle/>
                    <a:p>
                      <a:pPr lvl="0" algn="just">
                        <a:buNone/>
                      </a:pPr>
                      <a:r>
                        <a:rPr lang="en-US" sz="1800">
                          <a:latin typeface="Times New Roman"/>
                          <a:cs typeface="Times New Roman"/>
                        </a:rPr>
                        <a:t>In this Research Paper, evaluated the performance 
of IPv4 and IPv6 using Windows XP and Windows 7. In this </a:t>
                      </a:r>
                    </a:p>
                    <a:p>
                      <a:pPr lvl="0" algn="just">
                        <a:buNone/>
                      </a:pPr>
                      <a:r>
                        <a:rPr lang="en-US" sz="1800">
                          <a:latin typeface="Times New Roman"/>
                          <a:cs typeface="Times New Roman"/>
                        </a:rPr>
                        <a:t>study TCP (Transmission Control Protocol) Throughput and </a:t>
                      </a:r>
                    </a:p>
                    <a:p>
                      <a:pPr lvl="0" algn="just">
                        <a:buNone/>
                      </a:pPr>
                      <a:r>
                        <a:rPr lang="en-US" sz="1800">
                          <a:latin typeface="Times New Roman"/>
                          <a:cs typeface="Times New Roman"/>
                        </a:rPr>
                        <a:t>UDP (User Datagram Protocol) Throughput have been </a:t>
                      </a:r>
                    </a:p>
                    <a:p>
                      <a:pPr lvl="0" algn="just">
                        <a:buNone/>
                      </a:pPr>
                      <a:r>
                        <a:rPr lang="en-US" sz="1800">
                          <a:latin typeface="Times New Roman"/>
                          <a:cs typeface="Times New Roman"/>
                        </a:rPr>
                        <a:t>compared for protocol IPv4 and IPv6. </a:t>
                      </a:r>
                    </a:p>
                    <a:p>
                      <a:pPr lvl="0" algn="just">
                        <a:buNone/>
                      </a:pPr>
                      <a:endParaRPr lang="en-US"/>
                    </a:p>
                  </a:txBody>
                  <a:tcPr/>
                </a:tc>
                <a:extLst>
                  <a:ext uri="{0D108BD9-81ED-4DB2-BD59-A6C34878D82A}">
                    <a16:rowId xmlns:a16="http://schemas.microsoft.com/office/drawing/2014/main" val="943392685"/>
                  </a:ext>
                </a:extLst>
              </a:tr>
              <a:tr h="2170253">
                <a:tc>
                  <a:txBody>
                    <a:bodyPr/>
                    <a:lstStyle/>
                    <a:p>
                      <a:r>
                        <a:rPr lang="en-US"/>
                        <a:t>2</a:t>
                      </a:r>
                      <a:endParaRPr lang="en-GB"/>
                    </a:p>
                  </a:txBody>
                  <a:tcPr/>
                </a:tc>
                <a:tc>
                  <a:txBody>
                    <a:bodyPr/>
                    <a:lstStyle/>
                    <a:p>
                      <a:pPr lvl="0" algn="just">
                        <a:lnSpc>
                          <a:spcPct val="100000"/>
                        </a:lnSpc>
                        <a:spcBef>
                          <a:spcPts val="0"/>
                        </a:spcBef>
                        <a:spcAft>
                          <a:spcPts val="0"/>
                        </a:spcAft>
                        <a:buNone/>
                      </a:pPr>
                      <a:r>
                        <a:rPr lang="en-US" sz="1800" b="0" i="0" u="none" strike="noStrike" noProof="0">
                          <a:latin typeface="Times New Roman"/>
                        </a:rPr>
                        <a:t>Ethernet-Based Real-Time and Industrial Communications</a:t>
                      </a:r>
                      <a:endParaRPr lang="en-US">
                        <a:latin typeface="Times New Roman"/>
                      </a:endParaRPr>
                    </a:p>
                  </a:txBody>
                  <a:tcPr/>
                </a:tc>
                <a:tc>
                  <a:txBody>
                    <a:bodyPr/>
                    <a:lstStyle/>
                    <a:p>
                      <a:pPr lvl="0" algn="l">
                        <a:lnSpc>
                          <a:spcPct val="100000"/>
                        </a:lnSpc>
                        <a:spcBef>
                          <a:spcPts val="0"/>
                        </a:spcBef>
                        <a:spcAft>
                          <a:spcPts val="0"/>
                        </a:spcAft>
                        <a:buNone/>
                      </a:pPr>
                      <a:br>
                        <a:rPr lang="en-US"/>
                      </a:br>
                      <a:r>
                        <a:rPr lang="en-US" sz="1800" b="0" i="0" u="none" strike="noStrike" noProof="0">
                          <a:hlinkClick r:id="rId3"/>
                        </a:rPr>
                        <a:t>J.-D. Decotignie</a:t>
                      </a:r>
                      <a:endParaRPr lang="en-US"/>
                    </a:p>
                    <a:p>
                      <a:pPr lvl="0" algn="l">
                        <a:lnSpc>
                          <a:spcPct val="100000"/>
                        </a:lnSpc>
                        <a:spcBef>
                          <a:spcPts val="0"/>
                        </a:spcBef>
                        <a:spcAft>
                          <a:spcPts val="0"/>
                        </a:spcAft>
                        <a:buNone/>
                      </a:pPr>
                      <a:endParaRPr lang="en-US" sz="1800" b="0" i="0" u="none" strike="noStrike" noProof="0"/>
                    </a:p>
                    <a:p>
                      <a:pPr lvl="0">
                        <a:buNone/>
                      </a:pPr>
                      <a:endParaRPr lang="en-GB" sz="1800" b="1" i="0" u="none" strike="noStrike" noProof="0"/>
                    </a:p>
                  </a:txBody>
                  <a:tcPr/>
                </a:tc>
                <a:tc>
                  <a:txBody>
                    <a:bodyPr/>
                    <a:lstStyle/>
                    <a:p>
                      <a:pPr lvl="0">
                        <a:buNone/>
                      </a:pPr>
                      <a:r>
                        <a:rPr lang="en-GB" sz="1800" b="0" i="0" u="none" strike="noStrike" noProof="0">
                          <a:latin typeface="Avenir Next LT Pro"/>
                          <a:hlinkClick r:id="rId4"/>
                        </a:rPr>
                        <a:t>Link</a:t>
                      </a:r>
                      <a:endParaRPr lang="en-GB" sz="1800" b="0" i="0" u="none" strike="noStrike" noProof="0">
                        <a:latin typeface="Avenir Next LT Pro"/>
                      </a:endParaRPr>
                    </a:p>
                  </a:txBody>
                  <a:tcPr/>
                </a:tc>
                <a:tc>
                  <a:txBody>
                    <a:bodyPr/>
                    <a:lstStyle/>
                    <a:p>
                      <a:pPr lvl="0" algn="just">
                        <a:buNone/>
                      </a:pPr>
                      <a:r>
                        <a:rPr lang="en-GB" sz="1800" b="0" i="0" u="none" strike="noStrike" noProof="0">
                          <a:latin typeface="Times New Roman"/>
                        </a:rPr>
                        <a:t>This paper first details the requirements that an industrial network has to </a:t>
                      </a:r>
                      <a:r>
                        <a:rPr lang="en-GB" sz="1800" b="0" i="0" u="none" strike="noStrike" noProof="0" err="1">
                          <a:latin typeface="Times New Roman"/>
                        </a:rPr>
                        <a:t>fulfill</a:t>
                      </a:r>
                      <a:r>
                        <a:rPr lang="en-GB" sz="1800" b="0" i="0" u="none" strike="noStrike" noProof="0">
                          <a:latin typeface="Times New Roman"/>
                        </a:rPr>
                        <a:t>. It then shows how Ethernet has been enhanced to comply with the real-time requirements in particular in the industrial context.</a:t>
                      </a:r>
                      <a:endParaRPr lang="en-GB">
                        <a:latin typeface="Times New Roman"/>
                      </a:endParaRPr>
                    </a:p>
                  </a:txBody>
                  <a:tcPr/>
                </a:tc>
                <a:extLst>
                  <a:ext uri="{0D108BD9-81ED-4DB2-BD59-A6C34878D82A}">
                    <a16:rowId xmlns:a16="http://schemas.microsoft.com/office/drawing/2014/main" val="3962179818"/>
                  </a:ext>
                </a:extLst>
              </a:tr>
            </a:tbl>
          </a:graphicData>
        </a:graphic>
      </p:graphicFrame>
      <p:sp>
        <p:nvSpPr>
          <p:cNvPr id="5" name="TextBox 4">
            <a:extLst>
              <a:ext uri="{FF2B5EF4-FFF2-40B4-BE49-F238E27FC236}">
                <a16:creationId xmlns:a16="http://schemas.microsoft.com/office/drawing/2014/main" id="{73F85F9A-C74A-4D8F-813D-B6EEF48764E7}"/>
              </a:ext>
            </a:extLst>
          </p:cNvPr>
          <p:cNvSpPr txBox="1"/>
          <p:nvPr/>
        </p:nvSpPr>
        <p:spPr>
          <a:xfrm>
            <a:off x="9236796" y="5861799"/>
            <a:ext cx="2623781" cy="369332"/>
          </a:xfrm>
          <a:prstGeom prst="rect">
            <a:avLst/>
          </a:prstGeom>
          <a:noFill/>
        </p:spPr>
        <p:txBody>
          <a:bodyPr wrap="square" rtlCol="0">
            <a:spAutoFit/>
          </a:bodyPr>
          <a:lstStyle/>
          <a:p>
            <a:r>
              <a:rPr lang="en-IN" dirty="0"/>
              <a:t>Adarsh Sapkal,32</a:t>
            </a:r>
          </a:p>
        </p:txBody>
      </p:sp>
    </p:spTree>
    <p:extLst>
      <p:ext uri="{BB962C8B-B14F-4D97-AF65-F5344CB8AC3E}">
        <p14:creationId xmlns:p14="http://schemas.microsoft.com/office/powerpoint/2010/main" val="387234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35915E-519E-1EF0-DD92-FF25B055E2DA}"/>
              </a:ext>
            </a:extLst>
          </p:cNvPr>
          <p:cNvSpPr>
            <a:spLocks noGrp="1"/>
          </p:cNvSpPr>
          <p:nvPr>
            <p:ph type="title"/>
          </p:nvPr>
        </p:nvSpPr>
        <p:spPr>
          <a:xfrm>
            <a:off x="762000" y="1517903"/>
            <a:ext cx="9899904" cy="1345115"/>
          </a:xfrm>
        </p:spPr>
        <p:txBody>
          <a:bodyPr>
            <a:normAutofit/>
          </a:bodyPr>
          <a:lstStyle/>
          <a:p>
            <a:r>
              <a:rPr lang="en-GB" dirty="0">
                <a:cs typeface="Aharoni"/>
              </a:rPr>
              <a:t>Thank You</a:t>
            </a:r>
            <a:endParaRPr lang="en-GB" dirty="0"/>
          </a:p>
        </p:txBody>
      </p:sp>
      <p:sp>
        <p:nvSpPr>
          <p:cNvPr id="3" name="Content Placeholder 2">
            <a:extLst>
              <a:ext uri="{FF2B5EF4-FFF2-40B4-BE49-F238E27FC236}">
                <a16:creationId xmlns:a16="http://schemas.microsoft.com/office/drawing/2014/main" id="{9C968564-224B-7AF9-8DA5-3991E25B67FC}"/>
              </a:ext>
            </a:extLst>
          </p:cNvPr>
          <p:cNvSpPr>
            <a:spLocks noGrp="1"/>
          </p:cNvSpPr>
          <p:nvPr>
            <p:ph idx="1"/>
          </p:nvPr>
        </p:nvSpPr>
        <p:spPr>
          <a:xfrm>
            <a:off x="762000" y="2970222"/>
            <a:ext cx="9899904" cy="3125777"/>
          </a:xfrm>
        </p:spPr>
        <p:txBody>
          <a:bodyPr>
            <a:normAutofit/>
          </a:bodyPr>
          <a:lstStyle/>
          <a:p>
            <a:endParaRPr lang="en-GB"/>
          </a:p>
        </p:txBody>
      </p:sp>
    </p:spTree>
    <p:extLst>
      <p:ext uri="{BB962C8B-B14F-4D97-AF65-F5344CB8AC3E}">
        <p14:creationId xmlns:p14="http://schemas.microsoft.com/office/powerpoint/2010/main" val="1421978005"/>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C2031"/>
      </a:dk2>
      <a:lt2>
        <a:srgbClr val="F2F3F0"/>
      </a:lt2>
      <a:accent1>
        <a:srgbClr val="7741CF"/>
      </a:accent1>
      <a:accent2>
        <a:srgbClr val="3A3FC0"/>
      </a:accent2>
      <a:accent3>
        <a:srgbClr val="4181CF"/>
      </a:accent3>
      <a:accent4>
        <a:srgbClr val="2FAABD"/>
      </a:accent4>
      <a:accent5>
        <a:srgbClr val="3DC29C"/>
      </a:accent5>
      <a:accent6>
        <a:srgbClr val="2FBD5A"/>
      </a:accent6>
      <a:hlink>
        <a:srgbClr val="339B8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1137</Words>
  <Application>Microsoft Office PowerPoint</Application>
  <PresentationFormat>Widescreen</PresentationFormat>
  <Paragraphs>126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Aharoni</vt:lpstr>
      <vt:lpstr>Arial</vt:lpstr>
      <vt:lpstr>Avenir Next LT Pro</vt:lpstr>
      <vt:lpstr>Times New Roman</vt:lpstr>
      <vt:lpstr>PrismaticVTI</vt:lpstr>
      <vt:lpstr>Gigabit Ethernet</vt:lpstr>
      <vt:lpstr>Literature Survey</vt:lpstr>
      <vt:lpstr>Literature Survey</vt:lpstr>
      <vt:lpstr>Literature Survey</vt:lpstr>
      <vt:lpstr>Literature Survey</vt:lpstr>
      <vt:lpstr>Literature Survey</vt:lpstr>
      <vt:lpstr>Literature Survey</vt:lpstr>
      <vt:lpstr>Literature Survey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
  <cp:lastModifiedBy>Shaunak Deshpande</cp:lastModifiedBy>
  <cp:revision>28</cp:revision>
  <dcterms:created xsi:type="dcterms:W3CDTF">2022-03-22T06:37:26Z</dcterms:created>
  <dcterms:modified xsi:type="dcterms:W3CDTF">2022-03-30T03:28:32Z</dcterms:modified>
</cp:coreProperties>
</file>