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88" r:id="rId2"/>
    <p:sldMasterId id="2147483700" r:id="rId3"/>
    <p:sldMasterId id="2147483712" r:id="rId4"/>
  </p:sldMasterIdLst>
  <p:notesMasterIdLst>
    <p:notesMasterId r:id="rId32"/>
  </p:notesMasterIdLst>
  <p:sldIdLst>
    <p:sldId id="278" r:id="rId5"/>
    <p:sldId id="279" r:id="rId6"/>
    <p:sldId id="281" r:id="rId7"/>
    <p:sldId id="256" r:id="rId8"/>
    <p:sldId id="257" r:id="rId9"/>
    <p:sldId id="259" r:id="rId10"/>
    <p:sldId id="264" r:id="rId11"/>
    <p:sldId id="258" r:id="rId12"/>
    <p:sldId id="260" r:id="rId13"/>
    <p:sldId id="261" r:id="rId14"/>
    <p:sldId id="283" r:id="rId15"/>
    <p:sldId id="285" r:id="rId16"/>
    <p:sldId id="262" r:id="rId17"/>
    <p:sldId id="282" r:id="rId18"/>
    <p:sldId id="263" r:id="rId19"/>
    <p:sldId id="286" r:id="rId20"/>
    <p:sldId id="287" r:id="rId21"/>
    <p:sldId id="268" r:id="rId22"/>
    <p:sldId id="272" r:id="rId23"/>
    <p:sldId id="273" r:id="rId24"/>
    <p:sldId id="274" r:id="rId25"/>
    <p:sldId id="270" r:id="rId26"/>
    <p:sldId id="269" r:id="rId27"/>
    <p:sldId id="271" r:id="rId28"/>
    <p:sldId id="275" r:id="rId29"/>
    <p:sldId id="276"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gveda deshpande" initials="rd" lastIdx="1" clrIdx="0">
    <p:extLst>
      <p:ext uri="{19B8F6BF-5375-455C-9EA6-DF929625EA0E}">
        <p15:presenceInfo xmlns:p15="http://schemas.microsoft.com/office/powerpoint/2012/main" userId="f255321cd0bc55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FF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890" autoAdjust="0"/>
  </p:normalViewPr>
  <p:slideViewPr>
    <p:cSldViewPr snapToGrid="0">
      <p:cViewPr varScale="1">
        <p:scale>
          <a:sx n="76" d="100"/>
          <a:sy n="76" d="100"/>
        </p:scale>
        <p:origin x="946" y="53"/>
      </p:cViewPr>
      <p:guideLst/>
    </p:cSldViewPr>
  </p:slideViewPr>
  <p:outlineViewPr>
    <p:cViewPr>
      <p:scale>
        <a:sx n="33" d="100"/>
        <a:sy n="33" d="100"/>
      </p:scale>
      <p:origin x="0" y="-1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B4175-4822-4C91-89BC-C5FFCD1BE0F5}" type="datetimeFigureOut">
              <a:rPr lang="en-IN" smtClean="0"/>
              <a:t>29-09-2020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6F422-816D-499D-A5B5-E4CFE3913412}" type="slidenum">
              <a:rPr lang="en-IN" smtClean="0"/>
              <a:t>‹#›</a:t>
            </a:fld>
            <a:endParaRPr lang="en-IN"/>
          </a:p>
        </p:txBody>
      </p:sp>
    </p:spTree>
    <p:extLst>
      <p:ext uri="{BB962C8B-B14F-4D97-AF65-F5344CB8AC3E}">
        <p14:creationId xmlns:p14="http://schemas.microsoft.com/office/powerpoint/2010/main" val="1758162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6F422-816D-499D-A5B5-E4CFE3913412}" type="slidenum">
              <a:rPr lang="en-IN" smtClean="0"/>
              <a:t>11</a:t>
            </a:fld>
            <a:endParaRPr lang="en-IN"/>
          </a:p>
        </p:txBody>
      </p:sp>
    </p:spTree>
    <p:extLst>
      <p:ext uri="{BB962C8B-B14F-4D97-AF65-F5344CB8AC3E}">
        <p14:creationId xmlns:p14="http://schemas.microsoft.com/office/powerpoint/2010/main" val="258372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633AC0-3D6A-44EA-A16B-7F216140BAA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405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64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979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3295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C8B5DD9-699A-4487-972D-FB351CA436A7}"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1384154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8B5DD9-699A-4487-972D-FB351CA436A7}"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3101283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8B5DD9-699A-4487-972D-FB351CA436A7}"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2773655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C8B5DD9-699A-4487-972D-FB351CA436A7}"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3357939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C8B5DD9-699A-4487-972D-FB351CA436A7}" type="datetimeFigureOut">
              <a:rPr lang="en-IN" smtClean="0"/>
              <a:t>29-09-2020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3485196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C8B5DD9-699A-4487-972D-FB351CA436A7}" type="datetimeFigureOut">
              <a:rPr lang="en-IN" smtClean="0"/>
              <a:t>29-09-2020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24202465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B5DD9-699A-4487-972D-FB351CA436A7}" type="datetimeFigureOut">
              <a:rPr lang="en-IN" smtClean="0"/>
              <a:t>29-09-2020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1369652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8B5DD9-699A-4487-972D-FB351CA436A7}"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29236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29358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8B5DD9-699A-4487-972D-FB351CA436A7}"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270440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8B5DD9-699A-4487-972D-FB351CA436A7}"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2450230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8B5DD9-699A-4487-972D-FB351CA436A7}"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721CC-BF64-4AE8-A45A-F0EB47204947}" type="slidenum">
              <a:rPr lang="en-IN" smtClean="0"/>
              <a:t>‹#›</a:t>
            </a:fld>
            <a:endParaRPr lang="en-IN"/>
          </a:p>
        </p:txBody>
      </p:sp>
    </p:spTree>
    <p:extLst>
      <p:ext uri="{BB962C8B-B14F-4D97-AF65-F5344CB8AC3E}">
        <p14:creationId xmlns:p14="http://schemas.microsoft.com/office/powerpoint/2010/main" val="14455068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0ECE-2514-41E3-876D-EFE7E2FF8FA5}"/>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A0EDCB3-3796-47AB-915E-133853F6F19D}"/>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F573F1-AB82-4472-9DA2-52BD4218AC20}"/>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5" name="Footer Placeholder 4">
            <a:extLst>
              <a:ext uri="{FF2B5EF4-FFF2-40B4-BE49-F238E27FC236}">
                <a16:creationId xmlns:a16="http://schemas.microsoft.com/office/drawing/2014/main" id="{764204AD-193C-42FD-99DE-278099215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DFA00-BDD3-4063-884F-E48B779FF0BA}"/>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11792163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EA8B-45B2-4823-9195-3BB2CF1580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C475D3-F301-4574-8CB8-65D510B72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87C96-D2D2-446D-9B38-48DC8C16A7D5}"/>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5" name="Footer Placeholder 4">
            <a:extLst>
              <a:ext uri="{FF2B5EF4-FFF2-40B4-BE49-F238E27FC236}">
                <a16:creationId xmlns:a16="http://schemas.microsoft.com/office/drawing/2014/main" id="{20EE108D-A586-45BB-A452-76B895878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54CAC-3A2D-42D7-8EDB-9E17DC001E1F}"/>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108981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C16E-FA97-42DF-A20B-E053FFB4F249}"/>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75E815-BCE7-4374-8B07-93A752CB69A4}"/>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2E053-5647-4EBE-9357-8E61CA341CE5}"/>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5" name="Footer Placeholder 4">
            <a:extLst>
              <a:ext uri="{FF2B5EF4-FFF2-40B4-BE49-F238E27FC236}">
                <a16:creationId xmlns:a16="http://schemas.microsoft.com/office/drawing/2014/main" id="{60AA303C-CDF0-4A84-BBB2-390CED998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38455-54FE-487C-9634-3F50D33BAEDA}"/>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23194831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8C29-D0B0-4105-94C0-E196409A0A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5A9CCB-31C1-4E93-A511-F0A1DFBAA3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B04B40-FD41-4D36-B736-5E0715F9D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1AE5D0-40A2-47E7-9D28-1E0ADE0E6FE5}"/>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6" name="Footer Placeholder 5">
            <a:extLst>
              <a:ext uri="{FF2B5EF4-FFF2-40B4-BE49-F238E27FC236}">
                <a16:creationId xmlns:a16="http://schemas.microsoft.com/office/drawing/2014/main" id="{083BE975-8F9B-4180-9960-7FD67EE68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9DB31-ADBA-4D2C-BEB4-9B46303D82B9}"/>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1760865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9823-5DCF-40B2-96DD-D5252214D8EA}"/>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CD76C5-7E5B-492C-AEAB-720BD093049C}"/>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0B5F473-97B8-4363-B5C8-1EBCACC0FD79}"/>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06ED61-C614-4902-908D-10F78C6E6EBF}"/>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30BEA-8EDD-44FE-ACAF-2F9AEF2723C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12044E-9B33-4D6C-BFEC-57B27711B92A}"/>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8" name="Footer Placeholder 7">
            <a:extLst>
              <a:ext uri="{FF2B5EF4-FFF2-40B4-BE49-F238E27FC236}">
                <a16:creationId xmlns:a16="http://schemas.microsoft.com/office/drawing/2014/main" id="{02199FAD-22C2-4CB0-A6A0-2472E0F11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9B8930-15CD-42C5-B720-B44E8E1BFAF6}"/>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3425131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A99C-42B0-4E8D-A2A9-01956E374A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75446F-C673-4906-BCBE-3CDE4446F703}"/>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4" name="Footer Placeholder 3">
            <a:extLst>
              <a:ext uri="{FF2B5EF4-FFF2-40B4-BE49-F238E27FC236}">
                <a16:creationId xmlns:a16="http://schemas.microsoft.com/office/drawing/2014/main" id="{F70DAF39-A7AD-44B1-8EDC-514FB029AE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6E422E-149D-4197-9E05-3EA2E1A4BABF}"/>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2646055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3C22C-93A4-412F-867D-77B73AE1EDC0}"/>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3" name="Footer Placeholder 2">
            <a:extLst>
              <a:ext uri="{FF2B5EF4-FFF2-40B4-BE49-F238E27FC236}">
                <a16:creationId xmlns:a16="http://schemas.microsoft.com/office/drawing/2014/main" id="{C1ECEB81-9171-4C16-8BBB-75EB9FDDCB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C8F01D-F731-4C8D-B84E-E54ED54C6CE5}"/>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207371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38909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852A-4644-4428-A007-2B320C7F3081}"/>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DCC4FD-4DA7-4BEC-973A-2358B607F0FD}"/>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7072CF-A13C-43E0-93D3-D91EE135C312}"/>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7CE9803-D65C-45BC-855D-CBCF9E4376BA}"/>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6" name="Footer Placeholder 5">
            <a:extLst>
              <a:ext uri="{FF2B5EF4-FFF2-40B4-BE49-F238E27FC236}">
                <a16:creationId xmlns:a16="http://schemas.microsoft.com/office/drawing/2014/main" id="{42F48E3F-FB00-4960-B534-24FA30AA0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2319F-5E17-4A96-83CF-FFCDA7F2E87C}"/>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2259415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99FC-A097-42BD-A436-7F51351423AC}"/>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7F8EBA-5D39-46D1-9EA8-90D8CD27AA81}"/>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66A148A-D342-42C9-9C39-86000A502926}"/>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57FC6C0-6CD2-4BB7-8B6A-5BF45FF321ED}"/>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6" name="Footer Placeholder 5">
            <a:extLst>
              <a:ext uri="{FF2B5EF4-FFF2-40B4-BE49-F238E27FC236}">
                <a16:creationId xmlns:a16="http://schemas.microsoft.com/office/drawing/2014/main" id="{9905C62B-9D96-4746-B16E-A2FB7659E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E169-3744-4F89-AB21-0CFFC9EA1D58}"/>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33471514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44E4-A528-4FDB-91CB-6D2E5783F0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C49830-CEB4-4B64-B16C-26B5664DC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FD4B11-AA9D-4334-9EF5-6CED69A84A92}"/>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5" name="Footer Placeholder 4">
            <a:extLst>
              <a:ext uri="{FF2B5EF4-FFF2-40B4-BE49-F238E27FC236}">
                <a16:creationId xmlns:a16="http://schemas.microsoft.com/office/drawing/2014/main" id="{9C71DB19-5825-4BDC-9923-A3ADDC9AD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ED0F1-BF9E-4F8D-9319-4E1EEB92E0D7}"/>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2864125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11C250-0331-4CB6-BFE7-7204594EF4D8}"/>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20EC0D-D5A1-4773-886A-7BD70D63D4E0}"/>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6C425-D9E5-464D-A817-FFDA47304EAB}"/>
              </a:ext>
            </a:extLst>
          </p:cNvPr>
          <p:cNvSpPr>
            <a:spLocks noGrp="1"/>
          </p:cNvSpPr>
          <p:nvPr>
            <p:ph type="dt" sz="half" idx="10"/>
          </p:nvPr>
        </p:nvSpPr>
        <p:spPr/>
        <p:txBody>
          <a:bodyPr/>
          <a:lstStyle/>
          <a:p>
            <a:fld id="{3917F0BD-673F-42E5-BC38-4DE8480B920D}" type="datetimeFigureOut">
              <a:rPr lang="en-US" smtClean="0"/>
              <a:t>9/29/2020</a:t>
            </a:fld>
            <a:endParaRPr lang="en-US"/>
          </a:p>
        </p:txBody>
      </p:sp>
      <p:sp>
        <p:nvSpPr>
          <p:cNvPr id="5" name="Footer Placeholder 4">
            <a:extLst>
              <a:ext uri="{FF2B5EF4-FFF2-40B4-BE49-F238E27FC236}">
                <a16:creationId xmlns:a16="http://schemas.microsoft.com/office/drawing/2014/main" id="{EC62457E-2FAF-41B9-B213-BA07C8FCC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72573-345E-4BA5-BD83-DD9C49CD8D8B}"/>
              </a:ext>
            </a:extLst>
          </p:cNvPr>
          <p:cNvSpPr>
            <a:spLocks noGrp="1"/>
          </p:cNvSpPr>
          <p:nvPr>
            <p:ph type="sldNum" sz="quarter" idx="12"/>
          </p:nvPr>
        </p:nvSpPr>
        <p:spPr/>
        <p:txBody>
          <a:bodyPr/>
          <a:lstStyle/>
          <a:p>
            <a:fld id="{8D23362A-CF43-4A22-B3C4-1EDE2B7728B7}" type="slidenum">
              <a:rPr lang="en-US" smtClean="0"/>
              <a:t>‹#›</a:t>
            </a:fld>
            <a:endParaRPr lang="en-US"/>
          </a:p>
        </p:txBody>
      </p:sp>
    </p:spTree>
    <p:extLst>
      <p:ext uri="{BB962C8B-B14F-4D97-AF65-F5344CB8AC3E}">
        <p14:creationId xmlns:p14="http://schemas.microsoft.com/office/powerpoint/2010/main" val="135469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9/29/2020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318153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53130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58494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11581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2472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937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958007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401707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9912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2982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677974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9/29/2020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219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027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2724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352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2553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695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8398394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6" r:id="rId5"/>
    <p:sldLayoutId id="2147483680" r:id="rId6"/>
    <p:sldLayoutId id="2147483681" r:id="rId7"/>
    <p:sldLayoutId id="2147483682" r:id="rId8"/>
    <p:sldLayoutId id="2147483685" r:id="rId9"/>
    <p:sldLayoutId id="2147483683" r:id="rId10"/>
    <p:sldLayoutId id="214748368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B5DD9-699A-4487-972D-FB351CA436A7}" type="datetimeFigureOut">
              <a:rPr lang="en-IN" smtClean="0"/>
              <a:t>29-09-2020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721CC-BF64-4AE8-A45A-F0EB47204947}" type="slidenum">
              <a:rPr lang="en-IN" smtClean="0"/>
              <a:t>‹#›</a:t>
            </a:fld>
            <a:endParaRPr lang="en-IN"/>
          </a:p>
        </p:txBody>
      </p:sp>
    </p:spTree>
    <p:extLst>
      <p:ext uri="{BB962C8B-B14F-4D97-AF65-F5344CB8AC3E}">
        <p14:creationId xmlns:p14="http://schemas.microsoft.com/office/powerpoint/2010/main" val="190033949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0EA2C-5EC5-403B-976D-C5C44D52D7B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87B4AE-669C-4036-BC8A-6330B8B2A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254FA-1567-4D05-9C05-40777B284C0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917F0BD-673F-42E5-BC38-4DE8480B920D}" type="datetimeFigureOut">
              <a:rPr lang="en-US" smtClean="0"/>
              <a:t>9/29/2020</a:t>
            </a:fld>
            <a:endParaRPr lang="en-US"/>
          </a:p>
        </p:txBody>
      </p:sp>
      <p:sp>
        <p:nvSpPr>
          <p:cNvPr id="5" name="Footer Placeholder 4">
            <a:extLst>
              <a:ext uri="{FF2B5EF4-FFF2-40B4-BE49-F238E27FC236}">
                <a16:creationId xmlns:a16="http://schemas.microsoft.com/office/drawing/2014/main" id="{ED126D59-B1DA-4EE0-AEA5-60D59DBF8B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123B7-EF1F-487F-A1C0-8D16C33C379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23362A-CF43-4A22-B3C4-1EDE2B7728B7}" type="slidenum">
              <a:rPr lang="en-US" smtClean="0"/>
              <a:t>‹#›</a:t>
            </a:fld>
            <a:endParaRPr lang="en-US"/>
          </a:p>
        </p:txBody>
      </p:sp>
    </p:spTree>
    <p:extLst>
      <p:ext uri="{BB962C8B-B14F-4D97-AF65-F5344CB8AC3E}">
        <p14:creationId xmlns:p14="http://schemas.microsoft.com/office/powerpoint/2010/main" val="217800605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9/29/2020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5717674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hyperlink" Target="https://singularityhub.com/2017/12/31/9-ways-you-can-use-your-devices-for-advanced-scientific-research/" TargetMode="External"/><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singularityhub.com/2017/12/31/9-ways-you-can-use-your-devices-for-advanced-scientific-research/" TargetMode="External"/><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4.jpeg"/><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20" name="Picture 3" descr="A close up of a logo&#10;&#10;Description automatically generated">
            <a:extLst>
              <a:ext uri="{FF2B5EF4-FFF2-40B4-BE49-F238E27FC236}">
                <a16:creationId xmlns:a16="http://schemas.microsoft.com/office/drawing/2014/main" id="{299E9D09-1385-41DA-A47A-924AC9DE1C28}"/>
              </a:ext>
            </a:extLst>
          </p:cNvPr>
          <p:cNvPicPr>
            <a:picLocks noChangeAspect="1"/>
          </p:cNvPicPr>
          <p:nvPr/>
        </p:nvPicPr>
        <p:blipFill rotWithShape="1">
          <a:blip r:embed="rId2">
            <a:alphaModFix amt="50000"/>
          </a:blip>
          <a:srcRect t="6765" r="-1" b="8944"/>
          <a:stretch/>
        </p:blipFill>
        <p:spPr>
          <a:xfrm>
            <a:off x="20" y="10"/>
            <a:ext cx="12188931" cy="6857990"/>
          </a:xfrm>
          <a:prstGeom prst="rect">
            <a:avLst/>
          </a:prstGeom>
        </p:spPr>
      </p:pic>
      <p:sp>
        <p:nvSpPr>
          <p:cNvPr id="2" name="Title 1">
            <a:extLst>
              <a:ext uri="{FF2B5EF4-FFF2-40B4-BE49-F238E27FC236}">
                <a16:creationId xmlns:a16="http://schemas.microsoft.com/office/drawing/2014/main" id="{7E6D6272-650A-405A-B2CC-505E737FFD68}"/>
              </a:ext>
            </a:extLst>
          </p:cNvPr>
          <p:cNvSpPr>
            <a:spLocks noGrp="1"/>
          </p:cNvSpPr>
          <p:nvPr>
            <p:ph type="ctrTitle"/>
          </p:nvPr>
        </p:nvSpPr>
        <p:spPr>
          <a:xfrm>
            <a:off x="1522476" y="1123783"/>
            <a:ext cx="8243693" cy="1833312"/>
          </a:xfrm>
        </p:spPr>
        <p:txBody>
          <a:bodyPr>
            <a:noAutofit/>
          </a:bodyPr>
          <a:lstStyle/>
          <a:p>
            <a:pPr algn="ctr"/>
            <a:r>
              <a:rPr lang="en-IN" sz="4000" dirty="0">
                <a:latin typeface="STHupo" panose="020B0503020204020204" pitchFamily="2" charset="-122"/>
                <a:ea typeface="STHupo" panose="020B0503020204020204" pitchFamily="2" charset="-122"/>
                <a:cs typeface="Aharoni" panose="020B0604020202020204" pitchFamily="2" charset="-79"/>
              </a:rPr>
              <a:t>Digital Signal Processing: </a:t>
            </a:r>
            <a:r>
              <a:rPr lang="en-IN" sz="4000" dirty="0">
                <a:latin typeface="STHupo" panose="020B0503020204020204" pitchFamily="2" charset="-122"/>
                <a:ea typeface="STHupo" panose="020B0503020204020204" pitchFamily="2" charset="-122"/>
              </a:rPr>
              <a:t>Applications in Military</a:t>
            </a:r>
            <a:endParaRPr lang="en-IN" sz="4000" dirty="0">
              <a:latin typeface="STHupo" panose="020B0503020204020204" pitchFamily="2" charset="-122"/>
              <a:ea typeface="STHupo" panose="020B0503020204020204" pitchFamily="2" charset="-122"/>
              <a:cs typeface="Aharoni" panose="020B0604020202020204" pitchFamily="2" charset="-79"/>
            </a:endParaRPr>
          </a:p>
        </p:txBody>
      </p:sp>
      <p:sp>
        <p:nvSpPr>
          <p:cNvPr id="3" name="Subtitle 2">
            <a:extLst>
              <a:ext uri="{FF2B5EF4-FFF2-40B4-BE49-F238E27FC236}">
                <a16:creationId xmlns:a16="http://schemas.microsoft.com/office/drawing/2014/main" id="{5066F049-E050-4989-AB61-A30E8DF313C9}"/>
              </a:ext>
            </a:extLst>
          </p:cNvPr>
          <p:cNvSpPr>
            <a:spLocks noGrp="1"/>
          </p:cNvSpPr>
          <p:nvPr>
            <p:ph type="subTitle" idx="1"/>
          </p:nvPr>
        </p:nvSpPr>
        <p:spPr>
          <a:xfrm>
            <a:off x="1522476" y="3431676"/>
            <a:ext cx="9144000" cy="2406416"/>
          </a:xfrm>
        </p:spPr>
        <p:txBody>
          <a:bodyPr>
            <a:normAutofit fontScale="77500" lnSpcReduction="20000"/>
          </a:bodyPr>
          <a:lstStyle/>
          <a:p>
            <a:pPr indent="-228600" algn="l" defTabSz="914400">
              <a:buFont typeface="Arial" panose="020B0604020202020204" pitchFamily="34" charset="0"/>
              <a:buChar char="•"/>
            </a:pPr>
            <a:r>
              <a:rPr lang="en-US" sz="3200" dirty="0">
                <a:latin typeface="Neue Haas Grotesk Text Pro" panose="020B0504020202020204" pitchFamily="34" charset="0"/>
              </a:rPr>
              <a:t>Radha </a:t>
            </a:r>
            <a:r>
              <a:rPr lang="en-US" sz="3200" dirty="0" err="1">
                <a:latin typeface="Neue Haas Grotesk Text Pro" panose="020B0504020202020204" pitchFamily="34" charset="0"/>
              </a:rPr>
              <a:t>Thakare</a:t>
            </a:r>
            <a:r>
              <a:rPr lang="en-US" sz="3200" dirty="0">
                <a:latin typeface="Neue Haas Grotesk Text Pro" panose="020B0504020202020204" pitchFamily="34" charset="0"/>
              </a:rPr>
              <a:t>, 20</a:t>
            </a:r>
          </a:p>
          <a:p>
            <a:pPr indent="-228600" algn="l" defTabSz="914400">
              <a:buFont typeface="Arial" panose="020B0604020202020204" pitchFamily="34" charset="0"/>
              <a:buChar char="•"/>
            </a:pPr>
            <a:r>
              <a:rPr lang="en-US" sz="3200" dirty="0" err="1">
                <a:latin typeface="Neue Haas Grotesk Text Pro" panose="020B0504020202020204" pitchFamily="34" charset="0"/>
              </a:rPr>
              <a:t>Shivang</a:t>
            </a:r>
            <a:r>
              <a:rPr lang="en-US" sz="3200" dirty="0">
                <a:latin typeface="Neue Haas Grotesk Text Pro" panose="020B0504020202020204" pitchFamily="34" charset="0"/>
              </a:rPr>
              <a:t> Singh, 12</a:t>
            </a:r>
          </a:p>
          <a:p>
            <a:pPr indent="-228600" algn="l" defTabSz="914400">
              <a:buFont typeface="Arial" panose="020B0604020202020204" pitchFamily="34" charset="0"/>
              <a:buChar char="•"/>
            </a:pPr>
            <a:r>
              <a:rPr lang="en-US" sz="3200" dirty="0" err="1">
                <a:latin typeface="Neue Haas Grotesk Text Pro" panose="020B0504020202020204" pitchFamily="34" charset="0"/>
              </a:rPr>
              <a:t>Shrawani</a:t>
            </a:r>
            <a:r>
              <a:rPr lang="en-US" sz="3200" dirty="0">
                <a:latin typeface="Neue Haas Grotesk Text Pro" panose="020B0504020202020204" pitchFamily="34" charset="0"/>
              </a:rPr>
              <a:t> Shinde, 09</a:t>
            </a:r>
          </a:p>
          <a:p>
            <a:pPr indent="-228600" algn="l" defTabSz="914400">
              <a:buFont typeface="Arial" panose="020B0604020202020204" pitchFamily="34" charset="0"/>
              <a:buChar char="•"/>
            </a:pPr>
            <a:r>
              <a:rPr lang="en-US" sz="3200" dirty="0">
                <a:latin typeface="Neue Haas Grotesk Text Pro" panose="020B0504020202020204" pitchFamily="34" charset="0"/>
              </a:rPr>
              <a:t>Gaurav </a:t>
            </a:r>
            <a:r>
              <a:rPr lang="en-US" sz="3200" dirty="0" err="1">
                <a:latin typeface="Neue Haas Grotesk Text Pro" panose="020B0504020202020204" pitchFamily="34" charset="0"/>
              </a:rPr>
              <a:t>Shejwal</a:t>
            </a:r>
            <a:r>
              <a:rPr lang="en-US" sz="3200" dirty="0">
                <a:latin typeface="Neue Haas Grotesk Text Pro" panose="020B0504020202020204" pitchFamily="34" charset="0"/>
              </a:rPr>
              <a:t>, 05</a:t>
            </a:r>
          </a:p>
          <a:p>
            <a:pPr indent="-228600" algn="l" defTabSz="914400">
              <a:buFont typeface="Arial" panose="020B0604020202020204" pitchFamily="34" charset="0"/>
              <a:buChar char="•"/>
            </a:pPr>
            <a:r>
              <a:rPr lang="en-US" sz="3200" dirty="0" err="1">
                <a:latin typeface="Neue Haas Grotesk Text Pro" panose="020B0504020202020204" pitchFamily="34" charset="0"/>
              </a:rPr>
              <a:t>Shaunak</a:t>
            </a:r>
            <a:r>
              <a:rPr lang="en-US" sz="3200" dirty="0">
                <a:latin typeface="Neue Haas Grotesk Text Pro" panose="020B0504020202020204" pitchFamily="34" charset="0"/>
              </a:rPr>
              <a:t> Deshpande, 04</a:t>
            </a:r>
          </a:p>
          <a:p>
            <a:pPr algn="ctr"/>
            <a:endParaRPr lang="en-IN" sz="3200" dirty="0">
              <a:latin typeface="Neue Haas Grotesk Text Pro" panose="020B0504020202020204" pitchFamily="34" charset="0"/>
            </a:endParaRPr>
          </a:p>
        </p:txBody>
      </p:sp>
      <p:sp>
        <p:nvSpPr>
          <p:cNvPr id="3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9"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Tree>
    <p:extLst>
      <p:ext uri="{BB962C8B-B14F-4D97-AF65-F5344CB8AC3E}">
        <p14:creationId xmlns:p14="http://schemas.microsoft.com/office/powerpoint/2010/main" val="2394467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B9FB6-3DEC-41FE-87A5-07AD22C6CEB0}"/>
              </a:ext>
            </a:extLst>
          </p:cNvPr>
          <p:cNvSpPr>
            <a:spLocks noGrp="1"/>
          </p:cNvSpPr>
          <p:nvPr>
            <p:ph type="title"/>
          </p:nvPr>
        </p:nvSpPr>
        <p:spPr>
          <a:xfrm>
            <a:off x="5080216" y="1076324"/>
            <a:ext cx="6272784" cy="1535051"/>
          </a:xfrm>
        </p:spPr>
        <p:txBody>
          <a:bodyPr anchor="b">
            <a:normAutofit/>
          </a:bodyPr>
          <a:lstStyle/>
          <a:p>
            <a:r>
              <a:rPr lang="en-IN" sz="5200" dirty="0"/>
              <a:t>Finding the Range of the object</a:t>
            </a:r>
          </a:p>
        </p:txBody>
      </p:sp>
      <p:pic>
        <p:nvPicPr>
          <p:cNvPr id="5" name="Picture 4" descr="A picture containing kite, open, sitting, flying&#10;&#10;Description automatically generated">
            <a:extLst>
              <a:ext uri="{FF2B5EF4-FFF2-40B4-BE49-F238E27FC236}">
                <a16:creationId xmlns:a16="http://schemas.microsoft.com/office/drawing/2014/main" id="{76E850F0-40DD-4E27-ABE6-E625F4A13CF3}"/>
              </a:ext>
            </a:extLst>
          </p:cNvPr>
          <p:cNvPicPr>
            <a:picLocks noChangeAspect="1"/>
          </p:cNvPicPr>
          <p:nvPr/>
        </p:nvPicPr>
        <p:blipFill rotWithShape="1">
          <a:blip r:embed="rId2"/>
          <a:srcRect l="35674" r="20474" b="-1"/>
          <a:stretch/>
        </p:blipFill>
        <p:spPr>
          <a:xfrm>
            <a:off x="20" y="10"/>
            <a:ext cx="4505305" cy="6857990"/>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E113557-1DE0-4908-91B9-9EA1F5B36F77}"/>
              </a:ext>
            </a:extLst>
          </p:cNvPr>
          <p:cNvSpPr>
            <a:spLocks noGrp="1"/>
          </p:cNvSpPr>
          <p:nvPr>
            <p:ph idx="1"/>
          </p:nvPr>
        </p:nvSpPr>
        <p:spPr>
          <a:xfrm>
            <a:off x="5080216" y="3351276"/>
            <a:ext cx="6272784" cy="2825686"/>
          </a:xfrm>
        </p:spPr>
        <p:txBody>
          <a:bodyPr>
            <a:normAutofit/>
          </a:bodyPr>
          <a:lstStyle/>
          <a:p>
            <a:r>
              <a:rPr lang="en-IN" sz="1800" dirty="0"/>
              <a:t>Transmission of radio pulse</a:t>
            </a:r>
          </a:p>
          <a:p>
            <a:r>
              <a:rPr lang="en-IN" sz="1800" dirty="0"/>
              <a:t>Pulse is focused in only one direction.</a:t>
            </a:r>
          </a:p>
          <a:p>
            <a:r>
              <a:rPr lang="en-IN" sz="1800" dirty="0"/>
              <a:t>Propagation in every direction .</a:t>
            </a:r>
          </a:p>
          <a:p>
            <a:r>
              <a:rPr lang="en-IN" sz="1800" dirty="0"/>
              <a:t>Object detection.</a:t>
            </a:r>
          </a:p>
          <a:p>
            <a:r>
              <a:rPr lang="en-IN" sz="1800" dirty="0"/>
              <a:t> Receiving energy. </a:t>
            </a:r>
          </a:p>
          <a:p>
            <a:pPr marL="0" indent="0">
              <a:buNone/>
            </a:pPr>
            <a:endParaRPr lang="en-IN" sz="1800" dirty="0"/>
          </a:p>
        </p:txBody>
      </p:sp>
    </p:spTree>
    <p:extLst>
      <p:ext uri="{BB962C8B-B14F-4D97-AF65-F5344CB8AC3E}">
        <p14:creationId xmlns:p14="http://schemas.microsoft.com/office/powerpoint/2010/main" val="391253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5C8E9D-BDC6-409E-80AA-D5B03895D055}"/>
              </a:ext>
            </a:extLst>
          </p:cNvPr>
          <p:cNvSpPr>
            <a:spLocks noGrp="1"/>
          </p:cNvSpPr>
          <p:nvPr>
            <p:ph type="subTitle" idx="1"/>
          </p:nvPr>
        </p:nvSpPr>
        <p:spPr>
          <a:xfrm>
            <a:off x="5717511" y="1401443"/>
            <a:ext cx="5121645" cy="1824077"/>
          </a:xfrm>
        </p:spPr>
        <p:txBody>
          <a:bodyPr>
            <a:noAutofit/>
          </a:bodyPr>
          <a:lstStyle/>
          <a:p>
            <a:pPr marL="457200" indent="-457200">
              <a:buFont typeface="Arial" panose="020B0604020202020204" pitchFamily="34" charset="0"/>
              <a:buChar char="•"/>
            </a:pPr>
            <a:r>
              <a:rPr lang="en-US" sz="1800" dirty="0"/>
              <a:t>Measuring distance with a simple oscilloscope.</a:t>
            </a:r>
          </a:p>
          <a:p>
            <a:pPr marL="457200" indent="-457200">
              <a:buFont typeface="Arial" panose="020B0604020202020204" pitchFamily="34" charset="0"/>
              <a:buChar char="•"/>
            </a:pPr>
            <a:r>
              <a:rPr lang="en-US" sz="1800" dirty="0"/>
              <a:t>On the oscilloscope moves synchronously with the transmitted pulse a luminous point and leaves a trail. </a:t>
            </a:r>
          </a:p>
          <a:p>
            <a:pPr marL="457200" indent="-457200">
              <a:buFont typeface="Arial" panose="020B0604020202020204" pitchFamily="34" charset="0"/>
              <a:buChar char="•"/>
            </a:pPr>
            <a:r>
              <a:rPr lang="en-US" sz="1800" dirty="0"/>
              <a:t>The deflection starts with the transmitter pulse. The luminescent spot moves to scale on the oscilloscope with the radio wave. </a:t>
            </a:r>
          </a:p>
        </p:txBody>
      </p:sp>
      <p:pic>
        <p:nvPicPr>
          <p:cNvPr id="5" name="Picture 4" descr="A picture containing kite, open, sitting, flying&#10;&#10;Description automatically generated">
            <a:extLst>
              <a:ext uri="{FF2B5EF4-FFF2-40B4-BE49-F238E27FC236}">
                <a16:creationId xmlns:a16="http://schemas.microsoft.com/office/drawing/2014/main" id="{1725CCF8-DDA4-4798-B44A-E9C291AAAC47}"/>
              </a:ext>
            </a:extLst>
          </p:cNvPr>
          <p:cNvPicPr>
            <a:picLocks noChangeAspect="1"/>
          </p:cNvPicPr>
          <p:nvPr/>
        </p:nvPicPr>
        <p:blipFill rotWithShape="1">
          <a:blip r:embed="rId3"/>
          <a:srcRect l="35674" r="20474" b="-1"/>
          <a:stretch/>
        </p:blipFill>
        <p:spPr>
          <a:xfrm>
            <a:off x="20" y="10"/>
            <a:ext cx="4505305" cy="6857990"/>
          </a:xfrm>
          <a:prstGeom prst="rect">
            <a:avLst/>
          </a:prstGeom>
        </p:spPr>
      </p:pic>
    </p:spTree>
    <p:extLst>
      <p:ext uri="{BB962C8B-B14F-4D97-AF65-F5344CB8AC3E}">
        <p14:creationId xmlns:p14="http://schemas.microsoft.com/office/powerpoint/2010/main" val="244128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kite, open, sitting, flying&#10;&#10;Description automatically generated">
            <a:extLst>
              <a:ext uri="{FF2B5EF4-FFF2-40B4-BE49-F238E27FC236}">
                <a16:creationId xmlns:a16="http://schemas.microsoft.com/office/drawing/2014/main" id="{AFC7C1C3-4267-4859-88C4-E8405C5EAB99}"/>
              </a:ext>
            </a:extLst>
          </p:cNvPr>
          <p:cNvPicPr>
            <a:picLocks noChangeAspect="1"/>
          </p:cNvPicPr>
          <p:nvPr/>
        </p:nvPicPr>
        <p:blipFill rotWithShape="1">
          <a:blip r:embed="rId2"/>
          <a:srcRect l="35674" r="20474" b="-1"/>
          <a:stretch/>
        </p:blipFill>
        <p:spPr>
          <a:xfrm>
            <a:off x="20" y="10"/>
            <a:ext cx="4505305" cy="6857990"/>
          </a:xfrm>
          <a:prstGeom prst="rect">
            <a:avLst/>
          </a:prstGeom>
        </p:spPr>
      </p:pic>
      <p:sp>
        <p:nvSpPr>
          <p:cNvPr id="4" name="TextBox 3">
            <a:extLst>
              <a:ext uri="{FF2B5EF4-FFF2-40B4-BE49-F238E27FC236}">
                <a16:creationId xmlns:a16="http://schemas.microsoft.com/office/drawing/2014/main" id="{D78B051D-A7C2-4F60-95B1-8ED6FCB7CA0F}"/>
              </a:ext>
            </a:extLst>
          </p:cNvPr>
          <p:cNvSpPr txBox="1"/>
          <p:nvPr/>
        </p:nvSpPr>
        <p:spPr>
          <a:xfrm>
            <a:off x="5496448" y="733530"/>
            <a:ext cx="6029011" cy="2585323"/>
          </a:xfrm>
          <a:prstGeom prst="rect">
            <a:avLst/>
          </a:prstGeom>
          <a:noFill/>
        </p:spPr>
        <p:txBody>
          <a:bodyPr wrap="square" rtlCol="0">
            <a:spAutoFit/>
          </a:bodyPr>
          <a:lstStyle/>
          <a:p>
            <a:pPr marL="457200" indent="-457200">
              <a:buFont typeface="Arial" panose="020B0604020202020204" pitchFamily="34" charset="0"/>
              <a:buChar char="•"/>
            </a:pPr>
            <a:r>
              <a:rPr lang="en-US" sz="1800" dirty="0"/>
              <a:t> </a:t>
            </a:r>
            <a:r>
              <a:rPr lang="en-US" sz="1800" dirty="0">
                <a:latin typeface="Neue Haas Grotesk Text Pro" panose="020B0504020202020204" pitchFamily="34" charset="0"/>
              </a:rPr>
              <a:t>The antenna receives the echo pulse, this pulse is also shown on the oscilloscope.</a:t>
            </a:r>
          </a:p>
          <a:p>
            <a:pPr marL="457200" indent="-457200">
              <a:buFont typeface="Arial" panose="020B0604020202020204" pitchFamily="34" charset="0"/>
              <a:buChar char="•"/>
            </a:pPr>
            <a:endParaRPr lang="en-US" sz="1800" dirty="0">
              <a:latin typeface="Neue Haas Grotesk Text Pro" panose="020B0504020202020204" pitchFamily="34" charset="0"/>
            </a:endParaRPr>
          </a:p>
          <a:p>
            <a:pPr marL="457200" indent="-457200">
              <a:buFont typeface="Arial" panose="020B0604020202020204" pitchFamily="34" charset="0"/>
              <a:buChar char="•"/>
            </a:pPr>
            <a:r>
              <a:rPr lang="en-US" sz="1800" dirty="0">
                <a:latin typeface="Neue Haas Grotesk Text Pro" panose="020B0504020202020204" pitchFamily="34" charset="0"/>
              </a:rPr>
              <a:t> The distance between the two shown pulses on the oscilloscope is a measure of the distance target and radar.</a:t>
            </a:r>
          </a:p>
          <a:p>
            <a:pPr marL="457200" indent="-457200">
              <a:buFont typeface="Arial" panose="020B0604020202020204" pitchFamily="34" charset="0"/>
              <a:buChar char="•"/>
            </a:pPr>
            <a:endParaRPr lang="en-US" dirty="0">
              <a:latin typeface="Neue Haas Grotesk Text Pro" panose="020B0504020202020204" pitchFamily="34" charset="0"/>
            </a:endParaRPr>
          </a:p>
          <a:p>
            <a:pPr marL="457200" indent="-457200">
              <a:buFont typeface="Arial" panose="020B0604020202020204" pitchFamily="34" charset="0"/>
              <a:buChar char="•"/>
            </a:pPr>
            <a:r>
              <a:rPr lang="en-US" dirty="0">
                <a:latin typeface="Neue Haas Grotesk Text Pro" panose="020B0504020202020204" pitchFamily="34" charset="0"/>
              </a:rPr>
              <a:t>R=c</a:t>
            </a:r>
            <a:r>
              <a:rPr lang="en-US" sz="1050" dirty="0">
                <a:latin typeface="Neue Haas Grotesk Text Pro" panose="020B0504020202020204" pitchFamily="34" charset="0"/>
              </a:rPr>
              <a:t>0 </a:t>
            </a:r>
            <a:r>
              <a:rPr lang="en-US" dirty="0">
                <a:latin typeface="Neue Haas Grotesk Text Pro" panose="020B0504020202020204" pitchFamily="34" charset="0"/>
              </a:rPr>
              <a:t>*t/2</a:t>
            </a:r>
            <a:endParaRPr lang="en-US" sz="1050" dirty="0">
              <a:latin typeface="Neue Haas Grotesk Text Pro" panose="020B0504020202020204" pitchFamily="34" charset="0"/>
            </a:endParaRPr>
          </a:p>
          <a:p>
            <a:endParaRPr lang="en-US" dirty="0"/>
          </a:p>
        </p:txBody>
      </p:sp>
      <p:sp>
        <p:nvSpPr>
          <p:cNvPr id="5" name="Rectangle 4">
            <a:extLst>
              <a:ext uri="{FF2B5EF4-FFF2-40B4-BE49-F238E27FC236}">
                <a16:creationId xmlns:a16="http://schemas.microsoft.com/office/drawing/2014/main" id="{D08C417A-4542-44C0-A15A-EE91D6F88885}"/>
              </a:ext>
            </a:extLst>
          </p:cNvPr>
          <p:cNvSpPr/>
          <p:nvPr/>
        </p:nvSpPr>
        <p:spPr>
          <a:xfrm>
            <a:off x="5908431" y="2602523"/>
            <a:ext cx="1637881" cy="532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00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EB547-D15A-4081-84B9-BE0C7C755AB9}"/>
              </a:ext>
            </a:extLst>
          </p:cNvPr>
          <p:cNvSpPr>
            <a:spLocks noGrp="1"/>
          </p:cNvSpPr>
          <p:nvPr>
            <p:ph type="title"/>
          </p:nvPr>
        </p:nvSpPr>
        <p:spPr>
          <a:xfrm>
            <a:off x="5080216" y="1076324"/>
            <a:ext cx="6272784" cy="1535051"/>
          </a:xfrm>
        </p:spPr>
        <p:txBody>
          <a:bodyPr anchor="b">
            <a:normAutofit/>
          </a:bodyPr>
          <a:lstStyle/>
          <a:p>
            <a:r>
              <a:rPr lang="en-IN" sz="5200"/>
              <a:t>Finding the speed of the object</a:t>
            </a:r>
          </a:p>
        </p:txBody>
      </p:sp>
      <p:pic>
        <p:nvPicPr>
          <p:cNvPr id="5" name="Picture 4">
            <a:extLst>
              <a:ext uri="{FF2B5EF4-FFF2-40B4-BE49-F238E27FC236}">
                <a16:creationId xmlns:a16="http://schemas.microsoft.com/office/drawing/2014/main" id="{93ECA641-8B08-46E8-B728-25E80D2F6D7D}"/>
              </a:ext>
            </a:extLst>
          </p:cNvPr>
          <p:cNvPicPr>
            <a:picLocks noChangeAspect="1"/>
          </p:cNvPicPr>
          <p:nvPr/>
        </p:nvPicPr>
        <p:blipFill rotWithShape="1">
          <a:blip r:embed="rId2"/>
          <a:srcRect l="34411" r="21737" b="-1"/>
          <a:stretch/>
        </p:blipFill>
        <p:spPr>
          <a:xfrm>
            <a:off x="20" y="10"/>
            <a:ext cx="4505305" cy="6857990"/>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921BBE-0145-475F-B5C9-70D223CC9E35}"/>
              </a:ext>
            </a:extLst>
          </p:cNvPr>
          <p:cNvSpPr>
            <a:spLocks noGrp="1"/>
          </p:cNvSpPr>
          <p:nvPr>
            <p:ph idx="1"/>
          </p:nvPr>
        </p:nvSpPr>
        <p:spPr>
          <a:xfrm>
            <a:off x="5080216" y="3351276"/>
            <a:ext cx="6272784" cy="2825686"/>
          </a:xfrm>
        </p:spPr>
        <p:txBody>
          <a:bodyPr>
            <a:normAutofit/>
          </a:bodyPr>
          <a:lstStyle/>
          <a:p>
            <a:pPr>
              <a:lnSpc>
                <a:spcPct val="100000"/>
              </a:lnSpc>
            </a:pPr>
            <a:r>
              <a:rPr lang="en-IN" dirty="0"/>
              <a:t>“Doppler Effect”</a:t>
            </a:r>
          </a:p>
          <a:p>
            <a:pPr>
              <a:lnSpc>
                <a:spcPct val="100000"/>
              </a:lnSpc>
            </a:pPr>
            <a:r>
              <a:rPr lang="en-US" dirty="0">
                <a:solidFill>
                  <a:srgbClr val="333333"/>
                </a:solidFill>
                <a:latin typeface="Roboto"/>
              </a:rPr>
              <a:t>Doppler Effect is an increase (or decrease) in the frequency of sound, light, or other waves as the source and observer move towards (or away from) each other</a:t>
            </a:r>
            <a:r>
              <a:rPr lang="en-US" sz="1800" dirty="0">
                <a:solidFill>
                  <a:srgbClr val="333333"/>
                </a:solidFill>
                <a:latin typeface="Roboto"/>
              </a:rPr>
              <a:t>.</a:t>
            </a:r>
            <a:endParaRPr lang="en-IN" sz="1800" dirty="0"/>
          </a:p>
          <a:p>
            <a:pPr marL="0" indent="0">
              <a:lnSpc>
                <a:spcPct val="100000"/>
              </a:lnSpc>
              <a:buNone/>
            </a:pPr>
            <a:endParaRPr lang="en-IN" sz="1800" dirty="0"/>
          </a:p>
        </p:txBody>
      </p:sp>
    </p:spTree>
    <p:extLst>
      <p:ext uri="{BB962C8B-B14F-4D97-AF65-F5344CB8AC3E}">
        <p14:creationId xmlns:p14="http://schemas.microsoft.com/office/powerpoint/2010/main" val="41395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8CB9A8-9CCD-4EB1-8CA1-4B9A536B03A3}"/>
              </a:ext>
            </a:extLst>
          </p:cNvPr>
          <p:cNvSpPr>
            <a:spLocks noGrp="1"/>
          </p:cNvSpPr>
          <p:nvPr>
            <p:ph type="subTitle" idx="1"/>
          </p:nvPr>
        </p:nvSpPr>
        <p:spPr>
          <a:xfrm>
            <a:off x="1416818" y="435661"/>
            <a:ext cx="9895129" cy="739995"/>
          </a:xfrm>
        </p:spPr>
        <p:txBody>
          <a:bodyPr/>
          <a:lstStyle/>
          <a:p>
            <a:r>
              <a:rPr lang="en-US" dirty="0"/>
              <a:t>Simple image which explains doppler effect</a:t>
            </a:r>
          </a:p>
          <a:p>
            <a:endParaRPr lang="en-US" dirty="0"/>
          </a:p>
        </p:txBody>
      </p:sp>
      <p:pic>
        <p:nvPicPr>
          <p:cNvPr id="5" name="Picture 4">
            <a:extLst>
              <a:ext uri="{FF2B5EF4-FFF2-40B4-BE49-F238E27FC236}">
                <a16:creationId xmlns:a16="http://schemas.microsoft.com/office/drawing/2014/main" id="{A59F1B77-B25B-49AE-9599-36AF09B29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217" y="2245020"/>
            <a:ext cx="6451042" cy="3628711"/>
          </a:xfrm>
          <a:prstGeom prst="rect">
            <a:avLst/>
          </a:prstGeom>
        </p:spPr>
      </p:pic>
    </p:spTree>
    <p:extLst>
      <p:ext uri="{BB962C8B-B14F-4D97-AF65-F5344CB8AC3E}">
        <p14:creationId xmlns:p14="http://schemas.microsoft.com/office/powerpoint/2010/main" val="75899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3D4687E-671B-4E59-AB5C-5D20EAA3D2D5}"/>
              </a:ext>
            </a:extLst>
          </p:cNvPr>
          <p:cNvSpPr txBox="1">
            <a:spLocks/>
          </p:cNvSpPr>
          <p:nvPr/>
        </p:nvSpPr>
        <p:spPr>
          <a:xfrm>
            <a:off x="5080216" y="1076324"/>
            <a:ext cx="6272784" cy="15350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spcAft>
                <a:spcPts val="600"/>
              </a:spcAft>
            </a:pPr>
            <a:r>
              <a:rPr lang="en-US" sz="5200" dirty="0"/>
              <a:t>Finding the speed of the object</a:t>
            </a:r>
          </a:p>
        </p:txBody>
      </p:sp>
      <p:pic>
        <p:nvPicPr>
          <p:cNvPr id="6" name="Picture 5">
            <a:extLst>
              <a:ext uri="{FF2B5EF4-FFF2-40B4-BE49-F238E27FC236}">
                <a16:creationId xmlns:a16="http://schemas.microsoft.com/office/drawing/2014/main" id="{077AF0A9-3868-4444-AB7C-46130D4B47EA}"/>
              </a:ext>
            </a:extLst>
          </p:cNvPr>
          <p:cNvPicPr>
            <a:picLocks noChangeAspect="1"/>
          </p:cNvPicPr>
          <p:nvPr/>
        </p:nvPicPr>
        <p:blipFill rotWithShape="1">
          <a:blip r:embed="rId2"/>
          <a:srcRect l="34410" r="21738" b="-1"/>
          <a:stretch/>
        </p:blipFill>
        <p:spPr>
          <a:xfrm>
            <a:off x="20" y="10"/>
            <a:ext cx="4505305" cy="6857990"/>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AEFB99-20F5-4F9C-8308-96411DD98998}"/>
              </a:ext>
            </a:extLst>
          </p:cNvPr>
          <p:cNvSpPr>
            <a:spLocks noGrp="1"/>
          </p:cNvSpPr>
          <p:nvPr>
            <p:ph idx="1"/>
          </p:nvPr>
        </p:nvSpPr>
        <p:spPr>
          <a:xfrm>
            <a:off x="5080216" y="3351276"/>
            <a:ext cx="6272784" cy="2825686"/>
          </a:xfrm>
        </p:spPr>
        <p:txBody>
          <a:bodyPr vert="horz" lIns="91440" tIns="45720" rIns="91440" bIns="45720" rtlCol="0">
            <a:normAutofit/>
          </a:bodyPr>
          <a:lstStyle/>
          <a:p>
            <a:pPr>
              <a:lnSpc>
                <a:spcPct val="100000"/>
              </a:lnSpc>
            </a:pPr>
            <a:r>
              <a:rPr lang="en-IN" sz="2000" dirty="0"/>
              <a:t>Radial Velocity</a:t>
            </a:r>
          </a:p>
          <a:p>
            <a:pPr>
              <a:lnSpc>
                <a:spcPct val="100000"/>
              </a:lnSpc>
            </a:pPr>
            <a:r>
              <a:rPr lang="en-IN" sz="2000" dirty="0"/>
              <a:t>The frequency of radar waves gets change when reflected by a moving target. While processing returned signal, the radial velocity will be estimated based on change in frequency. </a:t>
            </a:r>
          </a:p>
          <a:p>
            <a:pPr>
              <a:lnSpc>
                <a:spcPct val="100000"/>
              </a:lnSpc>
            </a:pPr>
            <a:endParaRPr lang="en-US" sz="1800" dirty="0"/>
          </a:p>
        </p:txBody>
      </p:sp>
    </p:spTree>
    <p:extLst>
      <p:ext uri="{BB962C8B-B14F-4D97-AF65-F5344CB8AC3E}">
        <p14:creationId xmlns:p14="http://schemas.microsoft.com/office/powerpoint/2010/main" val="14019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877A1-5B14-4AEF-BC7A-CFC17B783CD5}"/>
              </a:ext>
            </a:extLst>
          </p:cNvPr>
          <p:cNvSpPr txBox="1"/>
          <p:nvPr/>
        </p:nvSpPr>
        <p:spPr>
          <a:xfrm>
            <a:off x="4863400" y="301451"/>
            <a:ext cx="9545935" cy="1323439"/>
          </a:xfrm>
          <a:prstGeom prst="rect">
            <a:avLst/>
          </a:prstGeom>
          <a:noFill/>
        </p:spPr>
        <p:txBody>
          <a:bodyPr wrap="square" rtlCol="0">
            <a:spAutoFit/>
          </a:bodyPr>
          <a:lstStyle/>
          <a:p>
            <a:r>
              <a:rPr lang="en-IN" sz="4000" b="1" dirty="0"/>
              <a:t>How DSP is used to separate</a:t>
            </a:r>
          </a:p>
          <a:p>
            <a:r>
              <a:rPr lang="en-IN" sz="4000" b="1" dirty="0"/>
              <a:t> target from clutter?</a:t>
            </a:r>
            <a:endParaRPr lang="en-US" sz="4000" b="1" dirty="0"/>
          </a:p>
        </p:txBody>
      </p:sp>
      <p:pic>
        <p:nvPicPr>
          <p:cNvPr id="3" name="Picture 2">
            <a:extLst>
              <a:ext uri="{FF2B5EF4-FFF2-40B4-BE49-F238E27FC236}">
                <a16:creationId xmlns:a16="http://schemas.microsoft.com/office/drawing/2014/main" id="{0EBB6D6E-F2AA-4171-A0E6-839DA119189B}"/>
              </a:ext>
            </a:extLst>
          </p:cNvPr>
          <p:cNvPicPr>
            <a:picLocks noChangeAspect="1"/>
          </p:cNvPicPr>
          <p:nvPr/>
        </p:nvPicPr>
        <p:blipFill rotWithShape="1">
          <a:blip r:embed="rId2"/>
          <a:srcRect l="34410" r="21738" b="-1"/>
          <a:stretch/>
        </p:blipFill>
        <p:spPr>
          <a:xfrm>
            <a:off x="20" y="10"/>
            <a:ext cx="4505305" cy="6857990"/>
          </a:xfrm>
          <a:prstGeom prst="rect">
            <a:avLst/>
          </a:prstGeom>
        </p:spPr>
      </p:pic>
      <p:sp>
        <p:nvSpPr>
          <p:cNvPr id="4" name="TextBox 3">
            <a:extLst>
              <a:ext uri="{FF2B5EF4-FFF2-40B4-BE49-F238E27FC236}">
                <a16:creationId xmlns:a16="http://schemas.microsoft.com/office/drawing/2014/main" id="{8FB10BA7-114B-4CBC-B0F5-35085BF39600}"/>
              </a:ext>
            </a:extLst>
          </p:cNvPr>
          <p:cNvSpPr txBox="1"/>
          <p:nvPr/>
        </p:nvSpPr>
        <p:spPr>
          <a:xfrm>
            <a:off x="5315578" y="2404498"/>
            <a:ext cx="559693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signal processor is that part of the system which separates targets from clutter on the basis of Doppler content and amplitude characteristics.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signal processor includes the following components:</a:t>
            </a:r>
          </a:p>
          <a:p>
            <a:r>
              <a:rPr lang="en-US" dirty="0"/>
              <a:t>    The I&amp;Q Phase Detector</a:t>
            </a:r>
          </a:p>
          <a:p>
            <a:r>
              <a:rPr lang="en-US" dirty="0"/>
              <a:t>    The Moving Target Indication </a:t>
            </a:r>
          </a:p>
          <a:p>
            <a:r>
              <a:rPr lang="en-US" dirty="0"/>
              <a:t>    Constant False Alarm Rate detection.</a:t>
            </a:r>
          </a:p>
        </p:txBody>
      </p:sp>
    </p:spTree>
    <p:extLst>
      <p:ext uri="{BB962C8B-B14F-4D97-AF65-F5344CB8AC3E}">
        <p14:creationId xmlns:p14="http://schemas.microsoft.com/office/powerpoint/2010/main" val="39251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166F46-9A43-4A16-9BF7-6C31F58EB4A6}"/>
              </a:ext>
            </a:extLst>
          </p:cNvPr>
          <p:cNvPicPr>
            <a:picLocks noChangeAspect="1"/>
          </p:cNvPicPr>
          <p:nvPr/>
        </p:nvPicPr>
        <p:blipFill rotWithShape="1">
          <a:blip r:embed="rId2"/>
          <a:srcRect l="34410" r="21738" b="-1"/>
          <a:stretch/>
        </p:blipFill>
        <p:spPr>
          <a:xfrm>
            <a:off x="20" y="10"/>
            <a:ext cx="4505305" cy="6857990"/>
          </a:xfrm>
          <a:prstGeom prst="rect">
            <a:avLst/>
          </a:prstGeom>
        </p:spPr>
      </p:pic>
      <p:sp>
        <p:nvSpPr>
          <p:cNvPr id="3" name="TextBox 2">
            <a:extLst>
              <a:ext uri="{FF2B5EF4-FFF2-40B4-BE49-F238E27FC236}">
                <a16:creationId xmlns:a16="http://schemas.microsoft.com/office/drawing/2014/main" id="{782FC0F9-B266-41DA-88D7-5993F4DEA3CB}"/>
              </a:ext>
            </a:extLst>
          </p:cNvPr>
          <p:cNvSpPr txBox="1"/>
          <p:nvPr/>
        </p:nvSpPr>
        <p:spPr>
          <a:xfrm>
            <a:off x="5687366" y="1889090"/>
            <a:ext cx="543615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plot extraction and plot processing elements are the final stage in the primary radar sensor chain. The essential process is that of generating and processing plots as distinct from processing waveforms.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main components are:</a:t>
            </a:r>
          </a:p>
          <a:p>
            <a:r>
              <a:rPr lang="en-US" dirty="0"/>
              <a:t>      The plot extractor </a:t>
            </a:r>
          </a:p>
          <a:p>
            <a:r>
              <a:rPr lang="en-US" dirty="0"/>
              <a:t>      The plot processor</a:t>
            </a:r>
          </a:p>
          <a:p>
            <a:r>
              <a:rPr lang="en-US" dirty="0"/>
              <a:t>      The plot combiner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7894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pic>
        <p:nvPicPr>
          <p:cNvPr id="4" name="Picture 3">
            <a:extLst>
              <a:ext uri="{FF2B5EF4-FFF2-40B4-BE49-F238E27FC236}">
                <a16:creationId xmlns:a16="http://schemas.microsoft.com/office/drawing/2014/main" id="{83C94C90-E187-4A54-837D-B9ABB92EC097}"/>
              </a:ext>
            </a:extLst>
          </p:cNvPr>
          <p:cNvPicPr>
            <a:picLocks noChangeAspect="1"/>
          </p:cNvPicPr>
          <p:nvPr/>
        </p:nvPicPr>
        <p:blipFill rotWithShape="1">
          <a:blip r:embed="rId2"/>
          <a:srcRect t="13809" b="1922"/>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85C978F-66F8-4B28-864C-C1E3747E1592}"/>
              </a:ext>
            </a:extLst>
          </p:cNvPr>
          <p:cNvSpPr>
            <a:spLocks noGrp="1"/>
          </p:cNvSpPr>
          <p:nvPr>
            <p:ph type="ctrTitle"/>
          </p:nvPr>
        </p:nvSpPr>
        <p:spPr>
          <a:xfrm>
            <a:off x="404553" y="3091928"/>
            <a:ext cx="9078562" cy="2387600"/>
          </a:xfrm>
        </p:spPr>
        <p:txBody>
          <a:bodyPr>
            <a:normAutofit/>
          </a:bodyPr>
          <a:lstStyle/>
          <a:p>
            <a:r>
              <a:rPr lang="en-IN" sz="6600" dirty="0"/>
              <a:t>Digital Signal Processing	</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3" name="Subtitle 2">
            <a:extLst>
              <a:ext uri="{FF2B5EF4-FFF2-40B4-BE49-F238E27FC236}">
                <a16:creationId xmlns:a16="http://schemas.microsoft.com/office/drawing/2014/main" id="{1C0CC4A9-79D7-49D0-BC67-DE64AF3554BF}"/>
              </a:ext>
            </a:extLst>
          </p:cNvPr>
          <p:cNvSpPr>
            <a:spLocks noGrp="1"/>
          </p:cNvSpPr>
          <p:nvPr>
            <p:ph type="subTitle" idx="1"/>
          </p:nvPr>
        </p:nvSpPr>
        <p:spPr>
          <a:xfrm>
            <a:off x="404553" y="5624945"/>
            <a:ext cx="9078562" cy="592975"/>
          </a:xfrm>
        </p:spPr>
        <p:txBody>
          <a:bodyPr anchor="ctr">
            <a:normAutofit/>
          </a:bodyPr>
          <a:lstStyle/>
          <a:p>
            <a:r>
              <a:rPr lang="en-IN" dirty="0"/>
              <a:t>Electronic Warfare</a:t>
            </a:r>
          </a:p>
        </p:txBody>
      </p:sp>
    </p:spTree>
    <p:extLst>
      <p:ext uri="{BB962C8B-B14F-4D97-AF65-F5344CB8AC3E}">
        <p14:creationId xmlns:p14="http://schemas.microsoft.com/office/powerpoint/2010/main" val="21218546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ptical fiber abstract">
            <a:extLst>
              <a:ext uri="{FF2B5EF4-FFF2-40B4-BE49-F238E27FC236}">
                <a16:creationId xmlns:a16="http://schemas.microsoft.com/office/drawing/2014/main" id="{E017739A-088B-4F85-AF4B-B8E403E1CA20}"/>
              </a:ext>
            </a:extLst>
          </p:cNvPr>
          <p:cNvPicPr>
            <a:picLocks noChangeAspect="1"/>
          </p:cNvPicPr>
          <p:nvPr/>
        </p:nvPicPr>
        <p:blipFill rotWithShape="1">
          <a:blip r:embed="rId2">
            <a:extLst>
              <a:ext uri="{28A0092B-C50C-407E-A947-70E740481C1C}">
                <a14:useLocalDpi xmlns:a14="http://schemas.microsoft.com/office/drawing/2010/main" val="0"/>
              </a:ext>
            </a:extLst>
          </a:blip>
          <a:srcRect t="23391" r="9091"/>
          <a:stretch/>
        </p:blipFill>
        <p:spPr>
          <a:xfrm>
            <a:off x="20" y="10"/>
            <a:ext cx="12191981" cy="6857990"/>
          </a:xfrm>
          <a:prstGeom prst="rect">
            <a:avLst/>
          </a:prstGeom>
        </p:spPr>
      </p:pic>
      <p:sp>
        <p:nvSpPr>
          <p:cNvPr id="24" name="Rectangle 2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600"/>
              <a:t>What is Electronic Warfare?</a:t>
            </a:r>
          </a:p>
        </p:txBody>
      </p:sp>
      <p:sp>
        <p:nvSpPr>
          <p:cNvPr id="26" name="Rectangle: Rounded Corners 2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91082-61C7-405A-B544-E835AA1A519D}"/>
              </a:ext>
            </a:extLst>
          </p:cNvPr>
          <p:cNvSpPr>
            <a:spLocks noGrp="1"/>
          </p:cNvSpPr>
          <p:nvPr>
            <p:ph type="title"/>
          </p:nvPr>
        </p:nvSpPr>
        <p:spPr>
          <a:xfrm>
            <a:off x="5297762" y="329184"/>
            <a:ext cx="6251110" cy="1783080"/>
          </a:xfrm>
        </p:spPr>
        <p:txBody>
          <a:bodyPr anchor="b">
            <a:normAutofit/>
          </a:bodyPr>
          <a:lstStyle/>
          <a:p>
            <a:pPr>
              <a:lnSpc>
                <a:spcPct val="90000"/>
              </a:lnSpc>
            </a:pPr>
            <a:r>
              <a:rPr lang="en-IN" sz="5000" dirty="0">
                <a:latin typeface="Neue Haas Grotesk Text Pro" panose="020B0504020202020204" pitchFamily="34" charset="0"/>
              </a:rPr>
              <a:t>What is Digital Signal Processing?</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87ECFF"/>
          </a:solidFill>
          <a:ln w="38100" cap="rnd">
            <a:solidFill>
              <a:srgbClr val="87EC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76828B-CB25-42D9-AD7C-56543EE3484C}"/>
              </a:ext>
            </a:extLst>
          </p:cNvPr>
          <p:cNvSpPr>
            <a:spLocks noGrp="1"/>
          </p:cNvSpPr>
          <p:nvPr>
            <p:ph idx="1"/>
          </p:nvPr>
        </p:nvSpPr>
        <p:spPr>
          <a:xfrm>
            <a:off x="5297762" y="2706624"/>
            <a:ext cx="6251110" cy="3483864"/>
          </a:xfrm>
        </p:spPr>
        <p:txBody>
          <a:bodyPr>
            <a:normAutofit/>
          </a:bodyPr>
          <a:lstStyle/>
          <a:p>
            <a:pPr>
              <a:lnSpc>
                <a:spcPct val="100000"/>
              </a:lnSpc>
            </a:pPr>
            <a:r>
              <a:rPr lang="en-IN" sz="2000" dirty="0">
                <a:latin typeface="Neue Haas Grotesk Text Pro" panose="020B0504020202020204" pitchFamily="34" charset="0"/>
              </a:rPr>
              <a:t>Digital signal processing (DSP) is the use of digital processing, such as by computers or more specialized digital signal processors, to perform a wide variety of signal processing operations.</a:t>
            </a:r>
          </a:p>
          <a:p>
            <a:pPr>
              <a:lnSpc>
                <a:spcPct val="100000"/>
              </a:lnSpc>
            </a:pPr>
            <a:r>
              <a:rPr lang="en-IN" sz="2000" dirty="0">
                <a:latin typeface="Neue Haas Grotesk Text Pro" panose="020B0504020202020204" pitchFamily="34" charset="0"/>
              </a:rPr>
              <a:t>The application of digital computation to signal processing allows for many advantages over analog processing in many applications, such as error detection and correction in transmission as well as data compression.</a:t>
            </a:r>
          </a:p>
        </p:txBody>
      </p:sp>
      <p:pic>
        <p:nvPicPr>
          <p:cNvPr id="5" name="Picture 4" descr="A circuit board&#10;&#10;Description automatically generated">
            <a:extLst>
              <a:ext uri="{FF2B5EF4-FFF2-40B4-BE49-F238E27FC236}">
                <a16:creationId xmlns:a16="http://schemas.microsoft.com/office/drawing/2014/main" id="{9E90759C-8933-48B3-BE6F-87888EA699B3}"/>
              </a:ext>
            </a:extLst>
          </p:cNvPr>
          <p:cNvPicPr>
            <a:picLocks noChangeAspect="1"/>
          </p:cNvPicPr>
          <p:nvPr/>
        </p:nvPicPr>
        <p:blipFill rotWithShape="1">
          <a:blip r:embed="rId2"/>
          <a:srcRect l="33850" r="279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19310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9A3DB9-EE7D-4798-881E-074BF0311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353A7B-B248-4CE7-83DC-BBAAC9B40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monitor, indoor, table, sitting&#10;&#10;Description automatically generated">
            <a:extLst>
              <a:ext uri="{FF2B5EF4-FFF2-40B4-BE49-F238E27FC236}">
                <a16:creationId xmlns:a16="http://schemas.microsoft.com/office/drawing/2014/main" id="{C5157073-8798-4D99-948C-670611EBF973}"/>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t="5144" r="-1" b="1541"/>
          <a:stretch/>
        </p:blipFill>
        <p:spPr>
          <a:xfrm>
            <a:off x="20" y="10"/>
            <a:ext cx="12198076" cy="6857990"/>
          </a:xfrm>
          <a:prstGeom prst="rect">
            <a:avLst/>
          </a:prstGeom>
        </p:spPr>
      </p:pic>
      <p:grpSp>
        <p:nvGrpSpPr>
          <p:cNvPr id="13" name="Group 12">
            <a:extLst>
              <a:ext uri="{FF2B5EF4-FFF2-40B4-BE49-F238E27FC236}">
                <a16:creationId xmlns:a16="http://schemas.microsoft.com/office/drawing/2014/main" id="{DC966D94-1B7E-4ACD-9EB6-7214DDFD6B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2029937"/>
            <a:ext cx="346062" cy="765249"/>
            <a:chOff x="68916" y="2029937"/>
            <a:chExt cx="346062" cy="765249"/>
          </a:xfrm>
        </p:grpSpPr>
        <p:sp>
          <p:nvSpPr>
            <p:cNvPr id="14" name="Rectangle 2">
              <a:extLst>
                <a:ext uri="{FF2B5EF4-FFF2-40B4-BE49-F238E27FC236}">
                  <a16:creationId xmlns:a16="http://schemas.microsoft.com/office/drawing/2014/main" id="{687F7B32-D818-4742-B106-B86934089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144" y="2029937"/>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6AE6060E-1814-4F25-9FE2-90409865C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144" y="2206442"/>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2">
              <a:extLst>
                <a:ext uri="{FF2B5EF4-FFF2-40B4-BE49-F238E27FC236}">
                  <a16:creationId xmlns:a16="http://schemas.microsoft.com/office/drawing/2014/main" id="{4A5D8FDF-F46F-41F3-83D8-89A83E158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144" y="2382948"/>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50B0099B-6A05-458D-8D65-EF293FF2A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144" y="2559453"/>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47763543-B023-430A-B60F-F3A8540BB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144" y="2735959"/>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4D65B6E4-7D36-4D15-8EB9-F67A34AB9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1030" y="2029937"/>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FC0A8A81-3BB1-469A-B8AF-0A57C966A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1030" y="2206442"/>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2">
              <a:extLst>
                <a:ext uri="{FF2B5EF4-FFF2-40B4-BE49-F238E27FC236}">
                  <a16:creationId xmlns:a16="http://schemas.microsoft.com/office/drawing/2014/main" id="{E8BE9977-545A-4F44-A213-96ADBF776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1030" y="2382948"/>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887E2B7-810C-476E-94EF-CDABCBF2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1030" y="2559453"/>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6236C21A-EA15-4316-A685-3BE68CADD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1030" y="2735959"/>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8D44858-6372-4B9F-B3B2-312447F0E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16" y="2029937"/>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753327C4-C04D-4967-98EE-B4C55355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16" y="2206442"/>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2">
              <a:extLst>
                <a:ext uri="{FF2B5EF4-FFF2-40B4-BE49-F238E27FC236}">
                  <a16:creationId xmlns:a16="http://schemas.microsoft.com/office/drawing/2014/main" id="{F5131B34-7695-4EF8-99BB-A8E1FD507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16" y="2382948"/>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B5AF9EA1-7B5A-46D7-B2F5-EE87B3E42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16" y="2559453"/>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45C15713-468D-4345-AE27-F415F4A11B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16" y="2735959"/>
              <a:ext cx="61834"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C1F12EE2-E42B-4EC0-82D3-A65F7CCD8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283022"/>
            <a:ext cx="12182856" cy="3574975"/>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62409" y="3575407"/>
            <a:ext cx="9778189" cy="2601556"/>
          </a:xfrm>
        </p:spPr>
        <p:txBody>
          <a:bodyPr anchor="ctr">
            <a:normAutofit fontScale="92500" lnSpcReduction="10000"/>
          </a:bodyPr>
          <a:lstStyle/>
          <a:p>
            <a:endParaRPr lang="en-US" sz="1900" b="1" dirty="0">
              <a:solidFill>
                <a:schemeClr val="bg1"/>
              </a:solidFill>
            </a:endParaRPr>
          </a:p>
          <a:p>
            <a:r>
              <a:rPr lang="en-US" sz="1900" b="1" dirty="0">
                <a:solidFill>
                  <a:schemeClr val="bg1"/>
                </a:solidFill>
              </a:rPr>
              <a:t>Electronic Warfare(EW),defined as the Department of Defense (DOD), are military activities that use electromagnetic energy to control the electromagnetic spectrum.</a:t>
            </a:r>
          </a:p>
          <a:p>
            <a:r>
              <a:rPr lang="en-US" sz="1900" b="1" dirty="0">
                <a:solidFill>
                  <a:schemeClr val="bg1"/>
                </a:solidFill>
              </a:rPr>
              <a:t>It represents the ability to use the electromagnetic spectrum – signals such as RADAR, Infrared or to sense, protect and communicate.</a:t>
            </a:r>
          </a:p>
          <a:p>
            <a:r>
              <a:rPr lang="en-US" sz="1900" b="1" dirty="0">
                <a:solidFill>
                  <a:schemeClr val="bg1"/>
                </a:solidFill>
              </a:rPr>
              <a:t>It involves the use of electromagnetic spectrum or directed energy to control the spectrum, attack an enemy or impede enemy.</a:t>
            </a:r>
          </a:p>
          <a:p>
            <a:r>
              <a:rPr lang="en-US" sz="1900" b="1" dirty="0">
                <a:solidFill>
                  <a:schemeClr val="bg1"/>
                </a:solidFill>
              </a:rPr>
              <a:t>Signal Processing for electronic warfare and signal intelligence applications revolves around the sequence of events that happen in transforming signals to antenna into useful information.</a:t>
            </a:r>
          </a:p>
          <a:p>
            <a:endParaRPr lang="en-US" sz="1700" dirty="0">
              <a:solidFill>
                <a:schemeClr val="bg1"/>
              </a:solidFill>
            </a:endParaRPr>
          </a:p>
        </p:txBody>
      </p:sp>
      <p:sp>
        <p:nvSpPr>
          <p:cNvPr id="32" name="Rectangle 31">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9580" y="6501384"/>
            <a:ext cx="10303059"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monitor, indoor, table, sitting&#10;&#10;Description automatically generated">
            <a:extLst>
              <a:ext uri="{FF2B5EF4-FFF2-40B4-BE49-F238E27FC236}">
                <a16:creationId xmlns:a16="http://schemas.microsoft.com/office/drawing/2014/main" id="{C5157073-8798-4D99-948C-670611EBF97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5121" b="1518"/>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41248" y="3502152"/>
            <a:ext cx="10506456" cy="2670048"/>
          </a:xfrm>
        </p:spPr>
        <p:txBody>
          <a:bodyPr>
            <a:normAutofit lnSpcReduction="10000"/>
          </a:bodyPr>
          <a:lstStyle/>
          <a:p>
            <a:pPr marL="0" indent="0">
              <a:buNone/>
            </a:pPr>
            <a:endParaRPr lang="en-US" sz="1900" b="1" dirty="0"/>
          </a:p>
          <a:p>
            <a:r>
              <a:rPr lang="en-US" sz="1900" b="1" dirty="0"/>
              <a:t>It is divided into three major subdivisions such as Electronic Attack(EA),Electronic Protection(EP) and Electronic Support(ES).</a:t>
            </a:r>
          </a:p>
          <a:p>
            <a:r>
              <a:rPr lang="en-US" sz="1900" b="1" dirty="0"/>
              <a:t>Electronic Attack is used to disrupt , deny , degrade , destroy or deceive, previously called as Electronic Counter Measures(ECM).</a:t>
            </a:r>
          </a:p>
          <a:p>
            <a:r>
              <a:rPr lang="en-US" sz="1900" b="1" dirty="0"/>
              <a:t>Electronic Protection is used in preventing a receiver from being jammed or deceived, previously called as Electronic Counter Counter Measures(ECCM). ’Jamming’ is called as the action of EM energy.</a:t>
            </a:r>
          </a:p>
          <a:p>
            <a:r>
              <a:rPr lang="en-US" sz="1900" b="1" dirty="0"/>
              <a:t>Electronic Support is used in sensing of electromagnetic spectrum, previously called as Electronic Support Measures(ESM). </a:t>
            </a:r>
          </a:p>
          <a:p>
            <a:endParaRPr lang="en-US" sz="1700" dirty="0"/>
          </a:p>
        </p:txBody>
      </p:sp>
    </p:spTree>
    <p:extLst>
      <p:ext uri="{BB962C8B-B14F-4D97-AF65-F5344CB8AC3E}">
        <p14:creationId xmlns:p14="http://schemas.microsoft.com/office/powerpoint/2010/main" val="28760243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9E5F41-BCB5-4777-BB35-416C60B482A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774" r="10823"/>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67" name="Freeform: Shape 66">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Freeform: Shape 68">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FD3C0E-2C42-409C-8DC0-080654BAD6AF}"/>
              </a:ext>
            </a:extLst>
          </p:cNvPr>
          <p:cNvSpPr>
            <a:spLocks noGrp="1"/>
          </p:cNvSpPr>
          <p:nvPr>
            <p:ph type="title"/>
          </p:nvPr>
        </p:nvSpPr>
        <p:spPr>
          <a:xfrm>
            <a:off x="371094" y="1161288"/>
            <a:ext cx="3438144" cy="1125728"/>
          </a:xfrm>
        </p:spPr>
        <p:txBody>
          <a:bodyPr anchor="b">
            <a:normAutofit/>
          </a:bodyPr>
          <a:lstStyle/>
          <a:p>
            <a:r>
              <a:rPr lang="en-US" sz="2400" dirty="0"/>
              <a:t>Why are ELECTRONIC WARFARE SYSTEMS important?</a:t>
            </a:r>
            <a:endParaRPr lang="en-IN" sz="2400" dirty="0"/>
          </a:p>
        </p:txBody>
      </p:sp>
      <p:sp>
        <p:nvSpPr>
          <p:cNvPr id="71" name="Rectangle 7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Rectangle 7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A052B52-6BE4-4F0C-ADE5-8C39484881BF}"/>
              </a:ext>
            </a:extLst>
          </p:cNvPr>
          <p:cNvSpPr>
            <a:spLocks noGrp="1"/>
          </p:cNvSpPr>
          <p:nvPr>
            <p:ph idx="1"/>
          </p:nvPr>
        </p:nvSpPr>
        <p:spPr>
          <a:xfrm>
            <a:off x="371094" y="2718054"/>
            <a:ext cx="3438906" cy="3207258"/>
          </a:xfrm>
        </p:spPr>
        <p:txBody>
          <a:bodyPr anchor="t">
            <a:normAutofit/>
          </a:bodyPr>
          <a:lstStyle/>
          <a:p>
            <a:r>
              <a:rPr lang="en-US" sz="1700" dirty="0"/>
              <a:t>These systems enables clients to detect the enemy , optimize tactical situational analysis &amp; gather critical intelligence so that they can gain the strategic advantage in offensive and defensive operations .</a:t>
            </a:r>
          </a:p>
          <a:p>
            <a:r>
              <a:rPr lang="en-US" sz="1700" dirty="0"/>
              <a:t>Most important EWS in military :-</a:t>
            </a:r>
          </a:p>
          <a:p>
            <a:pPr marL="514350" indent="-514350">
              <a:buFont typeface="+mj-lt"/>
              <a:buAutoNum type="arabicPeriod"/>
            </a:pPr>
            <a:r>
              <a:rPr lang="en-US" sz="1700" dirty="0"/>
              <a:t>Surface EWS</a:t>
            </a:r>
          </a:p>
          <a:p>
            <a:pPr marL="514350" indent="-514350">
              <a:buFont typeface="+mj-lt"/>
              <a:buAutoNum type="arabicPeriod"/>
            </a:pPr>
            <a:r>
              <a:rPr lang="en-US" sz="1700" dirty="0"/>
              <a:t>Airborne EWS </a:t>
            </a:r>
          </a:p>
          <a:p>
            <a:pPr marL="514350" indent="-514350">
              <a:buFont typeface="+mj-lt"/>
              <a:buAutoNum type="arabicPeriod"/>
            </a:pPr>
            <a:r>
              <a:rPr lang="en-US" sz="1700" dirty="0"/>
              <a:t>Ground EWS </a:t>
            </a:r>
          </a:p>
          <a:p>
            <a:endParaRPr lang="en-IN" sz="1700" dirty="0"/>
          </a:p>
          <a:p>
            <a:endParaRPr lang="en-IN" sz="1700" dirty="0"/>
          </a:p>
        </p:txBody>
      </p:sp>
    </p:spTree>
    <p:extLst>
      <p:ext uri="{BB962C8B-B14F-4D97-AF65-F5344CB8AC3E}">
        <p14:creationId xmlns:p14="http://schemas.microsoft.com/office/powerpoint/2010/main" val="69498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ext uri="{837473B0-CC2E-450A-ABE3-18F120FF3D39}">
                <a1611:picAttrSrcUrl xmlns:a1611="http://schemas.microsoft.com/office/drawing/2016/11/main" r:id="rId3"/>
              </a:ext>
            </a:extLst>
          </a:blip>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6609" y="441357"/>
          <a:ext cx="5289452" cy="5975286"/>
        </p:xfrm>
        <a:graphic>
          <a:graphicData uri="http://schemas.openxmlformats.org/drawingml/2006/table">
            <a:tbl>
              <a:tblPr firstRow="1" bandRow="1">
                <a:tableStyleId>{2D5ABB26-0587-4C30-8999-92F81FD0307C}</a:tableStyleId>
              </a:tblPr>
              <a:tblGrid>
                <a:gridCol w="2644726">
                  <a:extLst>
                    <a:ext uri="{9D8B030D-6E8A-4147-A177-3AD203B41FA5}">
                      <a16:colId xmlns:a16="http://schemas.microsoft.com/office/drawing/2014/main" val="313818775"/>
                    </a:ext>
                  </a:extLst>
                </a:gridCol>
                <a:gridCol w="2644726">
                  <a:extLst>
                    <a:ext uri="{9D8B030D-6E8A-4147-A177-3AD203B41FA5}">
                      <a16:colId xmlns:a16="http://schemas.microsoft.com/office/drawing/2014/main" val="4244480172"/>
                    </a:ext>
                  </a:extLst>
                </a:gridCol>
              </a:tblGrid>
              <a:tr h="2353318">
                <a:tc>
                  <a:txBody>
                    <a:bodyPr/>
                    <a:lstStyle/>
                    <a:p>
                      <a:r>
                        <a:rPr lang="en-US" sz="1800" b="0" dirty="0">
                          <a:solidFill>
                            <a:schemeClr val="bg1"/>
                          </a:solidFill>
                        </a:rPr>
                        <a:t>Electronic  Capabilities</a:t>
                      </a:r>
                      <a:r>
                        <a:rPr lang="en-US" sz="1800" b="0" baseline="0" dirty="0">
                          <a:solidFill>
                            <a:schemeClr val="bg1"/>
                          </a:solidFill>
                        </a:rPr>
                        <a:t> </a:t>
                      </a:r>
                    </a:p>
                    <a:p>
                      <a:pPr marL="285750" indent="-285750">
                        <a:buFont typeface="Arial" panose="020B0604020202020204" pitchFamily="34" charset="0"/>
                        <a:buChar char="•"/>
                      </a:pPr>
                      <a:r>
                        <a:rPr lang="en-US" sz="1800" b="0" baseline="0" dirty="0">
                          <a:solidFill>
                            <a:schemeClr val="bg1"/>
                          </a:solidFill>
                        </a:rPr>
                        <a:t>Rapid signal detection and analysis </a:t>
                      </a:r>
                    </a:p>
                    <a:p>
                      <a:pPr marL="285750" indent="-285750">
                        <a:buFont typeface="Arial" panose="020B0604020202020204" pitchFamily="34" charset="0"/>
                        <a:buChar char="•"/>
                      </a:pPr>
                      <a:r>
                        <a:rPr lang="en-US" sz="1800" b="0" baseline="0" dirty="0">
                          <a:solidFill>
                            <a:schemeClr val="bg1"/>
                          </a:solidFill>
                        </a:rPr>
                        <a:t>Direction finding and geolocation </a:t>
                      </a:r>
                    </a:p>
                    <a:p>
                      <a:pPr marL="285750" indent="-285750">
                        <a:buFont typeface="Arial" panose="020B0604020202020204" pitchFamily="34" charset="0"/>
                        <a:buChar char="•"/>
                      </a:pPr>
                      <a:r>
                        <a:rPr lang="en-US" sz="1800" b="0" baseline="0" dirty="0">
                          <a:solidFill>
                            <a:schemeClr val="bg1"/>
                          </a:solidFill>
                        </a:rPr>
                        <a:t>Passive targeting support </a:t>
                      </a:r>
                    </a:p>
                    <a:p>
                      <a:pPr marL="285750" indent="-285750">
                        <a:buFont typeface="Arial" panose="020B0604020202020204" pitchFamily="34" charset="0"/>
                        <a:buChar char="•"/>
                      </a:pPr>
                      <a:r>
                        <a:rPr lang="en-US" sz="1800" b="0" baseline="0" dirty="0">
                          <a:solidFill>
                            <a:schemeClr val="bg1"/>
                          </a:solidFill>
                        </a:rPr>
                        <a:t>Missile warning </a:t>
                      </a:r>
                      <a:endParaRPr lang="en-IN" sz="1800" b="0" dirty="0">
                        <a:solidFill>
                          <a:schemeClr val="bg1"/>
                        </a:solidFill>
                      </a:endParaRPr>
                    </a:p>
                  </a:txBody>
                  <a:tcPr/>
                </a:tc>
                <a:tc>
                  <a:txBody>
                    <a:bodyPr/>
                    <a:lstStyle/>
                    <a:p>
                      <a:r>
                        <a:rPr lang="en-US" sz="1800" b="0" dirty="0">
                          <a:solidFill>
                            <a:schemeClr val="bg1"/>
                          </a:solidFill>
                        </a:rPr>
                        <a:t>Electronic Attack</a:t>
                      </a:r>
                    </a:p>
                    <a:p>
                      <a:pPr marL="285750" indent="-285750">
                        <a:buFont typeface="Arial" panose="020B0604020202020204" pitchFamily="34" charset="0"/>
                        <a:buChar char="•"/>
                      </a:pPr>
                      <a:r>
                        <a:rPr lang="en-US" sz="1800" b="0" dirty="0">
                          <a:solidFill>
                            <a:schemeClr val="bg1"/>
                          </a:solidFill>
                        </a:rPr>
                        <a:t>Threat</a:t>
                      </a:r>
                      <a:r>
                        <a:rPr lang="en-US" sz="1800" b="0" baseline="0" dirty="0">
                          <a:solidFill>
                            <a:schemeClr val="bg1"/>
                          </a:solidFill>
                        </a:rPr>
                        <a:t> analysis &amp; response</a:t>
                      </a:r>
                    </a:p>
                    <a:p>
                      <a:pPr marL="285750" indent="-285750">
                        <a:buFont typeface="Arial" panose="020B0604020202020204" pitchFamily="34" charset="0"/>
                        <a:buChar char="•"/>
                      </a:pPr>
                      <a:r>
                        <a:rPr lang="en-US" sz="1800" b="0" baseline="0" dirty="0">
                          <a:solidFill>
                            <a:schemeClr val="bg1"/>
                          </a:solidFill>
                        </a:rPr>
                        <a:t>Multispectral , RF/threat management </a:t>
                      </a:r>
                    </a:p>
                    <a:p>
                      <a:pPr marL="285750" indent="-285750">
                        <a:buFont typeface="Arial" panose="020B0604020202020204" pitchFamily="34" charset="0"/>
                        <a:buChar char="•"/>
                      </a:pPr>
                      <a:r>
                        <a:rPr lang="en-US" sz="1800" b="0" baseline="0" dirty="0">
                          <a:solidFill>
                            <a:schemeClr val="bg1"/>
                          </a:solidFill>
                        </a:rPr>
                        <a:t>Off board &amp; n board self protection </a:t>
                      </a:r>
                    </a:p>
                    <a:p>
                      <a:pPr marL="285750" indent="-285750">
                        <a:buFont typeface="Arial" panose="020B0604020202020204" pitchFamily="34" charset="0"/>
                        <a:buChar char="•"/>
                      </a:pPr>
                      <a:r>
                        <a:rPr lang="en-US" sz="1800" b="0" baseline="0" dirty="0">
                          <a:solidFill>
                            <a:schemeClr val="bg1"/>
                          </a:solidFill>
                        </a:rPr>
                        <a:t>IR threat analysis testing </a:t>
                      </a:r>
                      <a:endParaRPr lang="en-IN" sz="1800" b="0" dirty="0">
                        <a:solidFill>
                          <a:schemeClr val="bg1"/>
                        </a:solidFill>
                      </a:endParaRPr>
                    </a:p>
                  </a:txBody>
                  <a:tcPr/>
                </a:tc>
                <a:extLst>
                  <a:ext uri="{0D108BD9-81ED-4DB2-BD59-A6C34878D82A}">
                    <a16:rowId xmlns:a16="http://schemas.microsoft.com/office/drawing/2014/main" val="3582889082"/>
                  </a:ext>
                </a:extLst>
              </a:tr>
              <a:tr h="3414966">
                <a:tc>
                  <a:txBody>
                    <a:bodyPr/>
                    <a:lstStyle/>
                    <a:p>
                      <a:r>
                        <a:rPr lang="en-US" sz="1800" b="0" dirty="0">
                          <a:solidFill>
                            <a:schemeClr val="bg1"/>
                          </a:solidFill>
                        </a:rPr>
                        <a:t>Electronic Protection</a:t>
                      </a:r>
                      <a:r>
                        <a:rPr lang="en-US" sz="1800" b="0" baseline="0" dirty="0">
                          <a:solidFill>
                            <a:schemeClr val="bg1"/>
                          </a:solidFill>
                        </a:rPr>
                        <a:t> </a:t>
                      </a:r>
                    </a:p>
                    <a:p>
                      <a:pPr marL="285750" indent="-285750">
                        <a:buFont typeface="Arial" panose="020B0604020202020204" pitchFamily="34" charset="0"/>
                        <a:buChar char="•"/>
                      </a:pPr>
                      <a:r>
                        <a:rPr lang="en-US" sz="1800" b="0" baseline="0" dirty="0">
                          <a:solidFill>
                            <a:schemeClr val="bg1"/>
                          </a:solidFill>
                        </a:rPr>
                        <a:t>Cyber</a:t>
                      </a:r>
                    </a:p>
                    <a:p>
                      <a:pPr marL="285750" indent="-285750">
                        <a:buFont typeface="Arial" panose="020B0604020202020204" pitchFamily="34" charset="0"/>
                        <a:buChar char="•"/>
                      </a:pPr>
                      <a:r>
                        <a:rPr lang="en-US" sz="1800" b="0" baseline="0" dirty="0">
                          <a:solidFill>
                            <a:schemeClr val="bg1"/>
                          </a:solidFill>
                        </a:rPr>
                        <a:t>Multispectral , radio frequency , countermeasures(RF, IR)</a:t>
                      </a:r>
                    </a:p>
                    <a:p>
                      <a:pPr marL="0" indent="0">
                        <a:buFont typeface="Arial" panose="020B0604020202020204" pitchFamily="34" charset="0"/>
                        <a:buNone/>
                      </a:pPr>
                      <a:endParaRPr lang="en-US" sz="1800" b="0" baseline="0" dirty="0">
                        <a:solidFill>
                          <a:schemeClr val="bg1"/>
                        </a:solidFill>
                      </a:endParaRPr>
                    </a:p>
                    <a:p>
                      <a:endParaRPr lang="en-IN" sz="1800" b="0" dirty="0">
                        <a:solidFill>
                          <a:schemeClr val="bg1"/>
                        </a:solidFill>
                      </a:endParaRPr>
                    </a:p>
                  </a:txBody>
                  <a:tcPr/>
                </a:tc>
                <a:tc>
                  <a:txBody>
                    <a:bodyPr/>
                    <a:lstStyle/>
                    <a:p>
                      <a:r>
                        <a:rPr lang="en-US" sz="1800" b="0" dirty="0">
                          <a:solidFill>
                            <a:schemeClr val="bg1"/>
                          </a:solidFill>
                        </a:rPr>
                        <a:t>Electronic support </a:t>
                      </a:r>
                    </a:p>
                    <a:p>
                      <a:pPr marL="285750" indent="-285750">
                        <a:buFont typeface="Arial" panose="020B0604020202020204" pitchFamily="34" charset="0"/>
                        <a:buChar char="•"/>
                      </a:pPr>
                      <a:r>
                        <a:rPr lang="en-US" sz="1800" b="0" dirty="0">
                          <a:solidFill>
                            <a:schemeClr val="bg1"/>
                          </a:solidFill>
                        </a:rPr>
                        <a:t>Operational</a:t>
                      </a:r>
                      <a:r>
                        <a:rPr lang="en-US" sz="1800" b="0" baseline="0" dirty="0">
                          <a:solidFill>
                            <a:schemeClr val="bg1"/>
                          </a:solidFill>
                        </a:rPr>
                        <a:t> analysis </a:t>
                      </a:r>
                    </a:p>
                    <a:p>
                      <a:pPr marL="285750" indent="-285750">
                        <a:buFont typeface="Arial" panose="020B0604020202020204" pitchFamily="34" charset="0"/>
                        <a:buChar char="•"/>
                      </a:pPr>
                      <a:r>
                        <a:rPr lang="en-US" sz="1800" b="0" baseline="0" dirty="0">
                          <a:solidFill>
                            <a:schemeClr val="bg1"/>
                          </a:solidFill>
                        </a:rPr>
                        <a:t>Mission planning tools &amp; data file generator </a:t>
                      </a:r>
                    </a:p>
                    <a:p>
                      <a:pPr marL="285750" indent="-285750">
                        <a:buFont typeface="Arial" panose="020B0604020202020204" pitchFamily="34" charset="0"/>
                        <a:buChar char="•"/>
                      </a:pPr>
                      <a:r>
                        <a:rPr lang="en-US" sz="1800" b="0" baseline="0" dirty="0">
                          <a:solidFill>
                            <a:schemeClr val="bg1"/>
                          </a:solidFill>
                        </a:rPr>
                        <a:t>Mission and Battle management</a:t>
                      </a:r>
                    </a:p>
                    <a:p>
                      <a:pPr marL="285750" indent="-285750">
                        <a:buFont typeface="Arial" panose="020B0604020202020204" pitchFamily="34" charset="0"/>
                        <a:buChar char="•"/>
                      </a:pPr>
                      <a:r>
                        <a:rPr lang="en-US" sz="1800" b="0" baseline="0" dirty="0">
                          <a:solidFill>
                            <a:schemeClr val="bg1"/>
                          </a:solidFill>
                        </a:rPr>
                        <a:t>Avionics Test systems &amp; maintenance aids  </a:t>
                      </a:r>
                    </a:p>
                    <a:p>
                      <a:pPr marL="285750" indent="-285750">
                        <a:buFont typeface="Arial" panose="020B0604020202020204" pitchFamily="34" charset="0"/>
                        <a:buChar char="•"/>
                      </a:pPr>
                      <a:r>
                        <a:rPr lang="en-US" sz="1800" b="0" baseline="0" dirty="0">
                          <a:solidFill>
                            <a:schemeClr val="bg1"/>
                          </a:solidFill>
                        </a:rPr>
                        <a:t>Sustainment &amp; performance-based logistics </a:t>
                      </a:r>
                    </a:p>
                    <a:p>
                      <a:pPr marL="285750" indent="-285750">
                        <a:buFont typeface="Arial" panose="020B0604020202020204" pitchFamily="34" charset="0"/>
                        <a:buChar char="•"/>
                      </a:pPr>
                      <a:endParaRPr lang="en-IN" sz="1800" b="0" dirty="0">
                        <a:solidFill>
                          <a:schemeClr val="bg1"/>
                        </a:solidFill>
                      </a:endParaRPr>
                    </a:p>
                  </a:txBody>
                  <a:tcPr/>
                </a:tc>
                <a:extLst>
                  <a:ext uri="{0D108BD9-81ED-4DB2-BD59-A6C34878D82A}">
                    <a16:rowId xmlns:a16="http://schemas.microsoft.com/office/drawing/2014/main" val="3112058408"/>
                  </a:ext>
                </a:extLst>
              </a:tr>
            </a:tbl>
          </a:graphicData>
        </a:graphic>
      </p:graphicFrame>
    </p:spTree>
    <p:extLst>
      <p:ext uri="{BB962C8B-B14F-4D97-AF65-F5344CB8AC3E}">
        <p14:creationId xmlns:p14="http://schemas.microsoft.com/office/powerpoint/2010/main" val="8945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20468" r="-3" b="4691"/>
          <a:stretch/>
        </p:blipFill>
        <p:spPr>
          <a:xfrm>
            <a:off x="5926240" y="10"/>
            <a:ext cx="6265758" cy="2285990"/>
          </a:xfrm>
          <a:custGeom>
            <a:avLst/>
            <a:gdLst/>
            <a:ahLst/>
            <a:cxnLst/>
            <a:rect l="l" t="t" r="r" b="b"/>
            <a:pathLst>
              <a:path w="6265758" h="2286000">
                <a:moveTo>
                  <a:pt x="0" y="0"/>
                </a:moveTo>
                <a:lnTo>
                  <a:pt x="6265758" y="0"/>
                </a:lnTo>
                <a:lnTo>
                  <a:pt x="6265758" y="2286000"/>
                </a:lnTo>
                <a:lnTo>
                  <a:pt x="1062168" y="2286000"/>
                </a:lnTo>
                <a:lnTo>
                  <a:pt x="790683" y="1700078"/>
                </a:lnTo>
                <a:lnTo>
                  <a:pt x="787725" y="1700078"/>
                </a:lnTo>
                <a:close/>
              </a:path>
            </a:pathLst>
          </a:cu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20816" r="-2" b="2493"/>
          <a:stretch/>
        </p:blipFill>
        <p:spPr>
          <a:xfrm>
            <a:off x="6984273" y="2286000"/>
            <a:ext cx="5207727" cy="2286000"/>
          </a:xfrm>
          <a:custGeom>
            <a:avLst/>
            <a:gdLst/>
            <a:ahLst/>
            <a:cxnLst/>
            <a:rect l="l" t="t" r="r" b="b"/>
            <a:pathLst>
              <a:path w="5203590" h="2286000">
                <a:moveTo>
                  <a:pt x="0" y="0"/>
                </a:moveTo>
                <a:lnTo>
                  <a:pt x="5203590" y="0"/>
                </a:lnTo>
                <a:lnTo>
                  <a:pt x="5203590" y="2286000"/>
                </a:lnTo>
                <a:lnTo>
                  <a:pt x="1059212" y="2286000"/>
                </a:lnTo>
                <a:lnTo>
                  <a:pt x="925708" y="1997870"/>
                </a:lnTo>
                <a:lnTo>
                  <a:pt x="925707" y="1997870"/>
                </a:lnTo>
                <a:close/>
              </a:path>
            </a:pathLst>
          </a:cu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4618" r="5185" b="-4"/>
          <a:stretch/>
        </p:blipFill>
        <p:spPr>
          <a:xfrm>
            <a:off x="8047618" y="4572000"/>
            <a:ext cx="4144382" cy="2286000"/>
          </a:xfrm>
          <a:custGeom>
            <a:avLst/>
            <a:gdLst/>
            <a:ahLst/>
            <a:cxnLst/>
            <a:rect l="l" t="t" r="r" b="b"/>
            <a:pathLst>
              <a:path w="4144382" h="2286000">
                <a:moveTo>
                  <a:pt x="0" y="0"/>
                </a:moveTo>
                <a:lnTo>
                  <a:pt x="4144382" y="0"/>
                </a:lnTo>
                <a:lnTo>
                  <a:pt x="4144382" y="2286000"/>
                </a:lnTo>
                <a:lnTo>
                  <a:pt x="1054581" y="2286000"/>
                </a:lnTo>
                <a:lnTo>
                  <a:pt x="1054581" y="2285999"/>
                </a:lnTo>
                <a:lnTo>
                  <a:pt x="1059211" y="2285999"/>
                </a:lnTo>
                <a:close/>
              </a:path>
            </a:pathLst>
          </a:custGeom>
        </p:spPr>
      </p:pic>
      <p:sp>
        <p:nvSpPr>
          <p:cNvPr id="11" name="Freeform 16">
            <a:extLst>
              <a:ext uri="{FF2B5EF4-FFF2-40B4-BE49-F238E27FC236}">
                <a16:creationId xmlns:a16="http://schemas.microsoft.com/office/drawing/2014/main" id="{98BA90CC-0056-473E-80AE-8CB0EE6AC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0203" cy="6858000"/>
          </a:xfrm>
          <a:custGeom>
            <a:avLst/>
            <a:gdLst>
              <a:gd name="connsiteX0" fmla="*/ 0 w 9590203"/>
              <a:gd name="connsiteY0" fmla="*/ 0 h 6858000"/>
              <a:gd name="connsiteX1" fmla="*/ 6414049 w 9590203"/>
              <a:gd name="connsiteY1" fmla="*/ 0 h 6858000"/>
              <a:gd name="connsiteX2" fmla="*/ 9590203 w 9590203"/>
              <a:gd name="connsiteY2" fmla="*/ 6858000 h 6858000"/>
              <a:gd name="connsiteX3" fmla="*/ 0 w 959020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590203" h="6858000">
                <a:moveTo>
                  <a:pt x="0" y="0"/>
                </a:moveTo>
                <a:lnTo>
                  <a:pt x="6414049" y="0"/>
                </a:lnTo>
                <a:lnTo>
                  <a:pt x="9590203"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2396E232-7219-4009-893A-28527CAD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02664" cy="6858000"/>
          </a:xfrm>
          <a:custGeom>
            <a:avLst/>
            <a:gdLst>
              <a:gd name="connsiteX0" fmla="*/ 0 w 9102664"/>
              <a:gd name="connsiteY0" fmla="*/ 0 h 6858000"/>
              <a:gd name="connsiteX1" fmla="*/ 5926510 w 9102664"/>
              <a:gd name="connsiteY1" fmla="*/ 0 h 6858000"/>
              <a:gd name="connsiteX2" fmla="*/ 9102664 w 9102664"/>
              <a:gd name="connsiteY2" fmla="*/ 6858000 h 6858000"/>
              <a:gd name="connsiteX3" fmla="*/ 0 w 910266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02664" h="6858000">
                <a:moveTo>
                  <a:pt x="0" y="0"/>
                </a:moveTo>
                <a:lnTo>
                  <a:pt x="5926510" y="0"/>
                </a:lnTo>
                <a:lnTo>
                  <a:pt x="9102664"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38200" y="451132"/>
            <a:ext cx="5658534" cy="5955736"/>
          </a:xfrm>
        </p:spPr>
        <p:txBody>
          <a:bodyPr>
            <a:normAutofit/>
          </a:bodyPr>
          <a:lstStyle/>
          <a:p>
            <a:r>
              <a:rPr lang="en-US" sz="2000" dirty="0"/>
              <a:t>Airborne EWS</a:t>
            </a:r>
          </a:p>
          <a:p>
            <a:pPr lvl="1"/>
            <a:r>
              <a:rPr lang="en-US" sz="2000" dirty="0"/>
              <a:t>Used in following conditions:-</a:t>
            </a:r>
          </a:p>
          <a:p>
            <a:pPr lvl="2"/>
            <a:r>
              <a:rPr lang="en-US" dirty="0"/>
              <a:t>Tactical fight </a:t>
            </a:r>
          </a:p>
          <a:p>
            <a:pPr lvl="2"/>
            <a:r>
              <a:rPr lang="en-US" dirty="0"/>
              <a:t>Rotary Aircraft experience </a:t>
            </a:r>
          </a:p>
          <a:p>
            <a:pPr lvl="2"/>
            <a:r>
              <a:rPr lang="en-US" dirty="0"/>
              <a:t>Wildly varying conditions </a:t>
            </a:r>
          </a:p>
          <a:p>
            <a:pPr marL="914400" lvl="2" indent="0">
              <a:buNone/>
            </a:pPr>
            <a:r>
              <a:rPr lang="en-US" dirty="0"/>
              <a:t>e.g. Gulfstream III</a:t>
            </a:r>
          </a:p>
          <a:p>
            <a:r>
              <a:rPr lang="en-US" sz="2000" dirty="0"/>
              <a:t>Ground EWS</a:t>
            </a:r>
          </a:p>
          <a:p>
            <a:pPr lvl="1"/>
            <a:r>
              <a:rPr lang="en-US" sz="2000" dirty="0"/>
              <a:t>Used in Radio Controlled Improvised Explosive Devices and protect our warfighters </a:t>
            </a:r>
          </a:p>
          <a:p>
            <a:pPr marL="457200" lvl="1" indent="0">
              <a:buNone/>
            </a:pPr>
            <a:r>
              <a:rPr lang="en-US" sz="2000" dirty="0"/>
              <a:t>e.g.  </a:t>
            </a:r>
            <a:r>
              <a:rPr lang="en-US" sz="2000" dirty="0" err="1"/>
              <a:t>Samyukta</a:t>
            </a:r>
            <a:r>
              <a:rPr lang="en-US" sz="2000" dirty="0"/>
              <a:t> Electronic Warfare System</a:t>
            </a:r>
          </a:p>
          <a:p>
            <a:r>
              <a:rPr lang="en-US" sz="2000" dirty="0"/>
              <a:t>Naval EWS</a:t>
            </a:r>
          </a:p>
          <a:p>
            <a:pPr lvl="1"/>
            <a:r>
              <a:rPr lang="en-US" sz="2000" dirty="0"/>
              <a:t>Used to improve anti-ship missile defense , counter targeting , counter </a:t>
            </a:r>
            <a:r>
              <a:rPr lang="en-IN" sz="2000" b="1" dirty="0"/>
              <a:t>surveillance</a:t>
            </a:r>
            <a:r>
              <a:rPr lang="en-US" sz="2000" dirty="0"/>
              <a:t> capabilities .</a:t>
            </a:r>
          </a:p>
          <a:p>
            <a:pPr lvl="1"/>
            <a:r>
              <a:rPr lang="en-US" sz="2000" dirty="0"/>
              <a:t>Used to provide critical analysis in dynamic environment .</a:t>
            </a:r>
          </a:p>
          <a:p>
            <a:pPr marL="457200" lvl="1" indent="0">
              <a:buNone/>
            </a:pPr>
            <a:r>
              <a:rPr lang="en-US" sz="2000" dirty="0"/>
              <a:t>e.g. ALQ-248</a:t>
            </a:r>
          </a:p>
          <a:p>
            <a:pPr lvl="2"/>
            <a:endParaRPr lang="en-IN" sz="1400" dirty="0"/>
          </a:p>
        </p:txBody>
      </p:sp>
    </p:spTree>
    <p:extLst>
      <p:ext uri="{BB962C8B-B14F-4D97-AF65-F5344CB8AC3E}">
        <p14:creationId xmlns:p14="http://schemas.microsoft.com/office/powerpoint/2010/main" val="10808027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par>
                          <p:cTn id="29" fill="hold">
                            <p:stCondLst>
                              <p:cond delay="700"/>
                            </p:stCondLst>
                            <p:childTnLst>
                              <p:par>
                                <p:cTn id="30" presetID="10" presetClass="entr" presetSubtype="0" fill="hold" grpId="0"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par>
                          <p:cTn id="33" fill="hold">
                            <p:stCondLst>
                              <p:cond delay="1200"/>
                            </p:stCondLst>
                            <p:childTnLst>
                              <p:par>
                                <p:cTn id="34" presetID="10" presetClass="entr" presetSubtype="0" fill="hold" grpId="0" nodeType="afterEffect">
                                  <p:stCondLst>
                                    <p:cond delay="20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long row of satellite dishes in the sunset">
            <a:extLst>
              <a:ext uri="{FF2B5EF4-FFF2-40B4-BE49-F238E27FC236}">
                <a16:creationId xmlns:a16="http://schemas.microsoft.com/office/drawing/2014/main" id="{D2D4A133-A403-4414-956D-39BCF37339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949" b="12781"/>
          <a:stretch/>
        </p:blipFill>
        <p:spPr>
          <a:xfrm>
            <a:off x="20" y="10"/>
            <a:ext cx="12191980" cy="6857990"/>
          </a:xfrm>
          <a:prstGeom prst="rect">
            <a:avLst/>
          </a:prstGeom>
        </p:spPr>
      </p:pic>
      <p:sp>
        <p:nvSpPr>
          <p:cNvPr id="21" name="Rectangle 1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899DC-A2CB-4858-8D9A-E20FC26C1F0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defTabSz="914400"/>
            <a:r>
              <a:rPr lang="en-US" sz="3600">
                <a:solidFill>
                  <a:schemeClr val="tx1">
                    <a:lumMod val="85000"/>
                    <a:lumOff val="15000"/>
                  </a:schemeClr>
                </a:solidFill>
              </a:rPr>
              <a:t>Conclusion</a:t>
            </a:r>
          </a:p>
        </p:txBody>
      </p:sp>
      <p:cxnSp>
        <p:nvCxnSpPr>
          <p:cNvPr id="20" name="Straight Connector 1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97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6C643-11FB-4603-A22B-22B4CBDF8BFC}"/>
              </a:ext>
            </a:extLst>
          </p:cNvPr>
          <p:cNvSpPr>
            <a:spLocks noGrp="1"/>
          </p:cNvSpPr>
          <p:nvPr>
            <p:ph idx="1"/>
          </p:nvPr>
        </p:nvSpPr>
        <p:spPr>
          <a:xfrm>
            <a:off x="205154" y="446991"/>
            <a:ext cx="5257800" cy="4167212"/>
          </a:xfrm>
        </p:spPr>
        <p:txBody>
          <a:bodyPr/>
          <a:lstStyle/>
          <a:p>
            <a:r>
              <a:rPr lang="en-IN" dirty="0">
                <a:solidFill>
                  <a:schemeClr val="bg1"/>
                </a:solidFill>
              </a:rPr>
              <a:t>Digital Signal Processing is crucial for the advancement of Military Electronic Technologies</a:t>
            </a:r>
          </a:p>
          <a:p>
            <a:r>
              <a:rPr lang="en-IN" dirty="0">
                <a:solidFill>
                  <a:schemeClr val="bg1"/>
                </a:solidFill>
              </a:rPr>
              <a:t>Radar, electronic warfare, secure communications, electro-optics, intelligence—an array of military applications can benefit from the digital signal processing (DSP) capabilities of programmable logic. </a:t>
            </a:r>
          </a:p>
          <a:p>
            <a:r>
              <a:rPr lang="en-IN" dirty="0">
                <a:solidFill>
                  <a:schemeClr val="bg1"/>
                </a:solidFill>
              </a:rPr>
              <a:t>Electronic sensors at the core of these systems continue to evolve, requiring more DSP functionality and integration. </a:t>
            </a:r>
          </a:p>
          <a:p>
            <a:endParaRPr lang="en-IN" dirty="0"/>
          </a:p>
        </p:txBody>
      </p:sp>
    </p:spTree>
    <p:extLst>
      <p:ext uri="{BB962C8B-B14F-4D97-AF65-F5344CB8AC3E}">
        <p14:creationId xmlns:p14="http://schemas.microsoft.com/office/powerpoint/2010/main" val="44186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2F787-6FFD-4784-B6BE-6788AF465BFD}"/>
              </a:ext>
            </a:extLst>
          </p:cNvPr>
          <p:cNvSpPr>
            <a:spLocks noGrp="1"/>
          </p:cNvSpPr>
          <p:nvPr>
            <p:ph type="ctrTitle"/>
          </p:nvPr>
        </p:nvSpPr>
        <p:spPr>
          <a:xfrm>
            <a:off x="707711" y="1128773"/>
            <a:ext cx="3712224" cy="3714496"/>
          </a:xfrm>
        </p:spPr>
        <p:txBody>
          <a:bodyPr vert="horz" lIns="91440" tIns="45720" rIns="91440" bIns="45720" rtlCol="0" anchor="ctr">
            <a:normAutofit/>
          </a:bodyPr>
          <a:lstStyle/>
          <a:p>
            <a:pPr algn="l" defTabSz="914400"/>
            <a:r>
              <a:rPr lang="en-US" sz="4800" b="1" kern="1200" dirty="0">
                <a:solidFill>
                  <a:schemeClr val="bg1"/>
                </a:solidFill>
                <a:latin typeface="+mj-lt"/>
                <a:ea typeface="+mj-ea"/>
                <a:cs typeface="+mj-cs"/>
              </a:rPr>
              <a:t>Thank You!</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D27E4D37-FEEF-4A3F-B3DF-033AB81A5FC1}"/>
              </a:ext>
            </a:extLst>
          </p:cNvPr>
          <p:cNvSpPr>
            <a:spLocks noGrp="1"/>
          </p:cNvSpPr>
          <p:nvPr>
            <p:ph type="subTitle" idx="1"/>
          </p:nvPr>
        </p:nvSpPr>
        <p:spPr>
          <a:xfrm>
            <a:off x="6209382" y="2096162"/>
            <a:ext cx="3894161" cy="2657858"/>
          </a:xfrm>
        </p:spPr>
        <p:txBody>
          <a:bodyPr vert="horz" lIns="91440" tIns="45720" rIns="91440" bIns="45720" rtlCol="0" anchor="ctr">
            <a:normAutofit/>
          </a:bodyPr>
          <a:lstStyle/>
          <a:p>
            <a:pPr algn="l" defTabSz="914400"/>
            <a:r>
              <a:rPr lang="en-US" sz="2000" dirty="0">
                <a:solidFill>
                  <a:schemeClr val="bg1"/>
                </a:solidFill>
              </a:rPr>
              <a:t>Team:</a:t>
            </a:r>
          </a:p>
          <a:p>
            <a:pPr indent="-228600" algn="l" defTabSz="914400">
              <a:buFont typeface="Arial" panose="020B0604020202020204" pitchFamily="34" charset="0"/>
              <a:buChar char="•"/>
            </a:pPr>
            <a:r>
              <a:rPr lang="en-US" sz="2000" dirty="0">
                <a:solidFill>
                  <a:schemeClr val="bg1"/>
                </a:solidFill>
              </a:rPr>
              <a:t>Radha </a:t>
            </a:r>
            <a:r>
              <a:rPr lang="en-US" sz="2000" dirty="0" err="1">
                <a:solidFill>
                  <a:schemeClr val="bg1"/>
                </a:solidFill>
              </a:rPr>
              <a:t>Thakare</a:t>
            </a:r>
            <a:r>
              <a:rPr lang="en-US" sz="2000" dirty="0">
                <a:solidFill>
                  <a:schemeClr val="bg1"/>
                </a:solidFill>
              </a:rPr>
              <a:t>, 20</a:t>
            </a:r>
          </a:p>
          <a:p>
            <a:pPr indent="-228600" algn="l" defTabSz="914400">
              <a:buFont typeface="Arial" panose="020B0604020202020204" pitchFamily="34" charset="0"/>
              <a:buChar char="•"/>
            </a:pPr>
            <a:r>
              <a:rPr lang="en-US" sz="2000" dirty="0" err="1">
                <a:solidFill>
                  <a:schemeClr val="bg1"/>
                </a:solidFill>
              </a:rPr>
              <a:t>Shivang</a:t>
            </a:r>
            <a:r>
              <a:rPr lang="en-US" sz="2000" dirty="0">
                <a:solidFill>
                  <a:schemeClr val="bg1"/>
                </a:solidFill>
              </a:rPr>
              <a:t> Singh, 12</a:t>
            </a:r>
          </a:p>
          <a:p>
            <a:pPr indent="-228600" algn="l" defTabSz="914400">
              <a:buFont typeface="Arial" panose="020B0604020202020204" pitchFamily="34" charset="0"/>
              <a:buChar char="•"/>
            </a:pPr>
            <a:r>
              <a:rPr lang="en-US" sz="2000" dirty="0" err="1">
                <a:solidFill>
                  <a:schemeClr val="bg1"/>
                </a:solidFill>
              </a:rPr>
              <a:t>Shrawani</a:t>
            </a:r>
            <a:r>
              <a:rPr lang="en-US" sz="2000" dirty="0">
                <a:solidFill>
                  <a:schemeClr val="bg1"/>
                </a:solidFill>
              </a:rPr>
              <a:t> Shinde, 09</a:t>
            </a:r>
          </a:p>
          <a:p>
            <a:pPr indent="-228600" algn="l" defTabSz="914400">
              <a:buFont typeface="Arial" panose="020B0604020202020204" pitchFamily="34" charset="0"/>
              <a:buChar char="•"/>
            </a:pPr>
            <a:r>
              <a:rPr lang="en-US" sz="2000" dirty="0">
                <a:solidFill>
                  <a:schemeClr val="bg1"/>
                </a:solidFill>
              </a:rPr>
              <a:t>Gaurav </a:t>
            </a:r>
            <a:r>
              <a:rPr lang="en-US" sz="2000" dirty="0" err="1">
                <a:solidFill>
                  <a:schemeClr val="bg1"/>
                </a:solidFill>
              </a:rPr>
              <a:t>Shejwal</a:t>
            </a:r>
            <a:r>
              <a:rPr lang="en-US" sz="2000" dirty="0">
                <a:solidFill>
                  <a:schemeClr val="bg1"/>
                </a:solidFill>
              </a:rPr>
              <a:t>, 05</a:t>
            </a:r>
          </a:p>
          <a:p>
            <a:pPr indent="-228600" algn="l" defTabSz="914400">
              <a:buFont typeface="Arial" panose="020B0604020202020204" pitchFamily="34" charset="0"/>
              <a:buChar char="•"/>
            </a:pPr>
            <a:r>
              <a:rPr lang="en-US" sz="2000" dirty="0" err="1">
                <a:solidFill>
                  <a:schemeClr val="bg1"/>
                </a:solidFill>
              </a:rPr>
              <a:t>Shaunak</a:t>
            </a:r>
            <a:r>
              <a:rPr lang="en-US" sz="2000" dirty="0">
                <a:solidFill>
                  <a:schemeClr val="bg1"/>
                </a:solidFill>
              </a:rPr>
              <a:t> Deshpande, 04</a:t>
            </a:r>
          </a:p>
        </p:txBody>
      </p:sp>
    </p:spTree>
    <p:extLst>
      <p:ext uri="{BB962C8B-B14F-4D97-AF65-F5344CB8AC3E}">
        <p14:creationId xmlns:p14="http://schemas.microsoft.com/office/powerpoint/2010/main" val="418994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95C91082-61C7-405A-B544-E835AA1A519D}"/>
              </a:ext>
            </a:extLst>
          </p:cNvPr>
          <p:cNvSpPr>
            <a:spLocks noGrp="1"/>
          </p:cNvSpPr>
          <p:nvPr>
            <p:ph type="title"/>
          </p:nvPr>
        </p:nvSpPr>
        <p:spPr>
          <a:xfrm>
            <a:off x="5297762" y="329184"/>
            <a:ext cx="6251110" cy="1783080"/>
          </a:xfrm>
        </p:spPr>
        <p:txBody>
          <a:bodyPr anchor="b">
            <a:normAutofit/>
          </a:bodyPr>
          <a:lstStyle/>
          <a:p>
            <a:pPr>
              <a:lnSpc>
                <a:spcPct val="90000"/>
              </a:lnSpc>
            </a:pPr>
            <a:r>
              <a:rPr lang="en-IN" sz="5400" dirty="0">
                <a:latin typeface="Neue Haas Grotesk Text Pro" panose="020B0504020202020204" pitchFamily="34" charset="0"/>
              </a:rPr>
              <a:t>Military DSP Applications</a:t>
            </a:r>
            <a:endParaRPr lang="en-IN" sz="5000" dirty="0">
              <a:latin typeface="Neue Haas Grotesk Text Pro" panose="020B0504020202020204" pitchFamily="34" charset="0"/>
            </a:endParaRP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87ECFF"/>
          </a:solidFill>
          <a:ln w="38100" cap="rnd">
            <a:solidFill>
              <a:srgbClr val="87EC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3" name="Content Placeholder 2">
            <a:extLst>
              <a:ext uri="{FF2B5EF4-FFF2-40B4-BE49-F238E27FC236}">
                <a16:creationId xmlns:a16="http://schemas.microsoft.com/office/drawing/2014/main" id="{ED76828B-CB25-42D9-AD7C-56543EE3484C}"/>
              </a:ext>
            </a:extLst>
          </p:cNvPr>
          <p:cNvSpPr>
            <a:spLocks noGrp="1"/>
          </p:cNvSpPr>
          <p:nvPr>
            <p:ph idx="1"/>
          </p:nvPr>
        </p:nvSpPr>
        <p:spPr>
          <a:xfrm>
            <a:off x="5297762" y="2706624"/>
            <a:ext cx="6251110" cy="3483864"/>
          </a:xfrm>
        </p:spPr>
        <p:txBody>
          <a:bodyPr>
            <a:normAutofit fontScale="85000" lnSpcReduction="20000"/>
          </a:bodyPr>
          <a:lstStyle/>
          <a:p>
            <a:r>
              <a:rPr lang="en-IN" dirty="0">
                <a:latin typeface="Neue Haas Grotesk Text Pro" panose="020B0504020202020204" pitchFamily="34" charset="0"/>
              </a:rPr>
              <a:t>A variety of technologies heavily rely on Digital Signal Processing. A few examples are:</a:t>
            </a:r>
          </a:p>
          <a:p>
            <a:pPr marL="971550" lvl="1" indent="-514350">
              <a:buFont typeface="+mj-lt"/>
              <a:buAutoNum type="arabicPeriod"/>
            </a:pPr>
            <a:r>
              <a:rPr lang="en-IN" dirty="0">
                <a:latin typeface="Neue Haas Grotesk Text Pro" panose="020B0504020202020204" pitchFamily="34" charset="0"/>
              </a:rPr>
              <a:t>RADAR</a:t>
            </a:r>
          </a:p>
          <a:p>
            <a:pPr marL="971550" lvl="1" indent="-514350">
              <a:buFont typeface="+mj-lt"/>
              <a:buAutoNum type="arabicPeriod"/>
            </a:pPr>
            <a:r>
              <a:rPr lang="en-IN" dirty="0">
                <a:latin typeface="Neue Haas Grotesk Text Pro" panose="020B0504020202020204" pitchFamily="34" charset="0"/>
              </a:rPr>
              <a:t>electronic warfare</a:t>
            </a:r>
          </a:p>
          <a:p>
            <a:pPr marL="971550" lvl="1" indent="-514350">
              <a:buFont typeface="+mj-lt"/>
              <a:buAutoNum type="arabicPeriod"/>
            </a:pPr>
            <a:r>
              <a:rPr lang="en-IN" dirty="0">
                <a:latin typeface="Neue Haas Grotesk Text Pro" panose="020B0504020202020204" pitchFamily="34" charset="0"/>
              </a:rPr>
              <a:t>secure communications</a:t>
            </a:r>
          </a:p>
          <a:p>
            <a:pPr marL="971550" lvl="1" indent="-514350">
              <a:buFont typeface="+mj-lt"/>
              <a:buAutoNum type="arabicPeriod"/>
            </a:pPr>
            <a:r>
              <a:rPr lang="en-IN" dirty="0">
                <a:latin typeface="Neue Haas Grotesk Text Pro" panose="020B0504020202020204" pitchFamily="34" charset="0"/>
              </a:rPr>
              <a:t>electro-optics</a:t>
            </a:r>
          </a:p>
          <a:p>
            <a:pPr marL="971550" lvl="1" indent="-514350">
              <a:buFont typeface="+mj-lt"/>
              <a:buAutoNum type="arabicPeriod"/>
            </a:pPr>
            <a:r>
              <a:rPr lang="en-IN" dirty="0">
                <a:latin typeface="Neue Haas Grotesk Text Pro" panose="020B0504020202020204" pitchFamily="34" charset="0"/>
              </a:rPr>
              <a:t>Intelligence</a:t>
            </a:r>
          </a:p>
          <a:p>
            <a:pPr marL="457200" lvl="1" indent="0">
              <a:buNone/>
            </a:pPr>
            <a:r>
              <a:rPr lang="en-IN" dirty="0">
                <a:latin typeface="Neue Haas Grotesk Text Pro" panose="020B0504020202020204" pitchFamily="34" charset="0"/>
              </a:rPr>
              <a:t>Today, We will be looking at two of these applications.</a:t>
            </a:r>
          </a:p>
          <a:p>
            <a:pPr>
              <a:lnSpc>
                <a:spcPct val="100000"/>
              </a:lnSpc>
            </a:pPr>
            <a:endParaRPr lang="en-IN" sz="2000" dirty="0">
              <a:latin typeface="Neue Haas Grotesk Text Pro" panose="020B0504020202020204" pitchFamily="34" charset="0"/>
            </a:endParaRPr>
          </a:p>
        </p:txBody>
      </p:sp>
      <p:pic>
        <p:nvPicPr>
          <p:cNvPr id="5" name="Picture 4" descr="A circuit board&#10;&#10;Description automatically generated">
            <a:extLst>
              <a:ext uri="{FF2B5EF4-FFF2-40B4-BE49-F238E27FC236}">
                <a16:creationId xmlns:a16="http://schemas.microsoft.com/office/drawing/2014/main" id="{9E90759C-8933-48B3-BE6F-87888EA699B3}"/>
              </a:ext>
            </a:extLst>
          </p:cNvPr>
          <p:cNvPicPr>
            <a:picLocks noChangeAspect="1"/>
          </p:cNvPicPr>
          <p:nvPr/>
        </p:nvPicPr>
        <p:blipFill rotWithShape="1">
          <a:blip r:embed="rId2"/>
          <a:srcRect l="33850" r="279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9628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3C94C90-E187-4A54-837D-B9ABB92EC097}"/>
              </a:ext>
            </a:extLst>
          </p:cNvPr>
          <p:cNvPicPr>
            <a:picLocks noChangeAspect="1"/>
          </p:cNvPicPr>
          <p:nvPr/>
        </p:nvPicPr>
        <p:blipFill rotWithShape="1">
          <a:blip r:embed="rId2"/>
          <a:srcRect t="13809" b="1922"/>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5C978F-66F8-4B28-864C-C1E3747E1592}"/>
              </a:ext>
            </a:extLst>
          </p:cNvPr>
          <p:cNvSpPr>
            <a:spLocks noGrp="1"/>
          </p:cNvSpPr>
          <p:nvPr>
            <p:ph type="ctrTitle"/>
          </p:nvPr>
        </p:nvSpPr>
        <p:spPr>
          <a:xfrm>
            <a:off x="404553" y="3091928"/>
            <a:ext cx="9078562" cy="2387600"/>
          </a:xfrm>
        </p:spPr>
        <p:txBody>
          <a:bodyPr>
            <a:normAutofit/>
          </a:bodyPr>
          <a:lstStyle/>
          <a:p>
            <a:r>
              <a:rPr lang="en-IN" sz="6600"/>
              <a:t>Digital Signal Processing	</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C0CC4A9-79D7-49D0-BC67-DE64AF3554BF}"/>
              </a:ext>
            </a:extLst>
          </p:cNvPr>
          <p:cNvSpPr>
            <a:spLocks noGrp="1"/>
          </p:cNvSpPr>
          <p:nvPr>
            <p:ph type="subTitle" idx="1"/>
          </p:nvPr>
        </p:nvSpPr>
        <p:spPr>
          <a:xfrm>
            <a:off x="404553" y="5624945"/>
            <a:ext cx="9078562" cy="592975"/>
          </a:xfrm>
        </p:spPr>
        <p:txBody>
          <a:bodyPr anchor="ctr">
            <a:normAutofit/>
          </a:bodyPr>
          <a:lstStyle/>
          <a:p>
            <a:r>
              <a:rPr lang="en-IN" dirty="0"/>
              <a:t>RADAR</a:t>
            </a:r>
          </a:p>
        </p:txBody>
      </p:sp>
    </p:spTree>
    <p:extLst>
      <p:ext uri="{BB962C8B-B14F-4D97-AF65-F5344CB8AC3E}">
        <p14:creationId xmlns:p14="http://schemas.microsoft.com/office/powerpoint/2010/main" val="29774523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349BC-D84D-473E-9388-2196E4787F25}"/>
              </a:ext>
            </a:extLst>
          </p:cNvPr>
          <p:cNvSpPr>
            <a:spLocks noGrp="1"/>
          </p:cNvSpPr>
          <p:nvPr>
            <p:ph type="title"/>
          </p:nvPr>
        </p:nvSpPr>
        <p:spPr>
          <a:xfrm>
            <a:off x="7255564" y="834888"/>
            <a:ext cx="4314645" cy="1268958"/>
          </a:xfrm>
        </p:spPr>
        <p:txBody>
          <a:bodyPr anchor="b">
            <a:normAutofit/>
          </a:bodyPr>
          <a:lstStyle/>
          <a:p>
            <a:r>
              <a:rPr lang="en-IN" sz="3200" dirty="0"/>
              <a:t>What is RADAR?</a:t>
            </a:r>
          </a:p>
        </p:txBody>
      </p:sp>
      <p:pic>
        <p:nvPicPr>
          <p:cNvPr id="5" name="Picture 4">
            <a:extLst>
              <a:ext uri="{FF2B5EF4-FFF2-40B4-BE49-F238E27FC236}">
                <a16:creationId xmlns:a16="http://schemas.microsoft.com/office/drawing/2014/main" id="{03E35C7B-260C-4DC7-85C1-4EF3D792ECEB}"/>
              </a:ext>
            </a:extLst>
          </p:cNvPr>
          <p:cNvPicPr>
            <a:picLocks noChangeAspect="1"/>
          </p:cNvPicPr>
          <p:nvPr/>
        </p:nvPicPr>
        <p:blipFill rotWithShape="1">
          <a:blip r:embed="rId2"/>
          <a:srcRect l="16506" r="22765"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405D33-F1EC-435B-A3D8-E34F2CF1C9D3}"/>
              </a:ext>
            </a:extLst>
          </p:cNvPr>
          <p:cNvSpPr>
            <a:spLocks noGrp="1"/>
          </p:cNvSpPr>
          <p:nvPr>
            <p:ph idx="1"/>
          </p:nvPr>
        </p:nvSpPr>
        <p:spPr>
          <a:xfrm>
            <a:off x="7255563" y="2557587"/>
            <a:ext cx="4314645" cy="3717317"/>
          </a:xfrm>
        </p:spPr>
        <p:txBody>
          <a:bodyPr anchor="t">
            <a:noAutofit/>
          </a:bodyPr>
          <a:lstStyle/>
          <a:p>
            <a:r>
              <a:rPr lang="en-IN" sz="1900" dirty="0"/>
              <a:t>The word RADAR is an acronym for RAdio Detection and Ranging.</a:t>
            </a:r>
          </a:p>
          <a:p>
            <a:r>
              <a:rPr lang="en-IN" sz="1900" dirty="0"/>
              <a:t>RADAR a system for detecting the presence, direction, distance, and speed of aircraft, ships, and other objects, by sending out pulses of radio waves which are reflected off the object back to the source.</a:t>
            </a:r>
          </a:p>
          <a:p>
            <a:r>
              <a:rPr lang="en-IN" sz="1900" dirty="0"/>
              <a:t>RADAR transmits radio signals at distant objects and analyses the reflections.</a:t>
            </a:r>
          </a:p>
        </p:txBody>
      </p:sp>
    </p:spTree>
    <p:extLst>
      <p:ext uri="{BB962C8B-B14F-4D97-AF65-F5344CB8AC3E}">
        <p14:creationId xmlns:p14="http://schemas.microsoft.com/office/powerpoint/2010/main" val="277414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8EB5-C4F0-4BEA-9ED4-BC30646A7967}"/>
              </a:ext>
            </a:extLst>
          </p:cNvPr>
          <p:cNvSpPr>
            <a:spLocks noGrp="1"/>
          </p:cNvSpPr>
          <p:nvPr>
            <p:ph type="title"/>
          </p:nvPr>
        </p:nvSpPr>
        <p:spPr>
          <a:xfrm>
            <a:off x="5080216" y="1076324"/>
            <a:ext cx="6272784" cy="1535051"/>
          </a:xfrm>
        </p:spPr>
        <p:txBody>
          <a:bodyPr anchor="b">
            <a:normAutofit/>
          </a:bodyPr>
          <a:lstStyle/>
          <a:p>
            <a:r>
              <a:rPr lang="en-IN" sz="5200" dirty="0"/>
              <a:t>Operating Principles</a:t>
            </a:r>
          </a:p>
        </p:txBody>
      </p:sp>
      <p:pic>
        <p:nvPicPr>
          <p:cNvPr id="7" name="Picture 6">
            <a:extLst>
              <a:ext uri="{FF2B5EF4-FFF2-40B4-BE49-F238E27FC236}">
                <a16:creationId xmlns:a16="http://schemas.microsoft.com/office/drawing/2014/main" id="{5BC11977-B20E-431B-967A-687FE665C70D}"/>
              </a:ext>
            </a:extLst>
          </p:cNvPr>
          <p:cNvPicPr>
            <a:picLocks noChangeAspect="1"/>
          </p:cNvPicPr>
          <p:nvPr/>
        </p:nvPicPr>
        <p:blipFill rotWithShape="1">
          <a:blip r:embed="rId2"/>
          <a:srcRect l="41071" r="9659"/>
          <a:stretch/>
        </p:blipFill>
        <p:spPr>
          <a:xfrm>
            <a:off x="20" y="10"/>
            <a:ext cx="4505305" cy="6857990"/>
          </a:xfrm>
          <a:prstGeom prst="rect">
            <a:avLst/>
          </a:prstGeom>
        </p:spPr>
      </p:pic>
      <p:sp>
        <p:nvSpPr>
          <p:cNvPr id="14" name="Rectangle 13">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3718F16-5F72-4262-9285-EEDA36C838FC}"/>
              </a:ext>
            </a:extLst>
          </p:cNvPr>
          <p:cNvSpPr>
            <a:spLocks noGrp="1"/>
          </p:cNvSpPr>
          <p:nvPr>
            <p:ph idx="1"/>
          </p:nvPr>
        </p:nvSpPr>
        <p:spPr>
          <a:xfrm>
            <a:off x="5080216" y="3351276"/>
            <a:ext cx="6272784" cy="2825686"/>
          </a:xfrm>
        </p:spPr>
        <p:txBody>
          <a:bodyPr>
            <a:normAutofit/>
          </a:bodyPr>
          <a:lstStyle/>
          <a:p>
            <a:r>
              <a:rPr lang="en-IN" sz="1800" dirty="0"/>
              <a:t> 1. The radar is transmitting an EM pulse. </a:t>
            </a:r>
          </a:p>
          <a:p>
            <a:r>
              <a:rPr lang="en-IN" sz="1800" dirty="0"/>
              <a:t>2. The radar switches to listening mode. </a:t>
            </a:r>
          </a:p>
          <a:p>
            <a:r>
              <a:rPr lang="en-IN" sz="1800" dirty="0"/>
              <a:t>3. The pulse is reflected by a target. </a:t>
            </a:r>
          </a:p>
          <a:p>
            <a:r>
              <a:rPr lang="en-IN" sz="1800" dirty="0"/>
              <a:t>4. The radar receives the echoes from the transmitted   pulse.</a:t>
            </a:r>
          </a:p>
        </p:txBody>
      </p:sp>
    </p:spTree>
    <p:extLst>
      <p:ext uri="{BB962C8B-B14F-4D97-AF65-F5344CB8AC3E}">
        <p14:creationId xmlns:p14="http://schemas.microsoft.com/office/powerpoint/2010/main" val="228289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21420-7AC0-40EE-A26E-45D4A2AA420E}"/>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400" dirty="0"/>
              <a:t>Block Diagram of a Modern Radar system</a:t>
            </a:r>
          </a:p>
        </p:txBody>
      </p:sp>
      <p:pic>
        <p:nvPicPr>
          <p:cNvPr id="5" name="Content Placeholder 4" descr="Block Diagram of a RADAR">
            <a:extLst>
              <a:ext uri="{FF2B5EF4-FFF2-40B4-BE49-F238E27FC236}">
                <a16:creationId xmlns:a16="http://schemas.microsoft.com/office/drawing/2014/main" id="{DD6B58B3-985E-424F-B3DB-0E58A48820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4735"/>
            <a:ext cx="7848600" cy="3728085"/>
          </a:xfrm>
          <a:prstGeom prst="rect">
            <a:avLst/>
          </a:prstGeom>
        </p:spPr>
      </p:pic>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306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017D1-8DF1-4A4C-A652-6B91AC4862AB}"/>
              </a:ext>
            </a:extLst>
          </p:cNvPr>
          <p:cNvSpPr>
            <a:spLocks noGrp="1"/>
          </p:cNvSpPr>
          <p:nvPr>
            <p:ph type="title"/>
          </p:nvPr>
        </p:nvSpPr>
        <p:spPr>
          <a:xfrm>
            <a:off x="5080216" y="1076324"/>
            <a:ext cx="6272784" cy="1535051"/>
          </a:xfrm>
        </p:spPr>
        <p:txBody>
          <a:bodyPr anchor="b">
            <a:normAutofit/>
          </a:bodyPr>
          <a:lstStyle/>
          <a:p>
            <a:r>
              <a:rPr lang="en-IN" sz="5200" dirty="0"/>
              <a:t>DSP in RADAR</a:t>
            </a:r>
          </a:p>
        </p:txBody>
      </p:sp>
      <p:pic>
        <p:nvPicPr>
          <p:cNvPr id="5" name="Picture 4">
            <a:extLst>
              <a:ext uri="{FF2B5EF4-FFF2-40B4-BE49-F238E27FC236}">
                <a16:creationId xmlns:a16="http://schemas.microsoft.com/office/drawing/2014/main" id="{70FC8C09-7FE9-4A8E-A0AF-0378125D7556}"/>
              </a:ext>
            </a:extLst>
          </p:cNvPr>
          <p:cNvPicPr>
            <a:picLocks noChangeAspect="1"/>
          </p:cNvPicPr>
          <p:nvPr/>
        </p:nvPicPr>
        <p:blipFill rotWithShape="1">
          <a:blip r:embed="rId2"/>
          <a:srcRect l="40859" r="9870"/>
          <a:stretch/>
        </p:blipFill>
        <p:spPr>
          <a:xfrm>
            <a:off x="20" y="10"/>
            <a:ext cx="4505305" cy="6857990"/>
          </a:xfrm>
          <a:prstGeom prst="rect">
            <a:avLst/>
          </a:prstGeom>
        </p:spPr>
      </p:pic>
      <p:sp>
        <p:nvSpPr>
          <p:cNvPr id="11" name="Rectangle 1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58491C4-6DF1-4EF6-81AA-1BF871A9127C}"/>
              </a:ext>
            </a:extLst>
          </p:cNvPr>
          <p:cNvSpPr>
            <a:spLocks noGrp="1"/>
          </p:cNvSpPr>
          <p:nvPr>
            <p:ph idx="1"/>
          </p:nvPr>
        </p:nvSpPr>
        <p:spPr>
          <a:xfrm>
            <a:off x="5080216" y="3351276"/>
            <a:ext cx="6272784" cy="2825686"/>
          </a:xfrm>
        </p:spPr>
        <p:txBody>
          <a:bodyPr>
            <a:normAutofit/>
          </a:bodyPr>
          <a:lstStyle/>
          <a:p>
            <a:r>
              <a:rPr lang="en-IN" sz="1800" dirty="0"/>
              <a:t>In modern Radar systems digital signal processing (DSP) is used extensively. </a:t>
            </a:r>
          </a:p>
        </p:txBody>
      </p:sp>
    </p:spTree>
    <p:extLst>
      <p:ext uri="{BB962C8B-B14F-4D97-AF65-F5344CB8AC3E}">
        <p14:creationId xmlns:p14="http://schemas.microsoft.com/office/powerpoint/2010/main" val="263021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FEED4-FC96-4230-9154-32931DEE505C}"/>
              </a:ext>
            </a:extLst>
          </p:cNvPr>
          <p:cNvSpPr>
            <a:spLocks noGrp="1"/>
          </p:cNvSpPr>
          <p:nvPr>
            <p:ph type="title"/>
          </p:nvPr>
        </p:nvSpPr>
        <p:spPr>
          <a:xfrm>
            <a:off x="5080216" y="1076324"/>
            <a:ext cx="6272784" cy="1535051"/>
          </a:xfrm>
        </p:spPr>
        <p:txBody>
          <a:bodyPr anchor="b">
            <a:normAutofit/>
          </a:bodyPr>
          <a:lstStyle/>
          <a:p>
            <a:r>
              <a:rPr lang="en-IN" sz="5200" dirty="0"/>
              <a:t>??</a:t>
            </a:r>
          </a:p>
        </p:txBody>
      </p:sp>
      <p:pic>
        <p:nvPicPr>
          <p:cNvPr id="4" name="Picture 3">
            <a:extLst>
              <a:ext uri="{FF2B5EF4-FFF2-40B4-BE49-F238E27FC236}">
                <a16:creationId xmlns:a16="http://schemas.microsoft.com/office/drawing/2014/main" id="{ED04077A-EA6C-49B5-8B4D-B10D156C83B3}"/>
              </a:ext>
            </a:extLst>
          </p:cNvPr>
          <p:cNvPicPr>
            <a:picLocks noChangeAspect="1"/>
          </p:cNvPicPr>
          <p:nvPr/>
        </p:nvPicPr>
        <p:blipFill rotWithShape="1">
          <a:blip r:embed="rId2"/>
          <a:srcRect l="41071" r="9659"/>
          <a:stretch/>
        </p:blipFill>
        <p:spPr>
          <a:xfrm>
            <a:off x="20" y="10"/>
            <a:ext cx="4505305" cy="6857990"/>
          </a:xfrm>
          <a:prstGeom prst="rect">
            <a:avLst/>
          </a:prstGeom>
        </p:spPr>
      </p:pic>
      <p:sp>
        <p:nvSpPr>
          <p:cNvPr id="11" name="Rectangle 1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EDB08A2-58E1-43EB-8964-F67269CB822B}"/>
              </a:ext>
            </a:extLst>
          </p:cNvPr>
          <p:cNvSpPr>
            <a:spLocks noGrp="1"/>
          </p:cNvSpPr>
          <p:nvPr>
            <p:ph idx="1"/>
          </p:nvPr>
        </p:nvSpPr>
        <p:spPr>
          <a:xfrm>
            <a:off x="5080216" y="3351276"/>
            <a:ext cx="6272784" cy="2825686"/>
          </a:xfrm>
        </p:spPr>
        <p:txBody>
          <a:bodyPr>
            <a:normAutofit/>
          </a:bodyPr>
          <a:lstStyle/>
          <a:p>
            <a:pPr marL="0" indent="0">
              <a:buNone/>
            </a:pPr>
            <a:r>
              <a:rPr lang="en-IN" dirty="0"/>
              <a:t>1. How to find range of the object/Target? </a:t>
            </a:r>
          </a:p>
          <a:p>
            <a:pPr marL="0" indent="0">
              <a:buNone/>
            </a:pPr>
            <a:r>
              <a:rPr lang="en-IN" dirty="0"/>
              <a:t>2. How to find the speed of the object/Target?</a:t>
            </a:r>
          </a:p>
          <a:p>
            <a:pPr marL="0" indent="0">
              <a:buNone/>
            </a:pPr>
            <a:r>
              <a:rPr lang="en-IN" dirty="0"/>
              <a:t>3. How DSP is used to separate target from clutter? </a:t>
            </a:r>
          </a:p>
        </p:txBody>
      </p:sp>
    </p:spTree>
    <p:extLst>
      <p:ext uri="{BB962C8B-B14F-4D97-AF65-F5344CB8AC3E}">
        <p14:creationId xmlns:p14="http://schemas.microsoft.com/office/powerpoint/2010/main" val="18299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AccentBoxVTI">
  <a:themeElements>
    <a:clrScheme name="AnalogousFromDarkSeedLeftStep">
      <a:dk1>
        <a:srgbClr val="000000"/>
      </a:dk1>
      <a:lt1>
        <a:srgbClr val="FFFFFF"/>
      </a:lt1>
      <a:dk2>
        <a:srgbClr val="242D41"/>
      </a:dk2>
      <a:lt2>
        <a:srgbClr val="E2E8E2"/>
      </a:lt2>
      <a:accent1>
        <a:srgbClr val="E729E5"/>
      </a:accent1>
      <a:accent2>
        <a:srgbClr val="8817D5"/>
      </a:accent2>
      <a:accent3>
        <a:srgbClr val="5536E8"/>
      </a:accent3>
      <a:accent4>
        <a:srgbClr val="224ED7"/>
      </a:accent4>
      <a:accent5>
        <a:srgbClr val="29A6E7"/>
      </a:accent5>
      <a:accent6>
        <a:srgbClr val="14B7AB"/>
      </a:accent6>
      <a:hlink>
        <a:srgbClr val="3F7E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1146</Words>
  <Application>Microsoft Office PowerPoint</Application>
  <PresentationFormat>Widescreen</PresentationFormat>
  <Paragraphs>134</Paragraphs>
  <Slides>27</Slides>
  <Notes>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27</vt:i4>
      </vt:variant>
    </vt:vector>
  </HeadingPairs>
  <TitlesOfParts>
    <vt:vector size="39" baseType="lpstr">
      <vt:lpstr>STHupo</vt:lpstr>
      <vt:lpstr>Arial</vt:lpstr>
      <vt:lpstr>Calibri</vt:lpstr>
      <vt:lpstr>Calibri Light</vt:lpstr>
      <vt:lpstr>Modern Love</vt:lpstr>
      <vt:lpstr>Neue Haas Grotesk Text Pro</vt:lpstr>
      <vt:lpstr>Roboto</vt:lpstr>
      <vt:lpstr>The Hand</vt:lpstr>
      <vt:lpstr>AccentBoxVTI</vt:lpstr>
      <vt:lpstr>Office Theme</vt:lpstr>
      <vt:lpstr>1_Office Theme</vt:lpstr>
      <vt:lpstr>SketchyVTI</vt:lpstr>
      <vt:lpstr>Digital Signal Processing: Applications in Military</vt:lpstr>
      <vt:lpstr>What is Digital Signal Processing?</vt:lpstr>
      <vt:lpstr>Military DSP Applications</vt:lpstr>
      <vt:lpstr>Digital Signal Processing </vt:lpstr>
      <vt:lpstr>What is RADAR?</vt:lpstr>
      <vt:lpstr>Operating Principles</vt:lpstr>
      <vt:lpstr>Block Diagram of a Modern Radar system</vt:lpstr>
      <vt:lpstr>DSP in RADAR</vt:lpstr>
      <vt:lpstr>??</vt:lpstr>
      <vt:lpstr>Finding the Range of the object</vt:lpstr>
      <vt:lpstr>PowerPoint Presentation</vt:lpstr>
      <vt:lpstr>PowerPoint Presentation</vt:lpstr>
      <vt:lpstr>Finding the speed of the object</vt:lpstr>
      <vt:lpstr>PowerPoint Presentation</vt:lpstr>
      <vt:lpstr>PowerPoint Presentation</vt:lpstr>
      <vt:lpstr>PowerPoint Presentation</vt:lpstr>
      <vt:lpstr>PowerPoint Presentation</vt:lpstr>
      <vt:lpstr>Digital Signal Processing </vt:lpstr>
      <vt:lpstr>What is Electronic Warfare?</vt:lpstr>
      <vt:lpstr>PowerPoint Presentation</vt:lpstr>
      <vt:lpstr>PowerPoint Presentation</vt:lpstr>
      <vt:lpstr>Why are ELECTRONIC WARFARE SYSTEMS important?</vt:lpstr>
      <vt:lpstr>PowerPoint Presentation</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Signal Processing</dc:title>
  <dc:creator>rugveda deshpande</dc:creator>
  <cp:lastModifiedBy>Shrawani Shinde</cp:lastModifiedBy>
  <cp:revision>21</cp:revision>
  <dcterms:created xsi:type="dcterms:W3CDTF">2020-09-22T05:44:12Z</dcterms:created>
  <dcterms:modified xsi:type="dcterms:W3CDTF">2020-09-29T06:27:39Z</dcterms:modified>
</cp:coreProperties>
</file>