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8"/>
  </p:notesMasterIdLst>
  <p:sldIdLst>
    <p:sldId id="259" r:id="rId3"/>
    <p:sldId id="264" r:id="rId4"/>
    <p:sldId id="260" r:id="rId5"/>
    <p:sldId id="265" r:id="rId6"/>
    <p:sldId id="266" r:id="rId7"/>
  </p:sldIdLst>
  <p:sldSz cx="12192000" cy="6858000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hya Anand" initials="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2655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340EB-E0BE-4151-8AE2-DC96EFEEB4E9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0" y="4773374"/>
            <a:ext cx="545592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88212-D331-437D-BB98-C91E9A761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6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42987-E030-43C4-860D-79FBF3477739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9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 descr="Dixons Carphon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3" y="6423715"/>
            <a:ext cx="1346608" cy="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0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780394" y="6152561"/>
            <a:ext cx="6829706" cy="360000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16320" y="6152561"/>
            <a:ext cx="914426" cy="360000"/>
          </a:xfrm>
          <a:prstGeom prst="rect">
            <a:avLst/>
          </a:prstGeom>
        </p:spPr>
        <p:txBody>
          <a:bodyPr/>
          <a:lstStyle/>
          <a:p>
            <a:pPr defTabSz="457200"/>
            <a:fld id="{75A4F164-3A46-4CEE-A25C-CA523D5E42F3}" type="slidenum">
              <a:rPr lang="en-US">
                <a:solidFill>
                  <a:srgbClr val="000000"/>
                </a:solidFill>
              </a:rPr>
              <a:pPr defTabSz="457200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0" y="942478"/>
            <a:ext cx="11134586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3718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 descr="Dixons Carphon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3" y="6423715"/>
            <a:ext cx="1346608" cy="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7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718" y="3347351"/>
            <a:ext cx="5365749" cy="1758950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19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pic>
        <p:nvPicPr>
          <p:cNvPr id="20" name="Picture 2" descr="Dixons Carphon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87" y="5201257"/>
            <a:ext cx="44450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18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think-cell Slide" r:id="rId4" imgW="216" imgH="216" progId="">
                  <p:embed/>
                </p:oleObj>
              </mc:Choice>
              <mc:Fallback>
                <p:oleObj name="think-cell Slide" r:id="rId4" imgW="216" imgH="21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07488" y="4260146"/>
            <a:ext cx="10977033" cy="1162800"/>
          </a:xfrm>
          <a:prstGeom prst="rect">
            <a:avLst/>
          </a:prstGeom>
        </p:spPr>
        <p:txBody>
          <a:bodyPr lIns="0" tIns="0" anchor="ctr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rgbClr val="121A43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Master Divider Slide Headline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914180"/>
            <a:fld id="{597A8DCA-8F96-49CD-B4D5-7AC92F955860}" type="slidenum">
              <a:rPr lang="en-CA" sz="900">
                <a:solidFill>
                  <a:prstClr val="white"/>
                </a:solidFill>
                <a:cs typeface="Arial" pitchFamily="34" charset="0"/>
              </a:rPr>
              <a:pPr algn="r" defTabSz="914180"/>
              <a:t>‹#›</a:t>
            </a:fld>
            <a:endParaRPr lang="en-CA" sz="900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6" name="Picture 2" descr="Dixons Carphone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3" y="6423715"/>
            <a:ext cx="1346608" cy="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25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220"/>
            <a:ext cx="12192000" cy="75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37639" y="233800"/>
            <a:ext cx="10940348" cy="50964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914180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 defTabSz="914180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9" name="Picture 2" descr="Dixons Carphon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" y="6423715"/>
            <a:ext cx="1346608" cy="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>
            <a:grpSpLocks noChangeAspect="1"/>
          </p:cNvGrpSpPr>
          <p:nvPr userDrawn="1"/>
        </p:nvGrpSpPr>
        <p:grpSpPr bwMode="auto">
          <a:xfrm>
            <a:off x="11093725" y="6572735"/>
            <a:ext cx="952016" cy="216000"/>
            <a:chOff x="5094" y="3939"/>
            <a:chExt cx="1488" cy="255"/>
          </a:xfrm>
        </p:grpSpPr>
        <p:sp>
          <p:nvSpPr>
            <p:cNvPr id="11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089 w 222"/>
                <a:gd name="T1" fmla="*/ 463 h 94"/>
                <a:gd name="T2" fmla="*/ 2920 w 222"/>
                <a:gd name="T3" fmla="*/ 463 h 94"/>
                <a:gd name="T4" fmla="*/ 2396 w 222"/>
                <a:gd name="T5" fmla="*/ 106 h 94"/>
                <a:gd name="T6" fmla="*/ 446 w 222"/>
                <a:gd name="T7" fmla="*/ 328 h 94"/>
                <a:gd name="T8" fmla="*/ 406 w 222"/>
                <a:gd name="T9" fmla="*/ 1082 h 94"/>
                <a:gd name="T10" fmla="*/ 2011 w 222"/>
                <a:gd name="T11" fmla="*/ 1143 h 94"/>
                <a:gd name="T12" fmla="*/ 2747 w 222"/>
                <a:gd name="T13" fmla="*/ 815 h 94"/>
                <a:gd name="T14" fmla="*/ 1905 w 222"/>
                <a:gd name="T15" fmla="*/ 815 h 94"/>
                <a:gd name="T16" fmla="*/ 1487 w 222"/>
                <a:gd name="T17" fmla="*/ 947 h 94"/>
                <a:gd name="T18" fmla="*/ 1036 w 222"/>
                <a:gd name="T19" fmla="*/ 631 h 94"/>
                <a:gd name="T20" fmla="*/ 1655 w 222"/>
                <a:gd name="T21" fmla="*/ 328 h 94"/>
                <a:gd name="T22" fmla="*/ 2089 w 222"/>
                <a:gd name="T23" fmla="*/ 463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819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rgbClr val="00BBEE"/>
                </a:solidFill>
              </a:defRPr>
            </a:lvl1pPr>
            <a:lvl2pPr marL="231785" indent="-23178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18" indent="-231785">
              <a:buFont typeface="Arial" pitchFamily="34" charset="0"/>
              <a:buChar char="–"/>
              <a:defRPr/>
            </a:lvl3pPr>
            <a:lvl4pPr marL="689003" indent="-225435">
              <a:buFont typeface="Arial" pitchFamily="34" charset="0"/>
              <a:buChar char="•"/>
              <a:defRPr/>
            </a:lvl4pPr>
            <a:lvl5pPr marL="914436" indent="-22543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914180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 defTabSz="914180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11" name="Picture 2" descr="Dixons Carphon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3" y="6423715"/>
            <a:ext cx="1346608" cy="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610659" y="960024"/>
            <a:ext cx="11581341" cy="0"/>
          </a:xfrm>
          <a:prstGeom prst="line">
            <a:avLst/>
          </a:prstGeom>
          <a:ln w="12700">
            <a:solidFill>
              <a:srgbClr val="00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11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5" y="1381125"/>
            <a:ext cx="5367865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212422" y="1381125"/>
            <a:ext cx="5367865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914180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 defTabSz="914180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12" name="Picture 2" descr="Dixons Carphon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3" y="6423715"/>
            <a:ext cx="1346608" cy="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>
            <a:off x="610659" y="960024"/>
            <a:ext cx="11581341" cy="0"/>
          </a:xfrm>
          <a:prstGeom prst="line">
            <a:avLst/>
          </a:prstGeom>
          <a:ln w="12700">
            <a:solidFill>
              <a:srgbClr val="00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3" y="1381125"/>
            <a:ext cx="5367864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00BBEE"/>
                </a:solidFill>
              </a:defRPr>
            </a:lvl1pPr>
            <a:lvl2pPr marL="231785" indent="-231785">
              <a:buFont typeface="Arial" pitchFamily="34" charset="0"/>
              <a:buChar char="•"/>
              <a:defRPr sz="2000"/>
            </a:lvl2pPr>
            <a:lvl3pPr marL="457218" indent="-231785">
              <a:buFont typeface="Arial" pitchFamily="34" charset="0"/>
              <a:buChar char="–"/>
              <a:defRPr sz="1800"/>
            </a:lvl3pPr>
            <a:lvl4pPr marL="689003" indent="-225435">
              <a:buFont typeface="Arial" pitchFamily="34" charset="0"/>
              <a:buChar char="•"/>
              <a:defRPr sz="1600"/>
            </a:lvl4pPr>
            <a:lvl5pPr marL="914436" indent="-22543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214533" y="1381125"/>
            <a:ext cx="5367864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00BBEE"/>
                </a:solidFill>
              </a:defRPr>
            </a:lvl1pPr>
            <a:lvl2pPr marL="231785" indent="-231785">
              <a:buFont typeface="Arial" pitchFamily="34" charset="0"/>
              <a:buChar char="•"/>
              <a:defRPr sz="2000"/>
            </a:lvl2pPr>
            <a:lvl3pPr marL="457218" indent="-231785">
              <a:buFont typeface="Arial" pitchFamily="34" charset="0"/>
              <a:buChar char="–"/>
              <a:defRPr sz="1800"/>
            </a:lvl3pPr>
            <a:lvl4pPr marL="689003" indent="-225435">
              <a:buFont typeface="Arial" pitchFamily="34" charset="0"/>
              <a:buChar char="•"/>
              <a:defRPr sz="1600"/>
            </a:lvl4pPr>
            <a:lvl5pPr marL="914436" indent="-22543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914180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 defTabSz="914180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12" name="Picture 2" descr="Dixons Carphon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3" y="6423715"/>
            <a:ext cx="1346608" cy="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>
            <a:off x="610659" y="960024"/>
            <a:ext cx="11581341" cy="0"/>
          </a:xfrm>
          <a:prstGeom prst="line">
            <a:avLst/>
          </a:prstGeom>
          <a:ln w="12700">
            <a:solidFill>
              <a:srgbClr val="00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98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think-cell Slide" r:id="rId4" imgW="216" imgH="216" progId="">
                  <p:embed/>
                </p:oleObj>
              </mc:Choice>
              <mc:Fallback>
                <p:oleObj name="think-cell Slide" r:id="rId4" imgW="216" imgH="21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 userDrawn="1"/>
        </p:nvCxnSpPr>
        <p:spPr>
          <a:xfrm>
            <a:off x="610659" y="960024"/>
            <a:ext cx="11581341" cy="0"/>
          </a:xfrm>
          <a:prstGeom prst="line">
            <a:avLst/>
          </a:prstGeom>
          <a:ln w="12700">
            <a:solidFill>
              <a:srgbClr val="00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rgbClr val="121A43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914180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 defTabSz="914180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8" name="Picture 2" descr="Dixons Carphone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3" y="6423715"/>
            <a:ext cx="1346608" cy="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6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914180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 defTabSz="914180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 bwMode="auto">
          <a:xfrm>
            <a:off x="11093725" y="6572735"/>
            <a:ext cx="952016" cy="216000"/>
            <a:chOff x="5094" y="3939"/>
            <a:chExt cx="1488" cy="255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089 w 222"/>
                <a:gd name="T1" fmla="*/ 463 h 94"/>
                <a:gd name="T2" fmla="*/ 2920 w 222"/>
                <a:gd name="T3" fmla="*/ 463 h 94"/>
                <a:gd name="T4" fmla="*/ 2396 w 222"/>
                <a:gd name="T5" fmla="*/ 106 h 94"/>
                <a:gd name="T6" fmla="*/ 446 w 222"/>
                <a:gd name="T7" fmla="*/ 328 h 94"/>
                <a:gd name="T8" fmla="*/ 406 w 222"/>
                <a:gd name="T9" fmla="*/ 1082 h 94"/>
                <a:gd name="T10" fmla="*/ 2011 w 222"/>
                <a:gd name="T11" fmla="*/ 1143 h 94"/>
                <a:gd name="T12" fmla="*/ 2747 w 222"/>
                <a:gd name="T13" fmla="*/ 815 h 94"/>
                <a:gd name="T14" fmla="*/ 1905 w 222"/>
                <a:gd name="T15" fmla="*/ 815 h 94"/>
                <a:gd name="T16" fmla="*/ 1487 w 222"/>
                <a:gd name="T17" fmla="*/ 947 h 94"/>
                <a:gd name="T18" fmla="*/ 1036 w 222"/>
                <a:gd name="T19" fmla="*/ 631 h 94"/>
                <a:gd name="T20" fmla="*/ 1655 w 222"/>
                <a:gd name="T21" fmla="*/ 328 h 94"/>
                <a:gd name="T22" fmla="*/ 2089 w 222"/>
                <a:gd name="T23" fmla="*/ 463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42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718" y="3347351"/>
            <a:ext cx="5365749" cy="1758950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19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pic>
        <p:nvPicPr>
          <p:cNvPr id="20" name="Picture 2" descr="Dixons Carphon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87" y="5201257"/>
            <a:ext cx="44450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>
            <a:grpSpLocks noChangeAspect="1"/>
          </p:cNvGrpSpPr>
          <p:nvPr userDrawn="1"/>
        </p:nvGrpSpPr>
        <p:grpSpPr>
          <a:xfrm>
            <a:off x="7347053" y="5416731"/>
            <a:ext cx="3435716" cy="750151"/>
            <a:chOff x="459321" y="5788818"/>
            <a:chExt cx="2183716" cy="6357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endParaRPr lang="en-CA" sz="252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403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159663" y="3535018"/>
            <a:ext cx="6746283" cy="685800"/>
          </a:xfrm>
        </p:spPr>
        <p:txBody>
          <a:bodyPr lIns="91440" rIns="91440"/>
          <a:lstStyle>
            <a:lvl1pPr>
              <a:lnSpc>
                <a:spcPct val="125000"/>
              </a:lnSpc>
              <a:defRPr sz="2800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5196752" y="4251415"/>
            <a:ext cx="5967895" cy="68580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6301239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think-cell Slide" r:id="rId4" imgW="216" imgH="216" progId="">
                  <p:embed/>
                </p:oleObj>
              </mc:Choice>
              <mc:Fallback>
                <p:oleObj name="think-cell Slide" r:id="rId4" imgW="216" imgH="21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07488" y="4260146"/>
            <a:ext cx="10977033" cy="1162800"/>
          </a:xfrm>
          <a:prstGeom prst="rect">
            <a:avLst/>
          </a:prstGeom>
        </p:spPr>
        <p:txBody>
          <a:bodyPr lIns="0" tIns="0" anchor="ctr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rgbClr val="121A43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Master Divider Slide Headline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914180"/>
            <a:fld id="{597A8DCA-8F96-49CD-B4D5-7AC92F955860}" type="slidenum">
              <a:rPr lang="en-CA" sz="900">
                <a:solidFill>
                  <a:prstClr val="white"/>
                </a:solidFill>
                <a:cs typeface="Arial" pitchFamily="34" charset="0"/>
              </a:rPr>
              <a:pPr algn="r" defTabSz="914180"/>
              <a:t>‹#›</a:t>
            </a:fld>
            <a:endParaRPr lang="en-CA" sz="900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6" name="Picture 2" descr="Dixons Carphone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3" y="6423715"/>
            <a:ext cx="1346608" cy="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8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36423" y="11101"/>
            <a:ext cx="10940348" cy="55180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914180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 defTabSz="914180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-12196" y="761244"/>
            <a:ext cx="92160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rot="5400000">
            <a:off x="9305895" y="378000"/>
            <a:ext cx="756000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BE019C-11DB-4DBA-8B74-FCFAEEDF8021}"/>
              </a:ext>
            </a:extLst>
          </p:cNvPr>
          <p:cNvSpPr txBox="1"/>
          <p:nvPr userDrawn="1"/>
        </p:nvSpPr>
        <p:spPr>
          <a:xfrm>
            <a:off x="9975684" y="177945"/>
            <a:ext cx="226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Sha Innovations</a:t>
            </a:r>
          </a:p>
        </p:txBody>
      </p:sp>
    </p:spTree>
    <p:extLst>
      <p:ext uri="{BB962C8B-B14F-4D97-AF65-F5344CB8AC3E}">
        <p14:creationId xmlns:p14="http://schemas.microsoft.com/office/powerpoint/2010/main" val="2082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rgbClr val="00BBEE"/>
                </a:solidFill>
              </a:defRPr>
            </a:lvl1pPr>
            <a:lvl2pPr marL="231785" indent="-23178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18" indent="-231785">
              <a:buFont typeface="Arial" pitchFamily="34" charset="0"/>
              <a:buChar char="–"/>
              <a:defRPr/>
            </a:lvl3pPr>
            <a:lvl4pPr marL="689003" indent="-225435">
              <a:buFont typeface="Arial" pitchFamily="34" charset="0"/>
              <a:buChar char="•"/>
              <a:defRPr/>
            </a:lvl4pPr>
            <a:lvl5pPr marL="914436" indent="-22543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914180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 defTabSz="914180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960024"/>
            <a:ext cx="11581341" cy="0"/>
          </a:xfrm>
          <a:prstGeom prst="line">
            <a:avLst/>
          </a:prstGeom>
          <a:ln w="12700">
            <a:solidFill>
              <a:srgbClr val="00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4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5" y="1381125"/>
            <a:ext cx="5367865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212422" y="1381125"/>
            <a:ext cx="5367865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914180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 defTabSz="914180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659" y="960024"/>
            <a:ext cx="11581341" cy="0"/>
          </a:xfrm>
          <a:prstGeom prst="line">
            <a:avLst/>
          </a:prstGeom>
          <a:ln w="12700">
            <a:solidFill>
              <a:srgbClr val="00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AE1D53-9C7F-4E67-8549-FC0157F33F24}"/>
              </a:ext>
            </a:extLst>
          </p:cNvPr>
          <p:cNvSpPr txBox="1"/>
          <p:nvPr userDrawn="1"/>
        </p:nvSpPr>
        <p:spPr>
          <a:xfrm>
            <a:off x="109182" y="6428096"/>
            <a:ext cx="436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Hedgehog Business Solutions</a:t>
            </a:r>
          </a:p>
        </p:txBody>
      </p:sp>
    </p:spTree>
    <p:extLst>
      <p:ext uri="{BB962C8B-B14F-4D97-AF65-F5344CB8AC3E}">
        <p14:creationId xmlns:p14="http://schemas.microsoft.com/office/powerpoint/2010/main" val="78136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3" y="1381125"/>
            <a:ext cx="5367864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00BBEE"/>
                </a:solidFill>
              </a:defRPr>
            </a:lvl1pPr>
            <a:lvl2pPr marL="231785" indent="-231785">
              <a:buFont typeface="Arial" pitchFamily="34" charset="0"/>
              <a:buChar char="•"/>
              <a:defRPr sz="2000"/>
            </a:lvl2pPr>
            <a:lvl3pPr marL="457218" indent="-231785">
              <a:buFont typeface="Arial" pitchFamily="34" charset="0"/>
              <a:buChar char="–"/>
              <a:defRPr sz="1800"/>
            </a:lvl3pPr>
            <a:lvl4pPr marL="689003" indent="-225435">
              <a:buFont typeface="Arial" pitchFamily="34" charset="0"/>
              <a:buChar char="•"/>
              <a:defRPr sz="1600"/>
            </a:lvl4pPr>
            <a:lvl5pPr marL="914436" indent="-22543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214533" y="1381125"/>
            <a:ext cx="5367864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00BBEE"/>
                </a:solidFill>
              </a:defRPr>
            </a:lvl1pPr>
            <a:lvl2pPr marL="231785" indent="-231785">
              <a:buFont typeface="Arial" pitchFamily="34" charset="0"/>
              <a:buChar char="•"/>
              <a:defRPr sz="2000"/>
            </a:lvl2pPr>
            <a:lvl3pPr marL="457218" indent="-231785">
              <a:buFont typeface="Arial" pitchFamily="34" charset="0"/>
              <a:buChar char="–"/>
              <a:defRPr sz="1800"/>
            </a:lvl3pPr>
            <a:lvl4pPr marL="689003" indent="-225435">
              <a:buFont typeface="Arial" pitchFamily="34" charset="0"/>
              <a:buChar char="•"/>
              <a:defRPr sz="1600"/>
            </a:lvl4pPr>
            <a:lvl5pPr marL="914436" indent="-22543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914180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 defTabSz="914180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12" name="Picture 2" descr="Dixons Carphon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3" y="6423715"/>
            <a:ext cx="1346608" cy="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>
            <a:off x="610659" y="960024"/>
            <a:ext cx="11581341" cy="0"/>
          </a:xfrm>
          <a:prstGeom prst="line">
            <a:avLst/>
          </a:prstGeom>
          <a:ln w="12700">
            <a:solidFill>
              <a:srgbClr val="00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58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think-cell Slide" r:id="rId4" imgW="216" imgH="216" progId="">
                  <p:embed/>
                </p:oleObj>
              </mc:Choice>
              <mc:Fallback>
                <p:oleObj name="think-cell Slide" r:id="rId4" imgW="216" imgH="21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 userDrawn="1"/>
        </p:nvCxnSpPr>
        <p:spPr>
          <a:xfrm>
            <a:off x="610659" y="960024"/>
            <a:ext cx="11581341" cy="0"/>
          </a:xfrm>
          <a:prstGeom prst="line">
            <a:avLst/>
          </a:prstGeom>
          <a:ln w="12700">
            <a:solidFill>
              <a:srgbClr val="00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rgbClr val="121A43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914180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 defTabSz="914180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8" name="Picture 2" descr="Dixons Carphone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3" y="6423715"/>
            <a:ext cx="1346608" cy="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4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914180"/>
            <a:fld id="{597A8DCA-8F96-49CD-B4D5-7AC92F955860}" type="slidenum">
              <a:rPr lang="en-CA" sz="900">
                <a:solidFill>
                  <a:srgbClr val="7F7F7F"/>
                </a:solidFill>
                <a:cs typeface="Arial" pitchFamily="34" charset="0"/>
              </a:rPr>
              <a:pPr algn="r" defTabSz="914180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9" name="Picture 2" descr="Dixons Carphon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3" y="6423715"/>
            <a:ext cx="1346608" cy="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94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/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81125"/>
            <a:ext cx="10970683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14717" y="170125"/>
            <a:ext cx="10940348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568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36" rtl="0" eaLnBrk="1" latinLnBrk="0" hangingPunct="1">
        <a:lnSpc>
          <a:spcPts val="2600"/>
        </a:lnSpc>
        <a:spcBef>
          <a:spcPct val="0"/>
        </a:spcBef>
        <a:buNone/>
        <a:defRPr sz="2200" b="1" kern="1200">
          <a:solidFill>
            <a:srgbClr val="121A43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85" indent="-231785" algn="l" defTabSz="914436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18" indent="-231785" algn="l" defTabSz="914436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9003" indent="-231785" algn="l" defTabSz="914436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36" indent="-225435" algn="l" defTabSz="914436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221" indent="-231785" algn="l" defTabSz="914436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700" indent="-228610" algn="l" defTabSz="9144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9" indent="-228610" algn="l" defTabSz="9144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8" indent="-228610" algn="l" defTabSz="9144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6" indent="-228610" algn="l" defTabSz="9144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5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1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1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/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81125"/>
            <a:ext cx="10970683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14717" y="170125"/>
            <a:ext cx="10940348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pic>
        <p:nvPicPr>
          <p:cNvPr id="5" name="Picture 2" descr="Dixons Carphone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" y="6423715"/>
            <a:ext cx="1346608" cy="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3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 ftr="0" dt="0"/>
  <p:txStyles>
    <p:titleStyle>
      <a:lvl1pPr algn="l" defTabSz="914436" rtl="0" eaLnBrk="1" latinLnBrk="0" hangingPunct="1">
        <a:lnSpc>
          <a:spcPts val="2600"/>
        </a:lnSpc>
        <a:spcBef>
          <a:spcPct val="0"/>
        </a:spcBef>
        <a:buNone/>
        <a:defRPr sz="2200" b="1" kern="1200">
          <a:solidFill>
            <a:srgbClr val="121A43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85" indent="-231785" algn="l" defTabSz="914436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18" indent="-231785" algn="l" defTabSz="914436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9003" indent="-231785" algn="l" defTabSz="914436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36" indent="-225435" algn="l" defTabSz="914436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221" indent="-231785" algn="l" defTabSz="914436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700" indent="-228610" algn="l" defTabSz="9144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9" indent="-228610" algn="l" defTabSz="9144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8" indent="-228610" algn="l" defTabSz="9144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6" indent="-228610" algn="l" defTabSz="9144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5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1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1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1695" y="3711775"/>
            <a:ext cx="690429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457200"/>
            <a:r>
              <a:rPr lang="en-US" dirty="0">
                <a:solidFill>
                  <a:srgbClr val="000000"/>
                </a:solidFill>
              </a:rPr>
              <a:t>Resource Proposal</a:t>
            </a:r>
          </a:p>
          <a:p>
            <a:pPr defTabSz="457200"/>
            <a:r>
              <a:rPr lang="en-US" sz="2000" dirty="0">
                <a:solidFill>
                  <a:srgbClr val="000000"/>
                </a:solidFill>
              </a:rPr>
              <a:t>August 2017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B9F2B-1046-417A-9A3E-F60EC522C66D}"/>
              </a:ext>
            </a:extLst>
          </p:cNvPr>
          <p:cNvSpPr/>
          <p:nvPr/>
        </p:nvSpPr>
        <p:spPr>
          <a:xfrm>
            <a:off x="0" y="0"/>
            <a:ext cx="1883391" cy="184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28AA66-6325-4092-B36D-BD31F39E3445}"/>
              </a:ext>
            </a:extLst>
          </p:cNvPr>
          <p:cNvSpPr/>
          <p:nvPr/>
        </p:nvSpPr>
        <p:spPr>
          <a:xfrm>
            <a:off x="0" y="-1"/>
            <a:ext cx="4156276" cy="34950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F55E76-EE4F-4419-B72F-FE7B7D1AFC02}"/>
              </a:ext>
            </a:extLst>
          </p:cNvPr>
          <p:cNvSpPr/>
          <p:nvPr/>
        </p:nvSpPr>
        <p:spPr>
          <a:xfrm>
            <a:off x="10308609" y="5029200"/>
            <a:ext cx="1883391" cy="184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E6D984-3923-4A86-A735-4E2E5324F57E}"/>
              </a:ext>
            </a:extLst>
          </p:cNvPr>
          <p:cNvSpPr/>
          <p:nvPr/>
        </p:nvSpPr>
        <p:spPr>
          <a:xfrm>
            <a:off x="8013512" y="3295311"/>
            <a:ext cx="4156276" cy="357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8" descr="fleet_template-">
            <a:extLst>
              <a:ext uri="{FF2B5EF4-FFF2-40B4-BE49-F238E27FC236}">
                <a16:creationId xmlns:a16="http://schemas.microsoft.com/office/drawing/2014/main" id="{D281F7D6-DEDA-404C-9662-0438D8C47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37214" b="11789"/>
          <a:stretch/>
        </p:blipFill>
        <p:spPr bwMode="auto">
          <a:xfrm>
            <a:off x="3320955" y="231470"/>
            <a:ext cx="5741159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DD8285-EB4D-4875-919F-9BC4DC848C83}"/>
              </a:ext>
            </a:extLst>
          </p:cNvPr>
          <p:cNvCxnSpPr/>
          <p:nvPr/>
        </p:nvCxnSpPr>
        <p:spPr>
          <a:xfrm>
            <a:off x="0" y="3810000"/>
            <a:ext cx="12169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4053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42079" y="13244"/>
            <a:ext cx="10940348" cy="766685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l" defTabSz="9144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kern="1200">
                <a:solidFill>
                  <a:srgbClr val="121A4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</a:rPr>
              <a:t>Our understanding of Current Challenges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1EF33-90F7-41CC-ABD5-B982B833939E}"/>
              </a:ext>
            </a:extLst>
          </p:cNvPr>
          <p:cNvSpPr txBox="1"/>
          <p:nvPr/>
        </p:nvSpPr>
        <p:spPr>
          <a:xfrm>
            <a:off x="2882936" y="1450216"/>
            <a:ext cx="84777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Cost</a:t>
            </a:r>
            <a:r>
              <a:rPr lang="en-GB" dirty="0"/>
              <a:t> – </a:t>
            </a:r>
            <a:r>
              <a:rPr lang="en-GB" sz="2000" dirty="0"/>
              <a:t>Need for significantly reducing cost and consolidate capacities</a:t>
            </a:r>
            <a:endParaRPr lang="en-GB" dirty="0"/>
          </a:p>
          <a:p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520E7A-2AC4-464D-8FEA-F8060BD5035E}"/>
              </a:ext>
            </a:extLst>
          </p:cNvPr>
          <p:cNvSpPr/>
          <p:nvPr/>
        </p:nvSpPr>
        <p:spPr>
          <a:xfrm>
            <a:off x="415636" y="1066800"/>
            <a:ext cx="1734430" cy="1413164"/>
          </a:xfrm>
          <a:prstGeom prst="roundRect">
            <a:avLst/>
          </a:prstGeom>
          <a:solidFill>
            <a:srgbClr val="CC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FF00"/>
                </a:solidFill>
              </a:rPr>
              <a:t>Cost &amp; Capacity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BBD26D-3212-45BC-B5FD-D431F2789DBE}"/>
              </a:ext>
            </a:extLst>
          </p:cNvPr>
          <p:cNvSpPr/>
          <p:nvPr/>
        </p:nvSpPr>
        <p:spPr>
          <a:xfrm>
            <a:off x="415636" y="2766835"/>
            <a:ext cx="1734430" cy="1413164"/>
          </a:xfrm>
          <a:prstGeom prst="roundRect">
            <a:avLst/>
          </a:prstGeom>
          <a:solidFill>
            <a:srgbClr val="CC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rgbClr val="FFFF00"/>
                </a:solidFill>
              </a:rPr>
              <a:t>Modernisation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89BD219-FF63-42BA-87D3-F5A09CA48BC1}"/>
              </a:ext>
            </a:extLst>
          </p:cNvPr>
          <p:cNvSpPr/>
          <p:nvPr/>
        </p:nvSpPr>
        <p:spPr>
          <a:xfrm rot="5400000">
            <a:off x="2237976" y="1600420"/>
            <a:ext cx="557050" cy="2290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EB172-E6D5-4FC3-9231-F7CDD6FA64B0}"/>
              </a:ext>
            </a:extLst>
          </p:cNvPr>
          <p:cNvSpPr txBox="1"/>
          <p:nvPr/>
        </p:nvSpPr>
        <p:spPr>
          <a:xfrm>
            <a:off x="2882936" y="2877226"/>
            <a:ext cx="84777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Move to higher versions </a:t>
            </a:r>
            <a:r>
              <a:rPr lang="en-GB" dirty="0"/>
              <a:t>– </a:t>
            </a:r>
            <a:r>
              <a:rPr lang="en-GB" sz="2000" dirty="0"/>
              <a:t>Leverage resources’ knowledge to move into higher version of existing software to provide better software capabilities</a:t>
            </a:r>
            <a:endParaRPr lang="en-GB" dirty="0"/>
          </a:p>
          <a:p>
            <a:endParaRPr lang="en-GB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E0D9788-FCE5-4C51-AF5F-A97DD29F288C}"/>
              </a:ext>
            </a:extLst>
          </p:cNvPr>
          <p:cNvSpPr/>
          <p:nvPr/>
        </p:nvSpPr>
        <p:spPr>
          <a:xfrm rot="5400000">
            <a:off x="2237976" y="3290675"/>
            <a:ext cx="557050" cy="2290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0294D3-15CE-4639-8523-BBAD1B80C1D9}"/>
              </a:ext>
            </a:extLst>
          </p:cNvPr>
          <p:cNvSpPr/>
          <p:nvPr/>
        </p:nvSpPr>
        <p:spPr>
          <a:xfrm>
            <a:off x="415636" y="4494926"/>
            <a:ext cx="1734430" cy="1413164"/>
          </a:xfrm>
          <a:prstGeom prst="roundRect">
            <a:avLst/>
          </a:prstGeom>
          <a:solidFill>
            <a:srgbClr val="CC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rgbClr val="FFFF00"/>
                </a:solidFill>
              </a:rPr>
              <a:t>Business Growth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3E08B-8353-4485-ABE5-AF870AB31225}"/>
              </a:ext>
            </a:extLst>
          </p:cNvPr>
          <p:cNvSpPr txBox="1"/>
          <p:nvPr/>
        </p:nvSpPr>
        <p:spPr>
          <a:xfrm>
            <a:off x="2882936" y="4801398"/>
            <a:ext cx="84777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Grow the business </a:t>
            </a:r>
            <a:r>
              <a:rPr lang="en-GB" dirty="0"/>
              <a:t>– </a:t>
            </a:r>
            <a:r>
              <a:rPr lang="en-GB" sz="2000" dirty="0"/>
              <a:t>Limited bandwidth to expand business  </a:t>
            </a:r>
            <a:endParaRPr lang="en-GB" dirty="0"/>
          </a:p>
          <a:p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D7EACC-BFC7-4889-8FF6-0D808E17FF83}"/>
              </a:ext>
            </a:extLst>
          </p:cNvPr>
          <p:cNvSpPr/>
          <p:nvPr/>
        </p:nvSpPr>
        <p:spPr>
          <a:xfrm rot="5400000">
            <a:off x="2237976" y="5018766"/>
            <a:ext cx="557050" cy="2290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45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43BCCB-856C-422B-B0A7-B9F360F0BB6E}"/>
              </a:ext>
            </a:extLst>
          </p:cNvPr>
          <p:cNvSpPr/>
          <p:nvPr/>
        </p:nvSpPr>
        <p:spPr>
          <a:xfrm>
            <a:off x="180108" y="2126987"/>
            <a:ext cx="11870865" cy="2185703"/>
          </a:xfrm>
          <a:prstGeom prst="rect">
            <a:avLst/>
          </a:prstGeom>
          <a:solidFill>
            <a:srgbClr val="F9F9F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80109" y="-186"/>
            <a:ext cx="10940348" cy="766685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l" defTabSz="9144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kern="1200">
                <a:solidFill>
                  <a:srgbClr val="121A4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</a:rPr>
              <a:t>Proposed Working Model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23464"/>
              </p:ext>
            </p:extLst>
          </p:nvPr>
        </p:nvGraphicFramePr>
        <p:xfrm>
          <a:off x="180108" y="4892787"/>
          <a:ext cx="8357811" cy="76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710">
                  <a:extLst>
                    <a:ext uri="{9D8B030D-6E8A-4147-A177-3AD203B41FA5}">
                      <a16:colId xmlns:a16="http://schemas.microsoft.com/office/drawing/2014/main" val="2538613379"/>
                    </a:ext>
                  </a:extLst>
                </a:gridCol>
                <a:gridCol w="2402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27">
                <a:tc>
                  <a:txBody>
                    <a:bodyPr/>
                    <a:lstStyle/>
                    <a:p>
                      <a:r>
                        <a:rPr lang="en-GB" sz="16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Avg. Day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#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Daily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74">
                <a:tc>
                  <a:txBody>
                    <a:bodyPr/>
                    <a:lstStyle/>
                    <a:p>
                      <a:r>
                        <a:rPr lang="en-GB" sz="1600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£275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£1,100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71EF33-90F7-41CC-ABD5-B982B833939E}"/>
              </a:ext>
            </a:extLst>
          </p:cNvPr>
          <p:cNvSpPr txBox="1"/>
          <p:nvPr/>
        </p:nvSpPr>
        <p:spPr>
          <a:xfrm>
            <a:off x="180108" y="832306"/>
            <a:ext cx="12011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Option 1 – 100% Onsite</a:t>
            </a:r>
          </a:p>
          <a:p>
            <a:endParaRPr lang="en-GB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All developers will be onsite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There will be a mix of experience levels to leverage cost advantage</a:t>
            </a:r>
          </a:p>
          <a:p>
            <a:endParaRPr lang="en-GB" dirty="0"/>
          </a:p>
          <a:p>
            <a:r>
              <a:rPr lang="en-GB" b="1" u="sng" dirty="0"/>
              <a:t>Benefits: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sz="1600" dirty="0"/>
              <a:t>100% client* facing</a:t>
            </a:r>
          </a:p>
          <a:p>
            <a:pPr marL="342900" indent="-342900">
              <a:buAutoNum type="arabicPeriod"/>
            </a:pPr>
            <a:r>
              <a:rPr lang="en-GB" sz="1600" dirty="0"/>
              <a:t>Client gets to manage all resources personally</a:t>
            </a:r>
          </a:p>
          <a:p>
            <a:pPr marL="342900" indent="-342900">
              <a:buAutoNum type="arabicPeriod"/>
            </a:pPr>
            <a:r>
              <a:rPr lang="en-GB" sz="1600" dirty="0"/>
              <a:t>Faster turn around for communication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D5512-4A81-423A-9892-B59A7203AC44}"/>
              </a:ext>
            </a:extLst>
          </p:cNvPr>
          <p:cNvSpPr/>
          <p:nvPr/>
        </p:nvSpPr>
        <p:spPr>
          <a:xfrm>
            <a:off x="6100548" y="2132422"/>
            <a:ext cx="595042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/>
              <a:t>Challenges: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sz="1600" dirty="0"/>
              <a:t>High cost </a:t>
            </a:r>
          </a:p>
          <a:p>
            <a:pPr marL="342900" indent="-342900">
              <a:buAutoNum type="arabicPeriod"/>
            </a:pPr>
            <a:r>
              <a:rPr lang="en-GB" sz="1600" dirty="0"/>
              <a:t>Needs a lot of client time and engagement</a:t>
            </a:r>
          </a:p>
          <a:p>
            <a:pPr marL="342900" indent="-342900">
              <a:buAutoNum type="arabicPeriod"/>
            </a:pPr>
            <a:r>
              <a:rPr lang="en-GB" sz="1600" dirty="0"/>
              <a:t>Logistics – more space, more resources needed at onsite at a higher cost</a:t>
            </a:r>
          </a:p>
          <a:p>
            <a:pPr marL="342900" indent="-342900">
              <a:buAutoNum type="arabicPeriod"/>
            </a:pPr>
            <a:r>
              <a:rPr lang="en-GB" sz="1600" dirty="0"/>
              <a:t>Resource availability 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284B0-ED18-4E81-8ABD-18B53BBC5A30}"/>
              </a:ext>
            </a:extLst>
          </p:cNvPr>
          <p:cNvSpPr txBox="1"/>
          <p:nvPr/>
        </p:nvSpPr>
        <p:spPr>
          <a:xfrm>
            <a:off x="180108" y="4517285"/>
            <a:ext cx="330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Representative Sample 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8E619-5F0B-43BB-9EE7-9F10AE2A5032}"/>
              </a:ext>
            </a:extLst>
          </p:cNvPr>
          <p:cNvSpPr txBox="1"/>
          <p:nvPr/>
        </p:nvSpPr>
        <p:spPr>
          <a:xfrm>
            <a:off x="0" y="6445352"/>
            <a:ext cx="462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*Client = Hedgehog Business Solutions</a:t>
            </a:r>
          </a:p>
        </p:txBody>
      </p:sp>
    </p:spTree>
    <p:extLst>
      <p:ext uri="{BB962C8B-B14F-4D97-AF65-F5344CB8AC3E}">
        <p14:creationId xmlns:p14="http://schemas.microsoft.com/office/powerpoint/2010/main" val="418539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43BCCB-856C-422B-B0A7-B9F360F0BB6E}"/>
              </a:ext>
            </a:extLst>
          </p:cNvPr>
          <p:cNvSpPr/>
          <p:nvPr/>
        </p:nvSpPr>
        <p:spPr>
          <a:xfrm>
            <a:off x="180108" y="2113339"/>
            <a:ext cx="11870865" cy="2267594"/>
          </a:xfrm>
          <a:prstGeom prst="rect">
            <a:avLst/>
          </a:prstGeom>
          <a:solidFill>
            <a:srgbClr val="F9F9F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80109" y="-186"/>
            <a:ext cx="10940348" cy="766685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l" defTabSz="9144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kern="1200">
                <a:solidFill>
                  <a:srgbClr val="121A4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</a:rPr>
              <a:t>Proposed Working Model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16094"/>
              </p:ext>
            </p:extLst>
          </p:nvPr>
        </p:nvGraphicFramePr>
        <p:xfrm>
          <a:off x="180108" y="4971174"/>
          <a:ext cx="7738281" cy="136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92">
                  <a:extLst>
                    <a:ext uri="{9D8B030D-6E8A-4147-A177-3AD203B41FA5}">
                      <a16:colId xmlns:a16="http://schemas.microsoft.com/office/drawing/2014/main" val="2538613379"/>
                    </a:ext>
                  </a:extLst>
                </a:gridCol>
                <a:gridCol w="1781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30">
                <a:tc>
                  <a:txBody>
                    <a:bodyPr/>
                    <a:lstStyle/>
                    <a:p>
                      <a:r>
                        <a:rPr lang="en-GB" sz="1600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Avg. Day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#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Daily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r>
                        <a:rPr lang="en-GB" sz="1600" dirty="0"/>
                        <a:t>Developer - Onsite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£275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£550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0">
                <a:tc>
                  <a:txBody>
                    <a:bodyPr/>
                    <a:lstStyle/>
                    <a:p>
                      <a:r>
                        <a:rPr lang="en-GB" sz="1600" dirty="0"/>
                        <a:t>Developer - Offshore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£130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£260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78440"/>
                  </a:ext>
                </a:extLst>
              </a:tr>
              <a:tr h="358275">
                <a:tc>
                  <a:txBody>
                    <a:bodyPr/>
                    <a:lstStyle/>
                    <a:p>
                      <a:r>
                        <a:rPr lang="en-GB" sz="1600" b="1" dirty="0"/>
                        <a:t>DAY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£810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65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71EF33-90F7-41CC-ABD5-B982B833939E}"/>
              </a:ext>
            </a:extLst>
          </p:cNvPr>
          <p:cNvSpPr txBox="1"/>
          <p:nvPr/>
        </p:nvSpPr>
        <p:spPr>
          <a:xfrm>
            <a:off x="180108" y="832306"/>
            <a:ext cx="11461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Option 2 – 50:50 On/Off Ratio</a:t>
            </a:r>
          </a:p>
          <a:p>
            <a:endParaRPr lang="en-GB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50% developers will be onsite, 50% will be offshore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There will be a mix of experience levels to leverage cost advantage</a:t>
            </a:r>
          </a:p>
          <a:p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D5512-4A81-423A-9892-B59A7203AC44}"/>
              </a:ext>
            </a:extLst>
          </p:cNvPr>
          <p:cNvSpPr/>
          <p:nvPr/>
        </p:nvSpPr>
        <p:spPr>
          <a:xfrm>
            <a:off x="6023210" y="2126987"/>
            <a:ext cx="6027763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/>
              <a:t>Challenges:</a:t>
            </a:r>
            <a:endParaRPr lang="en-GB" dirty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GB" sz="1600" dirty="0"/>
              <a:t>Initial effort and time investment to train new resources</a:t>
            </a:r>
          </a:p>
          <a:p>
            <a:pPr marL="342900" indent="-342900">
              <a:buAutoNum type="arabicPeriod"/>
            </a:pPr>
            <a:r>
              <a:rPr lang="en-GB" sz="1600" dirty="0"/>
              <a:t>More email and telephonic communication could slow down response to an extent  </a:t>
            </a:r>
          </a:p>
          <a:p>
            <a:pPr marL="342900" indent="-342900">
              <a:buAutoNum type="arabicPeriod"/>
            </a:pPr>
            <a:r>
              <a:rPr lang="en-GB" sz="1600" dirty="0"/>
              <a:t>Limited visibility at times 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284B0-ED18-4E81-8ABD-18B53BBC5A30}"/>
              </a:ext>
            </a:extLst>
          </p:cNvPr>
          <p:cNvSpPr txBox="1"/>
          <p:nvPr/>
        </p:nvSpPr>
        <p:spPr>
          <a:xfrm>
            <a:off x="111868" y="4546843"/>
            <a:ext cx="330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Representative Sample 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1C06-A968-4D33-A997-373BC5419B85}"/>
              </a:ext>
            </a:extLst>
          </p:cNvPr>
          <p:cNvSpPr txBox="1"/>
          <p:nvPr/>
        </p:nvSpPr>
        <p:spPr>
          <a:xfrm>
            <a:off x="180108" y="6525770"/>
            <a:ext cx="462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*Client = Hedgehog Business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64909-C012-4927-9765-5954AEFCA96B}"/>
              </a:ext>
            </a:extLst>
          </p:cNvPr>
          <p:cNvSpPr txBox="1"/>
          <p:nvPr/>
        </p:nvSpPr>
        <p:spPr>
          <a:xfrm>
            <a:off x="180108" y="2113339"/>
            <a:ext cx="584310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Benefits: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GB" sz="1600" dirty="0"/>
              <a:t>Cost effective</a:t>
            </a:r>
          </a:p>
          <a:p>
            <a:pPr marL="342900" indent="-342900">
              <a:buAutoNum type="arabicPeriod"/>
            </a:pPr>
            <a:r>
              <a:rPr lang="en-GB" sz="1600" dirty="0"/>
              <a:t>Time difference can be leveraged for higher productivity per day</a:t>
            </a:r>
          </a:p>
          <a:p>
            <a:pPr marL="342900" indent="-342900">
              <a:buAutoNum type="arabicPeriod"/>
            </a:pPr>
            <a:r>
              <a:rPr lang="en-GB" sz="1600" dirty="0"/>
              <a:t>Shared responsibility managing resources, creating more bandwidth for client </a:t>
            </a:r>
          </a:p>
          <a:p>
            <a:pPr marL="342900" indent="-342900">
              <a:buAutoNum type="arabicPeriod"/>
            </a:pPr>
            <a:r>
              <a:rPr lang="en-GB" sz="1600" dirty="0"/>
              <a:t>Lesser resources required (logistics)</a:t>
            </a:r>
          </a:p>
          <a:p>
            <a:pPr marL="342900" indent="-342900">
              <a:buAutoNum type="arabicPeriod"/>
            </a:pPr>
            <a:r>
              <a:rPr lang="en-GB" sz="1600" dirty="0"/>
              <a:t>Bigger teams for lesser cost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A1963-1A81-4A00-9A10-CC2887E1F728}"/>
              </a:ext>
            </a:extLst>
          </p:cNvPr>
          <p:cNvSpPr/>
          <p:nvPr/>
        </p:nvSpPr>
        <p:spPr>
          <a:xfrm>
            <a:off x="8310956" y="5498130"/>
            <a:ext cx="3740017" cy="711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01E08-E90E-40C1-B0E4-288BDD8A4D40}"/>
              </a:ext>
            </a:extLst>
          </p:cNvPr>
          <p:cNvSpPr txBox="1"/>
          <p:nvPr/>
        </p:nvSpPr>
        <p:spPr>
          <a:xfrm>
            <a:off x="8530284" y="5561543"/>
            <a:ext cx="346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Cost saving of c.£75,400 per year for a small team of 4 resources 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350A1C12-2CA5-4FF4-8EDC-A48057C92B6A}"/>
              </a:ext>
            </a:extLst>
          </p:cNvPr>
          <p:cNvSpPr/>
          <p:nvPr/>
        </p:nvSpPr>
        <p:spPr>
          <a:xfrm>
            <a:off x="8186732" y="5344285"/>
            <a:ext cx="288000" cy="32053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42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97DF58-A76A-4990-8DE8-424355ECD666}"/>
              </a:ext>
            </a:extLst>
          </p:cNvPr>
          <p:cNvSpPr txBox="1"/>
          <p:nvPr/>
        </p:nvSpPr>
        <p:spPr>
          <a:xfrm>
            <a:off x="4339987" y="2679252"/>
            <a:ext cx="3712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Thank You</a:t>
            </a:r>
          </a:p>
        </p:txBody>
      </p:sp>
      <p:pic>
        <p:nvPicPr>
          <p:cNvPr id="14" name="Picture 8" descr="fleet_template-">
            <a:extLst>
              <a:ext uri="{FF2B5EF4-FFF2-40B4-BE49-F238E27FC236}">
                <a16:creationId xmlns:a16="http://schemas.microsoft.com/office/drawing/2014/main" id="{C7B9974F-A3F7-4A7C-87EF-360598F2D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37214" b="11789"/>
          <a:stretch/>
        </p:blipFill>
        <p:spPr bwMode="auto">
          <a:xfrm>
            <a:off x="536813" y="0"/>
            <a:ext cx="3066196" cy="182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1760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_Accenture Bubble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6_Accenture Bubble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ccenture_FINAL">
    <a:dk1>
      <a:srgbClr val="000000"/>
    </a:dk1>
    <a:lt1>
      <a:sysClr val="window" lastClr="FFFFFF"/>
    </a:lt1>
    <a:dk2>
      <a:srgbClr val="1F497D"/>
    </a:dk2>
    <a:lt2>
      <a:srgbClr val="E3DEDC"/>
    </a:lt2>
    <a:accent1>
      <a:srgbClr val="0033CC"/>
    </a:accent1>
    <a:accent2>
      <a:srgbClr val="00A400"/>
    </a:accent2>
    <a:accent3>
      <a:srgbClr val="FF9A05"/>
    </a:accent3>
    <a:accent4>
      <a:srgbClr val="FF0000"/>
    </a:accent4>
    <a:accent5>
      <a:srgbClr val="800080"/>
    </a:accent5>
    <a:accent6>
      <a:srgbClr val="00AEEF"/>
    </a:accent6>
    <a:hlink>
      <a:srgbClr val="0033CC"/>
    </a:hlink>
    <a:folHlink>
      <a:srgbClr val="771E28"/>
    </a:folHlink>
  </a:clrScheme>
</a:themeOverride>
</file>

<file path=ppt/theme/themeOverride2.xml><?xml version="1.0" encoding="utf-8"?>
<a:themeOverride xmlns:a="http://schemas.openxmlformats.org/drawingml/2006/main">
  <a:clrScheme name="Accenture_FINAL">
    <a:dk1>
      <a:srgbClr val="000000"/>
    </a:dk1>
    <a:lt1>
      <a:sysClr val="window" lastClr="FFFFFF"/>
    </a:lt1>
    <a:dk2>
      <a:srgbClr val="1F497D"/>
    </a:dk2>
    <a:lt2>
      <a:srgbClr val="E3DEDC"/>
    </a:lt2>
    <a:accent1>
      <a:srgbClr val="0033CC"/>
    </a:accent1>
    <a:accent2>
      <a:srgbClr val="00A400"/>
    </a:accent2>
    <a:accent3>
      <a:srgbClr val="FF9A05"/>
    </a:accent3>
    <a:accent4>
      <a:srgbClr val="FF0000"/>
    </a:accent4>
    <a:accent5>
      <a:srgbClr val="800080"/>
    </a:accent5>
    <a:accent6>
      <a:srgbClr val="00AEEF"/>
    </a:accent6>
    <a:hlink>
      <a:srgbClr val="0033CC"/>
    </a:hlink>
    <a:folHlink>
      <a:srgbClr val="771E28"/>
    </a:folHlink>
  </a:clrScheme>
</a:themeOverride>
</file>

<file path=ppt/theme/themeOverride3.xml><?xml version="1.0" encoding="utf-8"?>
<a:themeOverride xmlns:a="http://schemas.openxmlformats.org/drawingml/2006/main">
  <a:clrScheme name="Accenture_FINAL">
    <a:dk1>
      <a:srgbClr val="000000"/>
    </a:dk1>
    <a:lt1>
      <a:sysClr val="window" lastClr="FFFFFF"/>
    </a:lt1>
    <a:dk2>
      <a:srgbClr val="1F497D"/>
    </a:dk2>
    <a:lt2>
      <a:srgbClr val="E3DEDC"/>
    </a:lt2>
    <a:accent1>
      <a:srgbClr val="0033CC"/>
    </a:accent1>
    <a:accent2>
      <a:srgbClr val="00A400"/>
    </a:accent2>
    <a:accent3>
      <a:srgbClr val="FF9A05"/>
    </a:accent3>
    <a:accent4>
      <a:srgbClr val="FF0000"/>
    </a:accent4>
    <a:accent5>
      <a:srgbClr val="800080"/>
    </a:accent5>
    <a:accent6>
      <a:srgbClr val="00AEEF"/>
    </a:accent6>
    <a:hlink>
      <a:srgbClr val="0033CC"/>
    </a:hlink>
    <a:folHlink>
      <a:srgbClr val="771E28"/>
    </a:folHlink>
  </a:clrScheme>
</a:themeOverride>
</file>

<file path=ppt/theme/themeOverride4.xml><?xml version="1.0" encoding="utf-8"?>
<a:themeOverride xmlns:a="http://schemas.openxmlformats.org/drawingml/2006/main">
  <a:clrScheme name="Accenture_FINAL">
    <a:dk1>
      <a:srgbClr val="000000"/>
    </a:dk1>
    <a:lt1>
      <a:sysClr val="window" lastClr="FFFFFF"/>
    </a:lt1>
    <a:dk2>
      <a:srgbClr val="1F497D"/>
    </a:dk2>
    <a:lt2>
      <a:srgbClr val="E3DEDC"/>
    </a:lt2>
    <a:accent1>
      <a:srgbClr val="0033CC"/>
    </a:accent1>
    <a:accent2>
      <a:srgbClr val="00A400"/>
    </a:accent2>
    <a:accent3>
      <a:srgbClr val="FF9A05"/>
    </a:accent3>
    <a:accent4>
      <a:srgbClr val="FF0000"/>
    </a:accent4>
    <a:accent5>
      <a:srgbClr val="800080"/>
    </a:accent5>
    <a:accent6>
      <a:srgbClr val="00AEEF"/>
    </a:accent6>
    <a:hlink>
      <a:srgbClr val="0033CC"/>
    </a:hlink>
    <a:folHlink>
      <a:srgbClr val="771E2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308</Words>
  <Application>Microsoft Office PowerPoint</Application>
  <PresentationFormat>Widescreen</PresentationFormat>
  <Paragraphs>70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Wingdings 2</vt:lpstr>
      <vt:lpstr>5_Accenture Bubble</vt:lpstr>
      <vt:lpstr>6_Accenture Bubble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Meeta Paranjape</dc:creator>
  <cp:lastModifiedBy>Shafi Shaik</cp:lastModifiedBy>
  <cp:revision>58</cp:revision>
  <cp:lastPrinted>2017-08-09T13:25:02Z</cp:lastPrinted>
  <dcterms:created xsi:type="dcterms:W3CDTF">2015-09-14T14:30:20Z</dcterms:created>
  <dcterms:modified xsi:type="dcterms:W3CDTF">2017-08-09T13:48:45Z</dcterms:modified>
</cp:coreProperties>
</file>