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embeddedFontLst>
    <p:embeddedFont>
      <p:font typeface="Gill Sans" panose="020B0604020202020204" charset="0"/>
      <p:regular r:id="rId20"/>
      <p:bold r:id="rId21"/>
    </p:embeddedFont>
    <p:embeddedFont>
      <p:font typeface="Helvetica Neue"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 name="Google Shape;3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 name="Google Shape;3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1ce94bf06a_2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1ce94bf06a_2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31ce94bf06a_2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1ce94bf06a_2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1ce94bf06a_2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31ce94bf06a_2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 name="Google Shape;5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127000" tIns="127000" rIns="127000" bIns="127000" anchor="b" anchorCtr="0">
            <a:noAutofit/>
          </a:bodyPr>
          <a:lstStyle>
            <a:lvl1pPr lvl="0" algn="ctr">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noAutofit/>
          </a:bodyPr>
          <a:lstStyle>
            <a:lvl1pPr lvl="0" algn="ctr">
              <a:spcBef>
                <a:spcPts val="844"/>
              </a:spcBef>
              <a:spcAft>
                <a:spcPts val="0"/>
              </a:spcAft>
              <a:buSzPts val="2400"/>
              <a:buFont typeface="Arial"/>
              <a:buNone/>
              <a:defRPr sz="2400"/>
            </a:lvl1pPr>
            <a:lvl2pPr lvl="1" algn="ctr">
              <a:spcBef>
                <a:spcPts val="844"/>
              </a:spcBef>
              <a:spcAft>
                <a:spcPts val="0"/>
              </a:spcAft>
              <a:buSzPts val="2000"/>
              <a:buFont typeface="Arial"/>
              <a:buNone/>
              <a:defRPr sz="2000"/>
            </a:lvl2pPr>
            <a:lvl3pPr lvl="2" algn="ctr">
              <a:spcBef>
                <a:spcPts val="844"/>
              </a:spcBef>
              <a:spcAft>
                <a:spcPts val="0"/>
              </a:spcAft>
              <a:buSzPts val="1800"/>
              <a:buFont typeface="Arial"/>
              <a:buNone/>
              <a:defRPr sz="1800"/>
            </a:lvl3pPr>
            <a:lvl4pPr lvl="3" algn="ctr">
              <a:spcBef>
                <a:spcPts val="844"/>
              </a:spcBef>
              <a:spcAft>
                <a:spcPts val="0"/>
              </a:spcAft>
              <a:buSzPts val="1600"/>
              <a:buFont typeface="Arial"/>
              <a:buNone/>
              <a:defRPr sz="1600"/>
            </a:lvl4pPr>
            <a:lvl5pPr lvl="4" algn="ctr">
              <a:spcBef>
                <a:spcPts val="844"/>
              </a:spcBef>
              <a:spcAft>
                <a:spcPts val="0"/>
              </a:spcAft>
              <a:buSzPts val="1600"/>
              <a:buFont typeface="Arial"/>
              <a:buNone/>
              <a:defRPr sz="1600"/>
            </a:lvl5pPr>
            <a:lvl6pPr lvl="5" algn="ctr">
              <a:spcBef>
                <a:spcPts val="1687"/>
              </a:spcBef>
              <a:spcAft>
                <a:spcPts val="0"/>
              </a:spcAft>
              <a:buSzPts val="2736"/>
              <a:buFont typeface="Gill Sans"/>
              <a:buNone/>
              <a:defRPr sz="1600"/>
            </a:lvl6pPr>
            <a:lvl7pPr lvl="6" algn="ctr">
              <a:spcBef>
                <a:spcPts val="1687"/>
              </a:spcBef>
              <a:spcAft>
                <a:spcPts val="0"/>
              </a:spcAft>
              <a:buSzPts val="2736"/>
              <a:buFont typeface="Gill Sans"/>
              <a:buNone/>
              <a:defRPr sz="1600"/>
            </a:lvl7pPr>
            <a:lvl8pPr lvl="7" algn="ctr">
              <a:spcBef>
                <a:spcPts val="1687"/>
              </a:spcBef>
              <a:spcAft>
                <a:spcPts val="0"/>
              </a:spcAft>
              <a:buSzPts val="2736"/>
              <a:buFont typeface="Gill Sans"/>
              <a:buNone/>
              <a:defRPr sz="1600"/>
            </a:lvl8pPr>
            <a:lvl9pPr lvl="8" algn="ctr">
              <a:spcBef>
                <a:spcPts val="1687"/>
              </a:spcBef>
              <a:spcAft>
                <a:spcPts val="0"/>
              </a:spcAft>
              <a:buSzPts val="2736"/>
              <a:buFont typeface="Gill Sans"/>
              <a:buNone/>
              <a:defRPr sz="1600"/>
            </a:lvl9pPr>
          </a:lstStyle>
          <a:p>
            <a:endParaRPr/>
          </a:p>
        </p:txBody>
      </p:sp>
      <p:sp>
        <p:nvSpPr>
          <p:cNvPr id="21" name="Google Shape;21;p2"/>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2" name="Google Shape;22;p2"/>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3" name="Google Shape;23;p2"/>
          <p:cNvSpPr txBox="1">
            <a:spLocks noGrp="1"/>
          </p:cNvSpPr>
          <p:nvPr>
            <p:ph type="sldNum" idx="12"/>
          </p:nvPr>
        </p:nvSpPr>
        <p:spPr>
          <a:xfrm>
            <a:off x="11658035" y="6567394"/>
            <a:ext cx="198772" cy="194797"/>
          </a:xfrm>
          <a:prstGeom prst="rect">
            <a:avLst/>
          </a:prstGeom>
          <a:noFill/>
          <a:ln>
            <a:noFill/>
          </a:ln>
        </p:spPr>
        <p:txBody>
          <a:bodyPr spcFirstLastPara="1" wrap="square" lIns="0" tIns="0" rIns="0" bIns="0" anchor="t" anchorCtr="0">
            <a:sp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66838" y="7697"/>
            <a:ext cx="10216866" cy="708995"/>
          </a:xfrm>
          <a:prstGeom prst="rect">
            <a:avLst/>
          </a:prstGeom>
          <a:noFill/>
          <a:ln>
            <a:noFill/>
          </a:ln>
        </p:spPr>
        <p:txBody>
          <a:bodyPr spcFirstLastPara="1" wrap="square" lIns="127000" tIns="127000" rIns="127000" bIns="127000" anchor="ctr" anchorCtr="0">
            <a:noAutofit/>
          </a:bodyPr>
          <a:lstStyle>
            <a:lvl1pPr lvl="0" algn="l">
              <a:spcBef>
                <a:spcPts val="0"/>
              </a:spcBef>
              <a:spcAft>
                <a:spcPts val="0"/>
              </a:spcAft>
              <a:buSzPts val="1400"/>
              <a:buNone/>
              <a:defRPr sz="3200" b="1">
                <a:solidFill>
                  <a:srgbClr val="00206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166837" y="1116211"/>
            <a:ext cx="11837247" cy="4848820"/>
          </a:xfrm>
          <a:prstGeom prst="rect">
            <a:avLst/>
          </a:prstGeom>
          <a:noFill/>
          <a:ln>
            <a:noFill/>
          </a:ln>
        </p:spPr>
        <p:txBody>
          <a:bodyPr spcFirstLastPara="1" wrap="square" lIns="0" tIns="0" rIns="0" bIns="0" anchor="t" anchorCtr="0">
            <a:noAutofit/>
          </a:bodyPr>
          <a:lstStyle>
            <a:lvl1pPr marL="457200" lvl="0" indent="-381000" algn="l">
              <a:spcBef>
                <a:spcPts val="844"/>
              </a:spcBef>
              <a:spcAft>
                <a:spcPts val="0"/>
              </a:spcAft>
              <a:buSzPts val="2400"/>
              <a:buFont typeface="Arial"/>
              <a:buChar char="•"/>
              <a:defRPr sz="2400" b="1" i="0">
                <a:latin typeface="Arial"/>
                <a:ea typeface="Arial"/>
                <a:cs typeface="Arial"/>
                <a:sym typeface="Arial"/>
              </a:defRPr>
            </a:lvl1pPr>
            <a:lvl2pPr marL="914400" lvl="1" indent="-355600" algn="l">
              <a:spcBef>
                <a:spcPts val="844"/>
              </a:spcBef>
              <a:spcAft>
                <a:spcPts val="0"/>
              </a:spcAft>
              <a:buSzPts val="2000"/>
              <a:buFont typeface="Arial"/>
              <a:buChar char="•"/>
              <a:defRPr sz="2000" b="1"/>
            </a:lvl2pPr>
            <a:lvl3pPr marL="1371600" lvl="2" indent="-342900" algn="l">
              <a:spcBef>
                <a:spcPts val="844"/>
              </a:spcBef>
              <a:spcAft>
                <a:spcPts val="0"/>
              </a:spcAft>
              <a:buSzPts val="1800"/>
              <a:buFont typeface="Arial"/>
              <a:buChar char="•"/>
              <a:defRPr sz="1800" b="1"/>
            </a:lvl3pPr>
            <a:lvl4pPr marL="1828800" lvl="3" indent="-342900" algn="l">
              <a:spcBef>
                <a:spcPts val="844"/>
              </a:spcBef>
              <a:spcAft>
                <a:spcPts val="0"/>
              </a:spcAft>
              <a:buSzPts val="1800"/>
              <a:buChar char="•"/>
              <a:defRPr/>
            </a:lvl4pPr>
            <a:lvl5pPr marL="2286000" lvl="4" indent="-353631" algn="l">
              <a:spcBef>
                <a:spcPts val="844"/>
              </a:spcBef>
              <a:spcAft>
                <a:spcPts val="0"/>
              </a:spcAft>
              <a:buSzPts val="1969"/>
              <a:buFont typeface="Arial"/>
              <a:buChar char="•"/>
              <a:defRPr/>
            </a:lvl5pPr>
            <a:lvl6pPr marL="2743200" lvl="5" indent="-424053" algn="l">
              <a:spcBef>
                <a:spcPts val="1687"/>
              </a:spcBef>
              <a:spcAft>
                <a:spcPts val="0"/>
              </a:spcAft>
              <a:buSzPts val="3078"/>
              <a:buChar char="•"/>
              <a:defRPr/>
            </a:lvl6pPr>
            <a:lvl7pPr marL="3200400" lvl="6" indent="-424053" algn="l">
              <a:spcBef>
                <a:spcPts val="1687"/>
              </a:spcBef>
              <a:spcAft>
                <a:spcPts val="0"/>
              </a:spcAft>
              <a:buSzPts val="3078"/>
              <a:buChar char="•"/>
              <a:defRPr/>
            </a:lvl7pPr>
            <a:lvl8pPr marL="3657600" lvl="7" indent="-424053" algn="l">
              <a:spcBef>
                <a:spcPts val="1687"/>
              </a:spcBef>
              <a:spcAft>
                <a:spcPts val="0"/>
              </a:spcAft>
              <a:buSzPts val="3078"/>
              <a:buChar char="•"/>
              <a:defRPr/>
            </a:lvl8pPr>
            <a:lvl9pPr marL="4114800" lvl="8" indent="-424053" algn="l">
              <a:spcBef>
                <a:spcPts val="1687"/>
              </a:spcBef>
              <a:spcAft>
                <a:spcPts val="0"/>
              </a:spcAft>
              <a:buSzPts val="3078"/>
              <a:buChar char="•"/>
              <a:defRPr/>
            </a:lvl9pPr>
          </a:lstStyle>
          <a:p>
            <a:endParaRPr/>
          </a:p>
        </p:txBody>
      </p:sp>
      <p:sp>
        <p:nvSpPr>
          <p:cNvPr id="27" name="Google Shape;27;p3"/>
          <p:cNvSpPr txBox="1">
            <a:spLocks noGrp="1"/>
          </p:cNvSpPr>
          <p:nvPr>
            <p:ph type="sldNum" idx="12"/>
          </p:nvPr>
        </p:nvSpPr>
        <p:spPr>
          <a:xfrm>
            <a:off x="11658035" y="6567394"/>
            <a:ext cx="198772" cy="194797"/>
          </a:xfrm>
          <a:prstGeom prst="rect">
            <a:avLst/>
          </a:prstGeom>
          <a:noFill/>
          <a:ln>
            <a:noFill/>
          </a:ln>
        </p:spPr>
        <p:txBody>
          <a:bodyPr spcFirstLastPara="1" wrap="square" lIns="0" tIns="0" rIns="0" bIns="0" anchor="t" anchorCtr="0">
            <a:spAutoFit/>
          </a:bodyPr>
          <a:lstStyle>
            <a:lvl1pPr marL="0" lvl="0" indent="0" algn="ctr">
              <a:spcBef>
                <a:spcPts val="0"/>
              </a:spcBef>
              <a:buNone/>
              <a:defRPr sz="1266" b="0" i="0" u="none" strike="noStrike" cap="none">
                <a:solidFill>
                  <a:srgbClr val="003893"/>
                </a:solidFill>
                <a:latin typeface="Gill Sans"/>
                <a:ea typeface="Gill Sans"/>
                <a:cs typeface="Gill Sans"/>
                <a:sym typeface="Gill Sans"/>
              </a:defRPr>
            </a:lvl1pPr>
            <a:lvl2pPr marL="0" lvl="1" indent="0" algn="ctr">
              <a:spcBef>
                <a:spcPts val="0"/>
              </a:spcBef>
              <a:buNone/>
              <a:defRPr sz="1266" b="0" i="0" u="none" strike="noStrike" cap="none">
                <a:solidFill>
                  <a:srgbClr val="003893"/>
                </a:solidFill>
                <a:latin typeface="Gill Sans"/>
                <a:ea typeface="Gill Sans"/>
                <a:cs typeface="Gill Sans"/>
                <a:sym typeface="Gill Sans"/>
              </a:defRPr>
            </a:lvl2pPr>
            <a:lvl3pPr marL="0" lvl="2" indent="0" algn="ctr">
              <a:spcBef>
                <a:spcPts val="0"/>
              </a:spcBef>
              <a:buNone/>
              <a:defRPr sz="1266" b="0" i="0" u="none" strike="noStrike" cap="none">
                <a:solidFill>
                  <a:srgbClr val="003893"/>
                </a:solidFill>
                <a:latin typeface="Gill Sans"/>
                <a:ea typeface="Gill Sans"/>
                <a:cs typeface="Gill Sans"/>
                <a:sym typeface="Gill Sans"/>
              </a:defRPr>
            </a:lvl3pPr>
            <a:lvl4pPr marL="0" lvl="3" indent="0" algn="ctr">
              <a:spcBef>
                <a:spcPts val="0"/>
              </a:spcBef>
              <a:buNone/>
              <a:defRPr sz="1266" b="0" i="0" u="none" strike="noStrike" cap="none">
                <a:solidFill>
                  <a:srgbClr val="003893"/>
                </a:solidFill>
                <a:latin typeface="Gill Sans"/>
                <a:ea typeface="Gill Sans"/>
                <a:cs typeface="Gill Sans"/>
                <a:sym typeface="Gill Sans"/>
              </a:defRPr>
            </a:lvl4pPr>
            <a:lvl5pPr marL="0" lvl="4" indent="0" algn="ctr">
              <a:spcBef>
                <a:spcPts val="0"/>
              </a:spcBef>
              <a:buNone/>
              <a:defRPr sz="1266" b="0" i="0" u="none" strike="noStrike" cap="none">
                <a:solidFill>
                  <a:srgbClr val="003893"/>
                </a:solidFill>
                <a:latin typeface="Gill Sans"/>
                <a:ea typeface="Gill Sans"/>
                <a:cs typeface="Gill Sans"/>
                <a:sym typeface="Gill Sans"/>
              </a:defRPr>
            </a:lvl5pPr>
            <a:lvl6pPr marL="0" lvl="5" indent="0" algn="ctr">
              <a:spcBef>
                <a:spcPts val="0"/>
              </a:spcBef>
              <a:buNone/>
              <a:defRPr sz="1266" b="0" i="0" u="none" strike="noStrike" cap="none">
                <a:solidFill>
                  <a:srgbClr val="003893"/>
                </a:solidFill>
                <a:latin typeface="Gill Sans"/>
                <a:ea typeface="Gill Sans"/>
                <a:cs typeface="Gill Sans"/>
                <a:sym typeface="Gill Sans"/>
              </a:defRPr>
            </a:lvl6pPr>
            <a:lvl7pPr marL="0" lvl="6" indent="0" algn="ctr">
              <a:spcBef>
                <a:spcPts val="0"/>
              </a:spcBef>
              <a:buNone/>
              <a:defRPr sz="1266" b="0" i="0" u="none" strike="noStrike" cap="none">
                <a:solidFill>
                  <a:srgbClr val="003893"/>
                </a:solidFill>
                <a:latin typeface="Gill Sans"/>
                <a:ea typeface="Gill Sans"/>
                <a:cs typeface="Gill Sans"/>
                <a:sym typeface="Gill Sans"/>
              </a:defRPr>
            </a:lvl7pPr>
            <a:lvl8pPr marL="0" lvl="7" indent="0" algn="ctr">
              <a:spcBef>
                <a:spcPts val="0"/>
              </a:spcBef>
              <a:buNone/>
              <a:defRPr sz="1266" b="0" i="0" u="none" strike="noStrike" cap="none">
                <a:solidFill>
                  <a:srgbClr val="003893"/>
                </a:solidFill>
                <a:latin typeface="Gill Sans"/>
                <a:ea typeface="Gill Sans"/>
                <a:cs typeface="Gill Sans"/>
                <a:sym typeface="Gill Sans"/>
              </a:defRPr>
            </a:lvl8pPr>
            <a:lvl9pPr marL="0" lvl="8" indent="0" algn="ctr">
              <a:spcBef>
                <a:spcPts val="0"/>
              </a:spcBef>
              <a:buNone/>
              <a:defRPr sz="1266" b="0" i="0" u="none" strike="noStrike" cap="none">
                <a:solidFill>
                  <a:srgbClr val="00389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59024" y="-1"/>
            <a:ext cx="10280564" cy="723980"/>
          </a:xfrm>
          <a:prstGeom prst="rect">
            <a:avLst/>
          </a:prstGeom>
          <a:noFill/>
          <a:ln>
            <a:noFill/>
          </a:ln>
        </p:spPr>
        <p:txBody>
          <a:bodyPr spcFirstLastPara="1" wrap="square" lIns="127000" tIns="127000" rIns="127000" bIns="127000" anchor="ctr" anchorCtr="0">
            <a:noAutofit/>
          </a:bodyPr>
          <a:lstStyle>
            <a:lvl1pPr marR="0" lvl="0" algn="l" rtl="0">
              <a:spcBef>
                <a:spcPts val="0"/>
              </a:spcBef>
              <a:spcAft>
                <a:spcPts val="0"/>
              </a:spcAft>
              <a:buSzPts val="1400"/>
              <a:buNone/>
              <a:defRPr sz="4400" b="1" i="0" u="none" strike="noStrike" cap="none">
                <a:solidFill>
                  <a:srgbClr val="002060"/>
                </a:solidFill>
                <a:latin typeface="Arial"/>
                <a:ea typeface="Arial"/>
                <a:cs typeface="Arial"/>
                <a:sym typeface="Arial"/>
              </a:defRPr>
            </a:lvl1pPr>
            <a:lvl2pPr marR="0" lvl="1" algn="l" rtl="0">
              <a:spcBef>
                <a:spcPts val="0"/>
              </a:spcBef>
              <a:spcAft>
                <a:spcPts val="0"/>
              </a:spcAft>
              <a:buSzPts val="1400"/>
              <a:buNone/>
              <a:defRPr sz="4781" b="0" i="0" u="none" strike="noStrike" cap="none">
                <a:solidFill>
                  <a:srgbClr val="FFFFFF"/>
                </a:solidFill>
                <a:latin typeface="Gill Sans"/>
                <a:ea typeface="Gill Sans"/>
                <a:cs typeface="Gill Sans"/>
                <a:sym typeface="Gill Sans"/>
              </a:defRPr>
            </a:lvl2pPr>
            <a:lvl3pPr marR="0" lvl="2" algn="l" rtl="0">
              <a:spcBef>
                <a:spcPts val="0"/>
              </a:spcBef>
              <a:spcAft>
                <a:spcPts val="0"/>
              </a:spcAft>
              <a:buSzPts val="1400"/>
              <a:buNone/>
              <a:defRPr sz="4781" b="0" i="0" u="none" strike="noStrike" cap="none">
                <a:solidFill>
                  <a:srgbClr val="FFFFFF"/>
                </a:solidFill>
                <a:latin typeface="Gill Sans"/>
                <a:ea typeface="Gill Sans"/>
                <a:cs typeface="Gill Sans"/>
                <a:sym typeface="Gill Sans"/>
              </a:defRPr>
            </a:lvl3pPr>
            <a:lvl4pPr marR="0" lvl="3" algn="l" rtl="0">
              <a:spcBef>
                <a:spcPts val="0"/>
              </a:spcBef>
              <a:spcAft>
                <a:spcPts val="0"/>
              </a:spcAft>
              <a:buSzPts val="1400"/>
              <a:buNone/>
              <a:defRPr sz="4781" b="0" i="0" u="none" strike="noStrike" cap="none">
                <a:solidFill>
                  <a:srgbClr val="FFFFFF"/>
                </a:solidFill>
                <a:latin typeface="Gill Sans"/>
                <a:ea typeface="Gill Sans"/>
                <a:cs typeface="Gill Sans"/>
                <a:sym typeface="Gill Sans"/>
              </a:defRPr>
            </a:lvl4pPr>
            <a:lvl5pPr marR="0" lvl="4" algn="l" rtl="0">
              <a:spcBef>
                <a:spcPts val="0"/>
              </a:spcBef>
              <a:spcAft>
                <a:spcPts val="0"/>
              </a:spcAft>
              <a:buSzPts val="1400"/>
              <a:buNone/>
              <a:defRPr sz="4781" b="0" i="0" u="none" strike="noStrike" cap="none">
                <a:solidFill>
                  <a:srgbClr val="FFFFFF"/>
                </a:solidFill>
                <a:latin typeface="Gill Sans"/>
                <a:ea typeface="Gill Sans"/>
                <a:cs typeface="Gill Sans"/>
                <a:sym typeface="Gill Sans"/>
              </a:defRPr>
            </a:lvl5pPr>
            <a:lvl6pPr marR="0" lvl="5" algn="l" rtl="0">
              <a:spcBef>
                <a:spcPts val="0"/>
              </a:spcBef>
              <a:spcAft>
                <a:spcPts val="0"/>
              </a:spcAft>
              <a:buSzPts val="1400"/>
              <a:buNone/>
              <a:defRPr sz="4781" b="0" i="0" u="none" strike="noStrike" cap="none">
                <a:solidFill>
                  <a:srgbClr val="FFFFFF"/>
                </a:solidFill>
                <a:latin typeface="Gill Sans"/>
                <a:ea typeface="Gill Sans"/>
                <a:cs typeface="Gill Sans"/>
                <a:sym typeface="Gill Sans"/>
              </a:defRPr>
            </a:lvl6pPr>
            <a:lvl7pPr marR="0" lvl="6" algn="l" rtl="0">
              <a:spcBef>
                <a:spcPts val="0"/>
              </a:spcBef>
              <a:spcAft>
                <a:spcPts val="0"/>
              </a:spcAft>
              <a:buSzPts val="1400"/>
              <a:buNone/>
              <a:defRPr sz="4781" b="0" i="0" u="none" strike="noStrike" cap="none">
                <a:solidFill>
                  <a:srgbClr val="FFFFFF"/>
                </a:solidFill>
                <a:latin typeface="Gill Sans"/>
                <a:ea typeface="Gill Sans"/>
                <a:cs typeface="Gill Sans"/>
                <a:sym typeface="Gill Sans"/>
              </a:defRPr>
            </a:lvl7pPr>
            <a:lvl8pPr marR="0" lvl="7" algn="l" rtl="0">
              <a:spcBef>
                <a:spcPts val="0"/>
              </a:spcBef>
              <a:spcAft>
                <a:spcPts val="0"/>
              </a:spcAft>
              <a:buSzPts val="1400"/>
              <a:buNone/>
              <a:defRPr sz="4781" b="0" i="0" u="none" strike="noStrike" cap="none">
                <a:solidFill>
                  <a:srgbClr val="FFFFFF"/>
                </a:solidFill>
                <a:latin typeface="Gill Sans"/>
                <a:ea typeface="Gill Sans"/>
                <a:cs typeface="Gill Sans"/>
                <a:sym typeface="Gill Sans"/>
              </a:defRPr>
            </a:lvl8pPr>
            <a:lvl9pPr marR="0" lvl="8" algn="l" rtl="0">
              <a:spcBef>
                <a:spcPts val="0"/>
              </a:spcBef>
              <a:spcAft>
                <a:spcPts val="0"/>
              </a:spcAft>
              <a:buSzPts val="1400"/>
              <a:buNone/>
              <a:defRPr sz="4781" b="0" i="0" u="none" strike="noStrike" cap="none">
                <a:solidFill>
                  <a:srgbClr val="FFFFFF"/>
                </a:solidFill>
                <a:latin typeface="Gill Sans"/>
                <a:ea typeface="Gill Sans"/>
                <a:cs typeface="Gill Sans"/>
                <a:sym typeface="Gill Sans"/>
              </a:defRPr>
            </a:lvl9pPr>
          </a:lstStyle>
          <a:p>
            <a:endParaRPr/>
          </a:p>
        </p:txBody>
      </p:sp>
      <p:sp>
        <p:nvSpPr>
          <p:cNvPr id="11" name="Google Shape;11;p1"/>
          <p:cNvSpPr txBox="1">
            <a:spLocks noGrp="1"/>
          </p:cNvSpPr>
          <p:nvPr>
            <p:ph type="body" idx="1"/>
          </p:nvPr>
        </p:nvSpPr>
        <p:spPr>
          <a:xfrm>
            <a:off x="141271" y="1116211"/>
            <a:ext cx="11788792" cy="4848820"/>
          </a:xfrm>
          <a:prstGeom prst="rect">
            <a:avLst/>
          </a:prstGeom>
          <a:noFill/>
          <a:ln>
            <a:noFill/>
          </a:ln>
        </p:spPr>
        <p:txBody>
          <a:bodyPr spcFirstLastPara="1" wrap="square" lIns="0" tIns="0" rIns="0" bIns="0" anchor="t" anchorCtr="0">
            <a:noAutofit/>
          </a:bodyPr>
          <a:lstStyle>
            <a:lvl1pPr marL="457200" marR="0" lvl="0" indent="-353631" algn="l" rtl="0">
              <a:spcBef>
                <a:spcPts val="844"/>
              </a:spcBef>
              <a:spcAft>
                <a:spcPts val="0"/>
              </a:spcAft>
              <a:buSzPts val="1969"/>
              <a:buFont typeface="Arial"/>
              <a:buChar char="•"/>
              <a:defRPr sz="1969" b="0" i="0" u="none" strike="noStrike" cap="none">
                <a:latin typeface="Arial"/>
                <a:ea typeface="Arial"/>
                <a:cs typeface="Arial"/>
                <a:sym typeface="Arial"/>
              </a:defRPr>
            </a:lvl1pPr>
            <a:lvl2pPr marL="914400" marR="0" lvl="1" indent="-353631" algn="l" rtl="0">
              <a:spcBef>
                <a:spcPts val="844"/>
              </a:spcBef>
              <a:spcAft>
                <a:spcPts val="0"/>
              </a:spcAft>
              <a:buSzPts val="1969"/>
              <a:buFont typeface="Arial"/>
              <a:buChar char="•"/>
              <a:defRPr sz="1969" b="0" i="0" u="none" strike="noStrike" cap="none">
                <a:latin typeface="Arial"/>
                <a:ea typeface="Arial"/>
                <a:cs typeface="Arial"/>
                <a:sym typeface="Arial"/>
              </a:defRPr>
            </a:lvl2pPr>
            <a:lvl3pPr marL="1371600" marR="0" lvl="2" indent="-353631" algn="l" rtl="0">
              <a:spcBef>
                <a:spcPts val="844"/>
              </a:spcBef>
              <a:spcAft>
                <a:spcPts val="0"/>
              </a:spcAft>
              <a:buSzPts val="1969"/>
              <a:buFont typeface="Arial"/>
              <a:buChar char="•"/>
              <a:defRPr sz="1969" b="0" i="0" u="none" strike="noStrike" cap="none">
                <a:latin typeface="Arial"/>
                <a:ea typeface="Arial"/>
                <a:cs typeface="Arial"/>
                <a:sym typeface="Arial"/>
              </a:defRPr>
            </a:lvl3pPr>
            <a:lvl4pPr marL="1828800" marR="0" lvl="3" indent="-353631" algn="l" rtl="0">
              <a:spcBef>
                <a:spcPts val="844"/>
              </a:spcBef>
              <a:spcAft>
                <a:spcPts val="0"/>
              </a:spcAft>
              <a:buSzPts val="1969"/>
              <a:buFont typeface="Arial"/>
              <a:buChar char="•"/>
              <a:defRPr sz="1969" b="0" i="0" u="none" strike="noStrike" cap="none">
                <a:latin typeface="Arial"/>
                <a:ea typeface="Arial"/>
                <a:cs typeface="Arial"/>
                <a:sym typeface="Arial"/>
              </a:defRPr>
            </a:lvl4pPr>
            <a:lvl5pPr marL="2286000" marR="0" lvl="4" indent="-353631" algn="l" rtl="0">
              <a:spcBef>
                <a:spcPts val="844"/>
              </a:spcBef>
              <a:spcAft>
                <a:spcPts val="0"/>
              </a:spcAft>
              <a:buSzPts val="1969"/>
              <a:buFont typeface="Arial"/>
              <a:buChar char="•"/>
              <a:defRPr sz="1969" b="0" i="0" u="none" strike="noStrike" cap="none">
                <a:latin typeface="Arial"/>
                <a:ea typeface="Arial"/>
                <a:cs typeface="Arial"/>
                <a:sym typeface="Arial"/>
              </a:defRPr>
            </a:lvl5pPr>
            <a:lvl6pPr marL="2743200" marR="0" lvl="5" indent="-549251" algn="l" rtl="0">
              <a:spcBef>
                <a:spcPts val="1687"/>
              </a:spcBef>
              <a:spcAft>
                <a:spcPts val="0"/>
              </a:spcAft>
              <a:buSzPts val="5050"/>
              <a:buFont typeface="Gill Sans"/>
              <a:buChar char="•"/>
              <a:defRPr sz="2953" b="0" i="0" u="none" strike="noStrike" cap="none">
                <a:latin typeface="Gill Sans"/>
                <a:ea typeface="Gill Sans"/>
                <a:cs typeface="Gill Sans"/>
                <a:sym typeface="Gill Sans"/>
              </a:defRPr>
            </a:lvl6pPr>
            <a:lvl7pPr marL="3200400" marR="0" lvl="6" indent="-549251" algn="l" rtl="0">
              <a:spcBef>
                <a:spcPts val="1687"/>
              </a:spcBef>
              <a:spcAft>
                <a:spcPts val="0"/>
              </a:spcAft>
              <a:buSzPts val="5050"/>
              <a:buFont typeface="Gill Sans"/>
              <a:buChar char="•"/>
              <a:defRPr sz="2953" b="0" i="0" u="none" strike="noStrike" cap="none">
                <a:latin typeface="Gill Sans"/>
                <a:ea typeface="Gill Sans"/>
                <a:cs typeface="Gill Sans"/>
                <a:sym typeface="Gill Sans"/>
              </a:defRPr>
            </a:lvl7pPr>
            <a:lvl8pPr marL="3657600" marR="0" lvl="7" indent="-549251" algn="l" rtl="0">
              <a:spcBef>
                <a:spcPts val="1687"/>
              </a:spcBef>
              <a:spcAft>
                <a:spcPts val="0"/>
              </a:spcAft>
              <a:buSzPts val="5050"/>
              <a:buFont typeface="Gill Sans"/>
              <a:buChar char="•"/>
              <a:defRPr sz="2953" b="0" i="0" u="none" strike="noStrike" cap="none">
                <a:latin typeface="Gill Sans"/>
                <a:ea typeface="Gill Sans"/>
                <a:cs typeface="Gill Sans"/>
                <a:sym typeface="Gill Sans"/>
              </a:defRPr>
            </a:lvl8pPr>
            <a:lvl9pPr marL="4114800" marR="0" lvl="8" indent="-549251" algn="l" rtl="0">
              <a:spcBef>
                <a:spcPts val="1687"/>
              </a:spcBef>
              <a:spcAft>
                <a:spcPts val="0"/>
              </a:spcAft>
              <a:buSzPts val="5050"/>
              <a:buFont typeface="Gill Sans"/>
              <a:buChar char="•"/>
              <a:defRPr sz="2953" b="0" i="0" u="none" strike="noStrike" cap="none">
                <a:latin typeface="Gill Sans"/>
                <a:ea typeface="Gill Sans"/>
                <a:cs typeface="Gill Sans"/>
                <a:sym typeface="Gill Sans"/>
              </a:defRPr>
            </a:lvl9pPr>
          </a:lstStyle>
          <a:p>
            <a:endParaRPr/>
          </a:p>
        </p:txBody>
      </p:sp>
      <p:sp>
        <p:nvSpPr>
          <p:cNvPr id="12" name="Google Shape;12;p1"/>
          <p:cNvSpPr txBox="1">
            <a:spLocks noGrp="1"/>
          </p:cNvSpPr>
          <p:nvPr>
            <p:ph type="sldNum" idx="12"/>
          </p:nvPr>
        </p:nvSpPr>
        <p:spPr>
          <a:xfrm>
            <a:off x="11658035" y="6567394"/>
            <a:ext cx="198772" cy="194797"/>
          </a:xfrm>
          <a:prstGeom prst="rect">
            <a:avLst/>
          </a:prstGeom>
          <a:noFill/>
          <a:ln>
            <a:noFill/>
          </a:ln>
        </p:spPr>
        <p:txBody>
          <a:bodyPr spcFirstLastPara="1" wrap="square" lIns="0" tIns="0" rIns="0" bIns="0" anchor="t" anchorCtr="0">
            <a:spAutoFit/>
          </a:bodyPr>
          <a:lstStyle>
            <a:lvl1pPr marL="0" marR="0" lvl="0" indent="0" algn="ctr" rtl="0">
              <a:spcBef>
                <a:spcPts val="0"/>
              </a:spcBef>
              <a:buNone/>
              <a:defRPr sz="1266" b="0" i="0" u="none" strike="noStrike" cap="none">
                <a:solidFill>
                  <a:srgbClr val="003893"/>
                </a:solidFill>
                <a:latin typeface="Gill Sans"/>
                <a:ea typeface="Gill Sans"/>
                <a:cs typeface="Gill Sans"/>
                <a:sym typeface="Gill Sans"/>
              </a:defRPr>
            </a:lvl1pPr>
            <a:lvl2pPr marL="0" marR="0" lvl="1" indent="0" algn="ctr" rtl="0">
              <a:spcBef>
                <a:spcPts val="0"/>
              </a:spcBef>
              <a:buNone/>
              <a:defRPr sz="1266" b="0" i="0" u="none" strike="noStrike" cap="none">
                <a:solidFill>
                  <a:srgbClr val="003893"/>
                </a:solidFill>
                <a:latin typeface="Gill Sans"/>
                <a:ea typeface="Gill Sans"/>
                <a:cs typeface="Gill Sans"/>
                <a:sym typeface="Gill Sans"/>
              </a:defRPr>
            </a:lvl2pPr>
            <a:lvl3pPr marL="0" marR="0" lvl="2" indent="0" algn="ctr" rtl="0">
              <a:spcBef>
                <a:spcPts val="0"/>
              </a:spcBef>
              <a:buNone/>
              <a:defRPr sz="1266" b="0" i="0" u="none" strike="noStrike" cap="none">
                <a:solidFill>
                  <a:srgbClr val="003893"/>
                </a:solidFill>
                <a:latin typeface="Gill Sans"/>
                <a:ea typeface="Gill Sans"/>
                <a:cs typeface="Gill Sans"/>
                <a:sym typeface="Gill Sans"/>
              </a:defRPr>
            </a:lvl3pPr>
            <a:lvl4pPr marL="0" marR="0" lvl="3" indent="0" algn="ctr" rtl="0">
              <a:spcBef>
                <a:spcPts val="0"/>
              </a:spcBef>
              <a:buNone/>
              <a:defRPr sz="1266" b="0" i="0" u="none" strike="noStrike" cap="none">
                <a:solidFill>
                  <a:srgbClr val="003893"/>
                </a:solidFill>
                <a:latin typeface="Gill Sans"/>
                <a:ea typeface="Gill Sans"/>
                <a:cs typeface="Gill Sans"/>
                <a:sym typeface="Gill Sans"/>
              </a:defRPr>
            </a:lvl4pPr>
            <a:lvl5pPr marL="0" marR="0" lvl="4" indent="0" algn="ctr" rtl="0">
              <a:spcBef>
                <a:spcPts val="0"/>
              </a:spcBef>
              <a:buNone/>
              <a:defRPr sz="1266" b="0" i="0" u="none" strike="noStrike" cap="none">
                <a:solidFill>
                  <a:srgbClr val="003893"/>
                </a:solidFill>
                <a:latin typeface="Gill Sans"/>
                <a:ea typeface="Gill Sans"/>
                <a:cs typeface="Gill Sans"/>
                <a:sym typeface="Gill Sans"/>
              </a:defRPr>
            </a:lvl5pPr>
            <a:lvl6pPr marL="0" marR="0" lvl="5" indent="0" algn="ctr" rtl="0">
              <a:spcBef>
                <a:spcPts val="0"/>
              </a:spcBef>
              <a:buNone/>
              <a:defRPr sz="1266" b="0" i="0" u="none" strike="noStrike" cap="none">
                <a:solidFill>
                  <a:srgbClr val="003893"/>
                </a:solidFill>
                <a:latin typeface="Gill Sans"/>
                <a:ea typeface="Gill Sans"/>
                <a:cs typeface="Gill Sans"/>
                <a:sym typeface="Gill Sans"/>
              </a:defRPr>
            </a:lvl6pPr>
            <a:lvl7pPr marL="0" marR="0" lvl="6" indent="0" algn="ctr" rtl="0">
              <a:spcBef>
                <a:spcPts val="0"/>
              </a:spcBef>
              <a:buNone/>
              <a:defRPr sz="1266" b="0" i="0" u="none" strike="noStrike" cap="none">
                <a:solidFill>
                  <a:srgbClr val="003893"/>
                </a:solidFill>
                <a:latin typeface="Gill Sans"/>
                <a:ea typeface="Gill Sans"/>
                <a:cs typeface="Gill Sans"/>
                <a:sym typeface="Gill Sans"/>
              </a:defRPr>
            </a:lvl7pPr>
            <a:lvl8pPr marL="0" marR="0" lvl="7" indent="0" algn="ctr" rtl="0">
              <a:spcBef>
                <a:spcPts val="0"/>
              </a:spcBef>
              <a:buNone/>
              <a:defRPr sz="1266" b="0" i="0" u="none" strike="noStrike" cap="none">
                <a:solidFill>
                  <a:srgbClr val="003893"/>
                </a:solidFill>
                <a:latin typeface="Gill Sans"/>
                <a:ea typeface="Gill Sans"/>
                <a:cs typeface="Gill Sans"/>
                <a:sym typeface="Gill Sans"/>
              </a:defRPr>
            </a:lvl8pPr>
            <a:lvl9pPr marL="0" marR="0" lvl="8" indent="0" algn="ctr" rtl="0">
              <a:spcBef>
                <a:spcPts val="0"/>
              </a:spcBef>
              <a:buNone/>
              <a:defRPr sz="1266" b="0" i="0" u="none" strike="noStrike" cap="none">
                <a:solidFill>
                  <a:srgbClr val="00389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
        <p:nvSpPr>
          <p:cNvPr id="13" name="Google Shape;13;p1"/>
          <p:cNvSpPr/>
          <p:nvPr/>
        </p:nvSpPr>
        <p:spPr>
          <a:xfrm>
            <a:off x="159024" y="678260"/>
            <a:ext cx="10280564" cy="45719"/>
          </a:xfrm>
          <a:prstGeom prst="rect">
            <a:avLst/>
          </a:prstGeom>
          <a:solidFill>
            <a:srgbClr val="191EA2"/>
          </a:solidFill>
          <a:ln w="25400" cap="flat" cmpd="sng">
            <a:solidFill>
              <a:srgbClr val="000000">
                <a:alpha val="0"/>
              </a:srgbClr>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3200" b="0" i="0" u="none" strike="noStrike" cap="none">
              <a:solidFill>
                <a:schemeClr val="dk1"/>
              </a:solidFill>
              <a:latin typeface="Gill Sans"/>
              <a:ea typeface="Gill Sans"/>
              <a:cs typeface="Gill Sans"/>
              <a:sym typeface="Gill Sans"/>
            </a:endParaRPr>
          </a:p>
        </p:txBody>
      </p:sp>
      <p:grpSp>
        <p:nvGrpSpPr>
          <p:cNvPr id="14" name="Google Shape;14;p1"/>
          <p:cNvGrpSpPr/>
          <p:nvPr/>
        </p:nvGrpSpPr>
        <p:grpSpPr>
          <a:xfrm>
            <a:off x="10624419" y="187121"/>
            <a:ext cx="1385681" cy="438727"/>
            <a:chOff x="10560835" y="238594"/>
            <a:chExt cx="1385681" cy="438727"/>
          </a:xfrm>
        </p:grpSpPr>
        <p:pic>
          <p:nvPicPr>
            <p:cNvPr id="15" name="Google Shape;15;p1"/>
            <p:cNvPicPr preferRelativeResize="0"/>
            <p:nvPr/>
          </p:nvPicPr>
          <p:blipFill rotWithShape="1">
            <a:blip r:embed="rId4">
              <a:alphaModFix/>
            </a:blip>
            <a:srcRect/>
            <a:stretch/>
          </p:blipFill>
          <p:spPr>
            <a:xfrm>
              <a:off x="11514770" y="238594"/>
              <a:ext cx="431746" cy="431257"/>
            </a:xfrm>
            <a:prstGeom prst="rect">
              <a:avLst/>
            </a:prstGeom>
            <a:noFill/>
            <a:ln>
              <a:noFill/>
            </a:ln>
          </p:spPr>
        </p:pic>
        <p:pic>
          <p:nvPicPr>
            <p:cNvPr id="16" name="Google Shape;16;p1"/>
            <p:cNvPicPr preferRelativeResize="0"/>
            <p:nvPr/>
          </p:nvPicPr>
          <p:blipFill rotWithShape="1">
            <a:blip r:embed="rId5">
              <a:alphaModFix/>
            </a:blip>
            <a:srcRect/>
            <a:stretch/>
          </p:blipFill>
          <p:spPr>
            <a:xfrm>
              <a:off x="10560835" y="245901"/>
              <a:ext cx="711440" cy="431420"/>
            </a:xfrm>
            <a:prstGeom prst="rect">
              <a:avLst/>
            </a:prstGeom>
            <a:noFill/>
            <a:ln>
              <a:noFill/>
            </a:ln>
          </p:spPr>
        </p:pic>
        <p:cxnSp>
          <p:nvCxnSpPr>
            <p:cNvPr id="17" name="Google Shape;17;p1"/>
            <p:cNvCxnSpPr/>
            <p:nvPr/>
          </p:nvCxnSpPr>
          <p:spPr>
            <a:xfrm>
              <a:off x="11393522" y="238594"/>
              <a:ext cx="0" cy="431257"/>
            </a:xfrm>
            <a:prstGeom prst="straightConnector1">
              <a:avLst/>
            </a:prstGeom>
            <a:noFill/>
            <a:ln w="38100" cap="flat" cmpd="sng">
              <a:solidFill>
                <a:srgbClr val="024B90"/>
              </a:solidFill>
              <a:prstDash val="solid"/>
              <a:miter lim="400000"/>
              <a:headEnd type="none" w="sm" len="sm"/>
              <a:tailEnd type="none" w="sm" len="sm"/>
            </a:ln>
          </p:spPr>
        </p:cxnSp>
      </p:grpSp>
    </p:spTree>
  </p:cSld>
  <p:clrMap bg1="lt1" tx1="dk1" bg2="dk2" tx2="lt2" accent1="accent1" accent2="accent2" accent3="accent3" accent4="accent4" accent5="accent5" accent6="accent6" hlink="hlink" folHlink="folHlink"/>
  <p:sldLayoutIdLst>
    <p:sldLayoutId id="2147483648" r:id="rId1"/>
    <p:sldLayoutId id="2147483649"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4"/>
          <p:cNvSpPr txBox="1">
            <a:spLocks noGrp="1"/>
          </p:cNvSpPr>
          <p:nvPr>
            <p:ph type="ctrTitle"/>
          </p:nvPr>
        </p:nvSpPr>
        <p:spPr>
          <a:xfrm>
            <a:off x="1189703" y="1307690"/>
            <a:ext cx="10205885" cy="2212104"/>
          </a:xfrm>
          <a:prstGeom prst="rect">
            <a:avLst/>
          </a:prstGeom>
          <a:noFill/>
          <a:ln>
            <a:noFill/>
          </a:ln>
        </p:spPr>
        <p:txBody>
          <a:bodyPr spcFirstLastPara="1" wrap="square" lIns="127000" tIns="127000" rIns="127000" bIns="127000" anchor="b" anchorCtr="0">
            <a:noAutofit/>
          </a:bodyPr>
          <a:lstStyle/>
          <a:p>
            <a:pPr marL="0" lvl="0" indent="0" algn="ctr" rtl="0">
              <a:spcBef>
                <a:spcPts val="0"/>
              </a:spcBef>
              <a:spcAft>
                <a:spcPts val="0"/>
              </a:spcAft>
              <a:buNone/>
            </a:pPr>
            <a:r>
              <a:rPr lang="en-US" sz="4000"/>
              <a:t>Presentation for Project Progress</a:t>
            </a:r>
            <a:br>
              <a:rPr lang="en-US" sz="4000"/>
            </a:br>
            <a:r>
              <a:rPr lang="en-US" sz="4000"/>
              <a:t>Performance Analysis of Multi-CPU Processor Simulation using Gem5</a:t>
            </a:r>
            <a:endParaRPr/>
          </a:p>
        </p:txBody>
      </p:sp>
      <p:sp>
        <p:nvSpPr>
          <p:cNvPr id="34" name="Google Shape;34;p4"/>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000000"/>
              </a:buClr>
              <a:buSzPts val="1800"/>
              <a:buFont typeface="Arial"/>
              <a:buNone/>
            </a:pPr>
            <a:r>
              <a:rPr lang="en-US" sz="1800" b="0" i="0">
                <a:solidFill>
                  <a:srgbClr val="000000"/>
                </a:solidFill>
                <a:latin typeface="Arial"/>
                <a:ea typeface="Arial"/>
                <a:cs typeface="Arial"/>
                <a:sym typeface="Arial"/>
              </a:rPr>
              <a:t>Md. Habibur Rahman, UFID: 33268516, </a:t>
            </a:r>
            <a:endParaRPr/>
          </a:p>
          <a:p>
            <a:pPr marL="0" lvl="0" indent="0" algn="ctr" rtl="0">
              <a:spcBef>
                <a:spcPts val="844"/>
              </a:spcBef>
              <a:spcAft>
                <a:spcPts val="0"/>
              </a:spcAft>
              <a:buClr>
                <a:srgbClr val="000000"/>
              </a:buClr>
              <a:buSzPts val="1800"/>
              <a:buFont typeface="Arial"/>
              <a:buNone/>
            </a:pPr>
            <a:r>
              <a:rPr lang="en-US" sz="1800" b="0" i="0">
                <a:solidFill>
                  <a:srgbClr val="000000"/>
                </a:solidFill>
                <a:latin typeface="Arial"/>
                <a:ea typeface="Arial"/>
                <a:cs typeface="Arial"/>
                <a:sym typeface="Arial"/>
              </a:rPr>
              <a:t>Himanandhan Reddy Kottur, UFID: 40931757, </a:t>
            </a:r>
            <a:endParaRPr/>
          </a:p>
          <a:p>
            <a:pPr marL="0" lvl="0" indent="0" algn="ctr" rtl="0">
              <a:spcBef>
                <a:spcPts val="844"/>
              </a:spcBef>
              <a:spcAft>
                <a:spcPts val="0"/>
              </a:spcAft>
              <a:buClr>
                <a:srgbClr val="000000"/>
              </a:buClr>
              <a:buSzPts val="1800"/>
              <a:buFont typeface="Arial"/>
              <a:buNone/>
            </a:pPr>
            <a:r>
              <a:rPr lang="en-US" sz="1800" b="0" i="0">
                <a:solidFill>
                  <a:srgbClr val="000000"/>
                </a:solidFill>
                <a:latin typeface="Arial"/>
                <a:ea typeface="Arial"/>
                <a:cs typeface="Arial"/>
                <a:sym typeface="Arial"/>
              </a:rPr>
              <a:t>Sona Maria Jose, UFID: 72280930, </a:t>
            </a:r>
            <a:endParaRPr/>
          </a:p>
          <a:p>
            <a:pPr marL="0" lvl="0" indent="0" algn="ctr" rtl="0">
              <a:spcBef>
                <a:spcPts val="844"/>
              </a:spcBef>
              <a:spcAft>
                <a:spcPts val="0"/>
              </a:spcAft>
              <a:buClr>
                <a:srgbClr val="000000"/>
              </a:buClr>
              <a:buSzPts val="1800"/>
              <a:buFont typeface="Arial"/>
              <a:buNone/>
            </a:pPr>
            <a:r>
              <a:rPr lang="en-US" sz="1800" b="0" i="0">
                <a:solidFill>
                  <a:srgbClr val="000000"/>
                </a:solidFill>
                <a:latin typeface="Arial"/>
                <a:ea typeface="Arial"/>
                <a:cs typeface="Arial"/>
                <a:sym typeface="Arial"/>
              </a:rPr>
              <a:t>Shamit Gajanan Savant, UFID: 96800755</a:t>
            </a:r>
            <a:r>
              <a:rPr lang="en-US">
                <a:latin typeface="Arial"/>
                <a:ea typeface="Arial"/>
                <a:cs typeface="Arial"/>
                <a:sym typeface="Arial"/>
              </a:rPr>
              <a:t> </a:t>
            </a:r>
            <a:br>
              <a:rPr lang="en-US">
                <a:latin typeface="Arial"/>
                <a:ea typeface="Arial"/>
                <a:cs typeface="Arial"/>
                <a:sym typeface="Arial"/>
              </a:rPr>
            </a:b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166838" y="7697"/>
            <a:ext cx="10216866" cy="708995"/>
          </a:xfrm>
          <a:prstGeom prst="rect">
            <a:avLst/>
          </a:prstGeom>
          <a:noFill/>
          <a:ln>
            <a:noFill/>
          </a:ln>
        </p:spPr>
        <p:txBody>
          <a:bodyPr spcFirstLastPara="1" wrap="square" lIns="127000" tIns="127000" rIns="127000" bIns="127000" anchor="ctr" anchorCtr="0">
            <a:noAutofit/>
          </a:bodyPr>
          <a:lstStyle/>
          <a:p>
            <a:pPr marL="0" lvl="0" indent="0" algn="l" rtl="0">
              <a:spcBef>
                <a:spcPts val="0"/>
              </a:spcBef>
              <a:spcAft>
                <a:spcPts val="0"/>
              </a:spcAft>
              <a:buNone/>
            </a:pPr>
            <a:r>
              <a:rPr lang="en-US"/>
              <a:t>Working Code Snippet  </a:t>
            </a:r>
            <a:endParaRPr/>
          </a:p>
        </p:txBody>
      </p:sp>
      <p:sp>
        <p:nvSpPr>
          <p:cNvPr id="107" name="Google Shape;107;p13"/>
          <p:cNvSpPr txBox="1">
            <a:spLocks noGrp="1"/>
          </p:cNvSpPr>
          <p:nvPr>
            <p:ph type="body" idx="1"/>
          </p:nvPr>
        </p:nvSpPr>
        <p:spPr>
          <a:xfrm>
            <a:off x="88886" y="5610533"/>
            <a:ext cx="11837247" cy="708996"/>
          </a:xfrm>
          <a:prstGeom prst="rect">
            <a:avLst/>
          </a:prstGeom>
          <a:noFill/>
          <a:ln>
            <a:noFill/>
          </a:ln>
        </p:spPr>
        <p:txBody>
          <a:bodyPr spcFirstLastPara="1" wrap="square" lIns="0" tIns="0" rIns="0" bIns="0" anchor="t" anchorCtr="0">
            <a:noAutofit/>
          </a:bodyPr>
          <a:lstStyle/>
          <a:p>
            <a:pPr marL="625056" lvl="0" indent="-401822" algn="l" rtl="0">
              <a:spcBef>
                <a:spcPts val="0"/>
              </a:spcBef>
              <a:spcAft>
                <a:spcPts val="0"/>
              </a:spcAft>
              <a:buSzPts val="2400"/>
              <a:buFont typeface="Arial"/>
              <a:buChar char="•"/>
            </a:pPr>
            <a:r>
              <a:rPr lang="en-US" b="0"/>
              <a:t>Multi core/CPU simulation step by step</a:t>
            </a:r>
            <a:endParaRPr/>
          </a:p>
        </p:txBody>
      </p:sp>
      <p:sp>
        <p:nvSpPr>
          <p:cNvPr id="108" name="Google Shape;108;p13"/>
          <p:cNvSpPr txBox="1">
            <a:spLocks noGrp="1"/>
          </p:cNvSpPr>
          <p:nvPr>
            <p:ph type="sldNum" idx="12"/>
          </p:nvPr>
        </p:nvSpPr>
        <p:spPr>
          <a:xfrm>
            <a:off x="11658035" y="6567394"/>
            <a:ext cx="198772" cy="194797"/>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fld id="{00000000-1234-1234-1234-123412341234}" type="slidenum">
              <a:rPr lang="en-US"/>
              <a:t>10</a:t>
            </a:fld>
            <a:endParaRPr/>
          </a:p>
        </p:txBody>
      </p:sp>
      <p:pic>
        <p:nvPicPr>
          <p:cNvPr id="109" name="Google Shape;109;p13"/>
          <p:cNvPicPr preferRelativeResize="0"/>
          <p:nvPr/>
        </p:nvPicPr>
        <p:blipFill rotWithShape="1">
          <a:blip r:embed="rId3">
            <a:alphaModFix/>
          </a:blip>
          <a:srcRect/>
          <a:stretch/>
        </p:blipFill>
        <p:spPr>
          <a:xfrm>
            <a:off x="4097871" y="892969"/>
            <a:ext cx="7185775" cy="4469699"/>
          </a:xfrm>
          <a:prstGeom prst="rect">
            <a:avLst/>
          </a:prstGeom>
          <a:noFill/>
          <a:ln>
            <a:noFill/>
          </a:ln>
        </p:spPr>
      </p:pic>
      <p:sp>
        <p:nvSpPr>
          <p:cNvPr id="110" name="Google Shape;110;p13"/>
          <p:cNvSpPr/>
          <p:nvPr/>
        </p:nvSpPr>
        <p:spPr>
          <a:xfrm>
            <a:off x="3758084" y="928763"/>
            <a:ext cx="251208" cy="407668"/>
          </a:xfrm>
          <a:prstGeom prst="leftBrace">
            <a:avLst>
              <a:gd name="adj1" fmla="val 8333"/>
              <a:gd name="adj2" fmla="val 50000"/>
            </a:avLst>
          </a:prstGeom>
          <a:noFill/>
          <a:ln w="38100" cap="flat" cmpd="sng">
            <a:solidFill>
              <a:srgbClr val="000000"/>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Gill Sans"/>
              <a:buNone/>
            </a:pPr>
            <a:endParaRPr sz="1800" b="0" i="0" u="none" strike="noStrike" cap="none">
              <a:solidFill>
                <a:srgbClr val="000000"/>
              </a:solidFill>
              <a:latin typeface="Gill Sans"/>
              <a:ea typeface="Gill Sans"/>
              <a:cs typeface="Gill Sans"/>
              <a:sym typeface="Gill Sans"/>
            </a:endParaRPr>
          </a:p>
        </p:txBody>
      </p:sp>
      <p:sp>
        <p:nvSpPr>
          <p:cNvPr id="111" name="Google Shape;111;p13"/>
          <p:cNvSpPr/>
          <p:nvPr/>
        </p:nvSpPr>
        <p:spPr>
          <a:xfrm>
            <a:off x="3752970" y="1451709"/>
            <a:ext cx="251208" cy="882742"/>
          </a:xfrm>
          <a:prstGeom prst="leftBrace">
            <a:avLst>
              <a:gd name="adj1" fmla="val 8333"/>
              <a:gd name="adj2" fmla="val 50000"/>
            </a:avLst>
          </a:prstGeom>
          <a:noFill/>
          <a:ln w="38100" cap="flat" cmpd="sng">
            <a:solidFill>
              <a:srgbClr val="000000"/>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Gill Sans"/>
              <a:buNone/>
            </a:pPr>
            <a:endParaRPr sz="1800" b="0" i="0" u="none" strike="noStrike" cap="none">
              <a:solidFill>
                <a:srgbClr val="000000"/>
              </a:solidFill>
              <a:latin typeface="Gill Sans"/>
              <a:ea typeface="Gill Sans"/>
              <a:cs typeface="Gill Sans"/>
              <a:sym typeface="Gill Sans"/>
            </a:endParaRPr>
          </a:p>
        </p:txBody>
      </p:sp>
      <p:sp>
        <p:nvSpPr>
          <p:cNvPr id="112" name="Google Shape;112;p13"/>
          <p:cNvSpPr/>
          <p:nvPr/>
        </p:nvSpPr>
        <p:spPr>
          <a:xfrm>
            <a:off x="3752970" y="2449729"/>
            <a:ext cx="251208" cy="794916"/>
          </a:xfrm>
          <a:prstGeom prst="leftBrace">
            <a:avLst>
              <a:gd name="adj1" fmla="val 8333"/>
              <a:gd name="adj2" fmla="val 50000"/>
            </a:avLst>
          </a:prstGeom>
          <a:noFill/>
          <a:ln w="38100" cap="flat" cmpd="sng">
            <a:solidFill>
              <a:srgbClr val="000000"/>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Gill Sans"/>
              <a:buNone/>
            </a:pPr>
            <a:endParaRPr sz="1800" b="0" i="0" u="none" strike="noStrike" cap="none">
              <a:solidFill>
                <a:srgbClr val="000000"/>
              </a:solidFill>
              <a:latin typeface="Gill Sans"/>
              <a:ea typeface="Gill Sans"/>
              <a:cs typeface="Gill Sans"/>
              <a:sym typeface="Gill Sans"/>
            </a:endParaRPr>
          </a:p>
        </p:txBody>
      </p:sp>
      <p:sp>
        <p:nvSpPr>
          <p:cNvPr id="113" name="Google Shape;113;p13"/>
          <p:cNvSpPr/>
          <p:nvPr/>
        </p:nvSpPr>
        <p:spPr>
          <a:xfrm>
            <a:off x="3752970" y="3359923"/>
            <a:ext cx="251208" cy="1172748"/>
          </a:xfrm>
          <a:prstGeom prst="leftBrace">
            <a:avLst>
              <a:gd name="adj1" fmla="val 8333"/>
              <a:gd name="adj2" fmla="val 50000"/>
            </a:avLst>
          </a:prstGeom>
          <a:noFill/>
          <a:ln w="38100" cap="flat" cmpd="sng">
            <a:solidFill>
              <a:srgbClr val="000000"/>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Gill Sans"/>
              <a:buNone/>
            </a:pPr>
            <a:endParaRPr sz="1800" b="0" i="0" u="none" strike="noStrike" cap="none">
              <a:solidFill>
                <a:srgbClr val="000000"/>
              </a:solidFill>
              <a:latin typeface="Gill Sans"/>
              <a:ea typeface="Gill Sans"/>
              <a:cs typeface="Gill Sans"/>
              <a:sym typeface="Gill Sans"/>
            </a:endParaRPr>
          </a:p>
        </p:txBody>
      </p:sp>
      <p:sp>
        <p:nvSpPr>
          <p:cNvPr id="114" name="Google Shape;114;p13"/>
          <p:cNvSpPr/>
          <p:nvPr/>
        </p:nvSpPr>
        <p:spPr>
          <a:xfrm>
            <a:off x="3752970" y="4593336"/>
            <a:ext cx="251208" cy="794916"/>
          </a:xfrm>
          <a:prstGeom prst="leftBrace">
            <a:avLst>
              <a:gd name="adj1" fmla="val 8333"/>
              <a:gd name="adj2" fmla="val 50000"/>
            </a:avLst>
          </a:prstGeom>
          <a:noFill/>
          <a:ln w="38100" cap="flat" cmpd="sng">
            <a:solidFill>
              <a:srgbClr val="000000"/>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Gill Sans"/>
              <a:buNone/>
            </a:pPr>
            <a:endParaRPr sz="1800" b="0" i="0" u="none" strike="noStrike" cap="none">
              <a:solidFill>
                <a:srgbClr val="000000"/>
              </a:solidFill>
              <a:latin typeface="Gill Sans"/>
              <a:ea typeface="Gill Sans"/>
              <a:cs typeface="Gill Sans"/>
              <a:sym typeface="Gill Sans"/>
            </a:endParaRPr>
          </a:p>
        </p:txBody>
      </p:sp>
      <p:cxnSp>
        <p:nvCxnSpPr>
          <p:cNvPr id="115" name="Google Shape;115;p13"/>
          <p:cNvCxnSpPr>
            <a:stCxn id="110" idx="1"/>
          </p:cNvCxnSpPr>
          <p:nvPr/>
        </p:nvCxnSpPr>
        <p:spPr>
          <a:xfrm rot="10800000">
            <a:off x="2920184" y="1132597"/>
            <a:ext cx="837900" cy="0"/>
          </a:xfrm>
          <a:prstGeom prst="straightConnector1">
            <a:avLst/>
          </a:prstGeom>
          <a:noFill/>
          <a:ln w="38100" cap="flat" cmpd="sng">
            <a:solidFill>
              <a:srgbClr val="000000"/>
            </a:solidFill>
            <a:prstDash val="solid"/>
            <a:miter lim="400000"/>
            <a:headEnd type="none" w="sm" len="sm"/>
            <a:tailEnd type="triangle" w="med" len="med"/>
          </a:ln>
        </p:spPr>
      </p:cxnSp>
      <p:cxnSp>
        <p:nvCxnSpPr>
          <p:cNvPr id="116" name="Google Shape;116;p13"/>
          <p:cNvCxnSpPr/>
          <p:nvPr/>
        </p:nvCxnSpPr>
        <p:spPr>
          <a:xfrm rot="10800000">
            <a:off x="2915067" y="1893080"/>
            <a:ext cx="837903" cy="0"/>
          </a:xfrm>
          <a:prstGeom prst="straightConnector1">
            <a:avLst/>
          </a:prstGeom>
          <a:noFill/>
          <a:ln w="38100" cap="flat" cmpd="sng">
            <a:solidFill>
              <a:srgbClr val="000000"/>
            </a:solidFill>
            <a:prstDash val="solid"/>
            <a:miter lim="400000"/>
            <a:headEnd type="none" w="sm" len="sm"/>
            <a:tailEnd type="triangle" w="med" len="med"/>
          </a:ln>
        </p:spPr>
      </p:cxnSp>
      <p:cxnSp>
        <p:nvCxnSpPr>
          <p:cNvPr id="117" name="Google Shape;117;p13"/>
          <p:cNvCxnSpPr/>
          <p:nvPr/>
        </p:nvCxnSpPr>
        <p:spPr>
          <a:xfrm rot="10800000">
            <a:off x="2915066" y="2847187"/>
            <a:ext cx="837903" cy="0"/>
          </a:xfrm>
          <a:prstGeom prst="straightConnector1">
            <a:avLst/>
          </a:prstGeom>
          <a:noFill/>
          <a:ln w="38100" cap="flat" cmpd="sng">
            <a:solidFill>
              <a:srgbClr val="000000"/>
            </a:solidFill>
            <a:prstDash val="solid"/>
            <a:miter lim="400000"/>
            <a:headEnd type="none" w="sm" len="sm"/>
            <a:tailEnd type="triangle" w="med" len="med"/>
          </a:ln>
        </p:spPr>
      </p:cxnSp>
      <p:cxnSp>
        <p:nvCxnSpPr>
          <p:cNvPr id="118" name="Google Shape;118;p13"/>
          <p:cNvCxnSpPr/>
          <p:nvPr/>
        </p:nvCxnSpPr>
        <p:spPr>
          <a:xfrm rot="10800000">
            <a:off x="2915065" y="3946297"/>
            <a:ext cx="837903" cy="0"/>
          </a:xfrm>
          <a:prstGeom prst="straightConnector1">
            <a:avLst/>
          </a:prstGeom>
          <a:noFill/>
          <a:ln w="38100" cap="flat" cmpd="sng">
            <a:solidFill>
              <a:srgbClr val="000000"/>
            </a:solidFill>
            <a:prstDash val="solid"/>
            <a:miter lim="400000"/>
            <a:headEnd type="none" w="sm" len="sm"/>
            <a:tailEnd type="triangle" w="med" len="med"/>
          </a:ln>
        </p:spPr>
      </p:cxnSp>
      <p:cxnSp>
        <p:nvCxnSpPr>
          <p:cNvPr id="119" name="Google Shape;119;p13"/>
          <p:cNvCxnSpPr/>
          <p:nvPr/>
        </p:nvCxnSpPr>
        <p:spPr>
          <a:xfrm rot="10800000">
            <a:off x="2915064" y="4990794"/>
            <a:ext cx="837903" cy="0"/>
          </a:xfrm>
          <a:prstGeom prst="straightConnector1">
            <a:avLst/>
          </a:prstGeom>
          <a:noFill/>
          <a:ln w="38100" cap="flat" cmpd="sng">
            <a:solidFill>
              <a:srgbClr val="000000"/>
            </a:solidFill>
            <a:prstDash val="solid"/>
            <a:miter lim="400000"/>
            <a:headEnd type="none" w="sm" len="sm"/>
            <a:tailEnd type="triangle" w="med" len="med"/>
          </a:ln>
        </p:spPr>
      </p:cxnSp>
      <p:sp>
        <p:nvSpPr>
          <p:cNvPr id="120" name="Google Shape;120;p13"/>
          <p:cNvSpPr txBox="1"/>
          <p:nvPr/>
        </p:nvSpPr>
        <p:spPr>
          <a:xfrm>
            <a:off x="743949" y="971118"/>
            <a:ext cx="2216975" cy="287258"/>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Install all dependencies</a:t>
            </a:r>
            <a:endParaRPr/>
          </a:p>
        </p:txBody>
      </p:sp>
      <p:sp>
        <p:nvSpPr>
          <p:cNvPr id="121" name="Google Shape;121;p13"/>
          <p:cNvSpPr txBox="1"/>
          <p:nvPr/>
        </p:nvSpPr>
        <p:spPr>
          <a:xfrm>
            <a:off x="769607" y="1734485"/>
            <a:ext cx="2216975" cy="287258"/>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Gem5 Installation</a:t>
            </a:r>
            <a:endParaRPr sz="1200" b="0" i="0" u="none" strike="noStrike" cap="none">
              <a:solidFill>
                <a:srgbClr val="000000"/>
              </a:solidFill>
              <a:latin typeface="Arial"/>
              <a:ea typeface="Arial"/>
              <a:cs typeface="Arial"/>
              <a:sym typeface="Arial"/>
            </a:endParaRPr>
          </a:p>
        </p:txBody>
      </p:sp>
      <p:sp>
        <p:nvSpPr>
          <p:cNvPr id="122" name="Google Shape;122;p13"/>
          <p:cNvSpPr txBox="1"/>
          <p:nvPr/>
        </p:nvSpPr>
        <p:spPr>
          <a:xfrm>
            <a:off x="769607" y="2696762"/>
            <a:ext cx="2216975" cy="287258"/>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RISCV-Toolchain Installation</a:t>
            </a:r>
            <a:endParaRPr sz="1200" b="0" i="0" u="none" strike="noStrike" cap="none">
              <a:solidFill>
                <a:srgbClr val="000000"/>
              </a:solidFill>
              <a:latin typeface="Arial"/>
              <a:ea typeface="Arial"/>
              <a:cs typeface="Arial"/>
              <a:sym typeface="Arial"/>
            </a:endParaRPr>
          </a:p>
        </p:txBody>
      </p:sp>
      <p:sp>
        <p:nvSpPr>
          <p:cNvPr id="123" name="Google Shape;123;p13"/>
          <p:cNvSpPr txBox="1"/>
          <p:nvPr/>
        </p:nvSpPr>
        <p:spPr>
          <a:xfrm>
            <a:off x="743949" y="3783112"/>
            <a:ext cx="2216975" cy="287258"/>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Ligra Installation</a:t>
            </a:r>
            <a:endParaRPr sz="1200" b="0" i="0" u="none" strike="noStrike" cap="none">
              <a:solidFill>
                <a:srgbClr val="000000"/>
              </a:solidFill>
              <a:latin typeface="Arial"/>
              <a:ea typeface="Arial"/>
              <a:cs typeface="Arial"/>
              <a:sym typeface="Arial"/>
            </a:endParaRPr>
          </a:p>
        </p:txBody>
      </p:sp>
      <p:sp>
        <p:nvSpPr>
          <p:cNvPr id="124" name="Google Shape;124;p13"/>
          <p:cNvSpPr txBox="1"/>
          <p:nvPr/>
        </p:nvSpPr>
        <p:spPr>
          <a:xfrm>
            <a:off x="769606" y="4739866"/>
            <a:ext cx="2216975" cy="471924"/>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Running an application in modified Gem5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4"/>
          <p:cNvSpPr txBox="1">
            <a:spLocks noGrp="1"/>
          </p:cNvSpPr>
          <p:nvPr>
            <p:ph type="title"/>
          </p:nvPr>
        </p:nvSpPr>
        <p:spPr>
          <a:xfrm>
            <a:off x="166838" y="7697"/>
            <a:ext cx="10216866" cy="708995"/>
          </a:xfrm>
          <a:prstGeom prst="rect">
            <a:avLst/>
          </a:prstGeom>
          <a:noFill/>
          <a:ln>
            <a:noFill/>
          </a:ln>
        </p:spPr>
        <p:txBody>
          <a:bodyPr spcFirstLastPara="1" wrap="square" lIns="127000" tIns="127000" rIns="127000" bIns="127000" anchor="ctr" anchorCtr="0">
            <a:noAutofit/>
          </a:bodyPr>
          <a:lstStyle/>
          <a:p>
            <a:pPr marL="0" lvl="0" indent="0" algn="l" rtl="0">
              <a:spcBef>
                <a:spcPts val="0"/>
              </a:spcBef>
              <a:spcAft>
                <a:spcPts val="0"/>
              </a:spcAft>
              <a:buNone/>
            </a:pPr>
            <a:r>
              <a:rPr lang="en-US"/>
              <a:t>Validation models</a:t>
            </a:r>
            <a:endParaRPr/>
          </a:p>
        </p:txBody>
      </p:sp>
      <p:sp>
        <p:nvSpPr>
          <p:cNvPr id="130" name="Google Shape;130;p14"/>
          <p:cNvSpPr txBox="1">
            <a:spLocks noGrp="1"/>
          </p:cNvSpPr>
          <p:nvPr>
            <p:ph type="body" idx="1"/>
          </p:nvPr>
        </p:nvSpPr>
        <p:spPr>
          <a:xfrm>
            <a:off x="166850" y="1213075"/>
            <a:ext cx="5578800" cy="3783300"/>
          </a:xfrm>
          <a:prstGeom prst="rect">
            <a:avLst/>
          </a:prstGeom>
          <a:noFill/>
          <a:ln>
            <a:noFill/>
          </a:ln>
        </p:spPr>
        <p:txBody>
          <a:bodyPr spcFirstLastPara="1" wrap="square" lIns="0" tIns="0" rIns="0" bIns="0" anchor="t" anchorCtr="0">
            <a:noAutofit/>
          </a:bodyPr>
          <a:lstStyle/>
          <a:p>
            <a:pPr marL="0" lvl="0" indent="0" algn="l" rtl="0">
              <a:spcBef>
                <a:spcPts val="844"/>
              </a:spcBef>
              <a:spcAft>
                <a:spcPts val="0"/>
              </a:spcAft>
              <a:buNone/>
            </a:pPr>
            <a:endParaRPr sz="1800"/>
          </a:p>
          <a:p>
            <a:pPr marL="625055" lvl="0" indent="-389121" algn="l" rtl="0">
              <a:spcBef>
                <a:spcPts val="844"/>
              </a:spcBef>
              <a:spcAft>
                <a:spcPts val="0"/>
              </a:spcAft>
              <a:buClr>
                <a:srgbClr val="000000"/>
              </a:buClr>
              <a:buSzPts val="1800"/>
              <a:buFont typeface="Arial"/>
              <a:buChar char="•"/>
            </a:pPr>
            <a:r>
              <a:rPr lang="en-US" sz="1800" b="0"/>
              <a:t>We used the </a:t>
            </a:r>
            <a:r>
              <a:rPr lang="en-US" sz="1800" b="0">
                <a:solidFill>
                  <a:schemeClr val="dk1"/>
                </a:solidFill>
              </a:rPr>
              <a:t>ligra benchmarks to validate a model in gem5.</a:t>
            </a:r>
            <a:endParaRPr sz="1800" b="0">
              <a:solidFill>
                <a:schemeClr val="dk1"/>
              </a:solidFill>
            </a:endParaRPr>
          </a:p>
          <a:p>
            <a:pPr marL="625055" lvl="0" indent="-389121" algn="l" rtl="0">
              <a:spcBef>
                <a:spcPts val="844"/>
              </a:spcBef>
              <a:spcAft>
                <a:spcPts val="0"/>
              </a:spcAft>
              <a:buClr>
                <a:srgbClr val="000000"/>
              </a:buClr>
              <a:buSzPts val="1800"/>
              <a:buFont typeface="Arial"/>
              <a:buChar char="•"/>
            </a:pPr>
            <a:r>
              <a:rPr lang="en-US" sz="1800" b="0"/>
              <a:t>We extensively ran the BFS program with </a:t>
            </a:r>
            <a:r>
              <a:rPr lang="en-US" sz="1800">
                <a:solidFill>
                  <a:srgbClr val="0C0D0E"/>
                </a:solidFill>
                <a:highlight>
                  <a:srgbClr val="FFFFFF"/>
                </a:highlight>
              </a:rPr>
              <a:t>data coming from </a:t>
            </a:r>
            <a:r>
              <a:rPr lang="en-US" sz="1800" b="0">
                <a:solidFill>
                  <a:srgbClr val="0C0D0E"/>
                </a:solidFill>
                <a:highlight>
                  <a:srgbClr val="FFFFFF"/>
                </a:highlight>
              </a:rPr>
              <a:t>an adjacency matrix on multiple CPUs</a:t>
            </a:r>
            <a:endParaRPr sz="1800" b="0">
              <a:solidFill>
                <a:srgbClr val="0C0D0E"/>
              </a:solidFill>
              <a:highlight>
                <a:srgbClr val="FFFFFF"/>
              </a:highlight>
            </a:endParaRPr>
          </a:p>
          <a:p>
            <a:pPr marL="625055" lvl="0" indent="-363721" algn="l" rtl="0">
              <a:spcBef>
                <a:spcPts val="844"/>
              </a:spcBef>
              <a:spcAft>
                <a:spcPts val="0"/>
              </a:spcAft>
              <a:buClr>
                <a:srgbClr val="0C0D0E"/>
              </a:buClr>
              <a:buSzPts val="1800"/>
              <a:buChar char="•"/>
            </a:pPr>
            <a:r>
              <a:rPr lang="en-US" sz="1800" b="0">
                <a:solidFill>
                  <a:schemeClr val="dk1"/>
                </a:solidFill>
              </a:rPr>
              <a:t>We used ligra benchmarking to discover trends in various parameters of different CPU types.</a:t>
            </a:r>
            <a:endParaRPr sz="1800" b="0">
              <a:solidFill>
                <a:schemeClr val="dk1"/>
              </a:solidFill>
            </a:endParaRPr>
          </a:p>
          <a:p>
            <a:pPr marL="625055" lvl="0" indent="-363721" algn="l" rtl="0">
              <a:spcBef>
                <a:spcPts val="844"/>
              </a:spcBef>
              <a:spcAft>
                <a:spcPts val="0"/>
              </a:spcAft>
              <a:buClr>
                <a:srgbClr val="0C0D0E"/>
              </a:buClr>
              <a:buSzPts val="1800"/>
              <a:buChar char="•"/>
            </a:pPr>
            <a:r>
              <a:rPr lang="en-US" sz="1800" b="0">
                <a:solidFill>
                  <a:srgbClr val="0C0D0E"/>
                </a:solidFill>
                <a:highlight>
                  <a:srgbClr val="FFFFFF"/>
                </a:highlight>
              </a:rPr>
              <a:t>Each of the CPUs were run with this program for 100 times.</a:t>
            </a:r>
            <a:endParaRPr sz="1800" b="0">
              <a:solidFill>
                <a:srgbClr val="0C0D0E"/>
              </a:solidFill>
              <a:highlight>
                <a:srgbClr val="FFFFFF"/>
              </a:highlight>
            </a:endParaRPr>
          </a:p>
          <a:p>
            <a:pPr marL="625055" lvl="0" indent="-363721" algn="l" rtl="0">
              <a:spcBef>
                <a:spcPts val="844"/>
              </a:spcBef>
              <a:spcAft>
                <a:spcPts val="0"/>
              </a:spcAft>
              <a:buClr>
                <a:srgbClr val="0C0D0E"/>
              </a:buClr>
              <a:buSzPts val="1800"/>
              <a:buChar char="•"/>
            </a:pPr>
            <a:r>
              <a:rPr lang="en-US" sz="1800" b="0">
                <a:solidFill>
                  <a:srgbClr val="0C0D0E"/>
                </a:solidFill>
                <a:highlight>
                  <a:srgbClr val="FFFFFF"/>
                </a:highlight>
              </a:rPr>
              <a:t>We compared the output for all these 100 stats files for the different CPU types and analyzed the results.</a:t>
            </a:r>
            <a:r>
              <a:rPr lang="en-US" sz="1800" b="0">
                <a:solidFill>
                  <a:schemeClr val="dk1"/>
                </a:solidFill>
              </a:rPr>
              <a:t> </a:t>
            </a:r>
            <a:endParaRPr sz="1800" b="0">
              <a:solidFill>
                <a:srgbClr val="0C0D0E"/>
              </a:solidFill>
              <a:highlight>
                <a:srgbClr val="FFFFFF"/>
              </a:highlight>
            </a:endParaRPr>
          </a:p>
          <a:p>
            <a:pPr marL="625056" lvl="0" indent="-389122" algn="l" rtl="0">
              <a:spcBef>
                <a:spcPts val="844"/>
              </a:spcBef>
              <a:spcAft>
                <a:spcPts val="0"/>
              </a:spcAft>
              <a:buClr>
                <a:srgbClr val="000000"/>
              </a:buClr>
              <a:buSzPts val="1800"/>
              <a:buFont typeface="Arial"/>
              <a:buChar char="•"/>
            </a:pPr>
            <a:r>
              <a:rPr lang="en-US" sz="1800"/>
              <a:t>The results are mentioned in the following slides. </a:t>
            </a:r>
            <a:br>
              <a:rPr lang="en-US" sz="1800"/>
            </a:br>
            <a:endParaRPr sz="1800"/>
          </a:p>
        </p:txBody>
      </p:sp>
      <p:sp>
        <p:nvSpPr>
          <p:cNvPr id="131" name="Google Shape;131;p14"/>
          <p:cNvSpPr txBox="1">
            <a:spLocks noGrp="1"/>
          </p:cNvSpPr>
          <p:nvPr>
            <p:ph type="sldNum" idx="12"/>
          </p:nvPr>
        </p:nvSpPr>
        <p:spPr>
          <a:xfrm>
            <a:off x="11658035" y="6567394"/>
            <a:ext cx="198772" cy="194797"/>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fld id="{00000000-1234-1234-1234-123412341234}" type="slidenum">
              <a:rPr lang="en-US"/>
              <a:t>11</a:t>
            </a:fld>
            <a:endParaRPr/>
          </a:p>
        </p:txBody>
      </p:sp>
      <p:pic>
        <p:nvPicPr>
          <p:cNvPr id="132" name="Google Shape;132;p14"/>
          <p:cNvPicPr preferRelativeResize="0"/>
          <p:nvPr/>
        </p:nvPicPr>
        <p:blipFill>
          <a:blip r:embed="rId3">
            <a:alphaModFix/>
          </a:blip>
          <a:stretch>
            <a:fillRect/>
          </a:stretch>
        </p:blipFill>
        <p:spPr>
          <a:xfrm>
            <a:off x="6128600" y="1213075"/>
            <a:ext cx="5529426" cy="49638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5"/>
          <p:cNvSpPr txBox="1">
            <a:spLocks noGrp="1"/>
          </p:cNvSpPr>
          <p:nvPr>
            <p:ph type="title"/>
          </p:nvPr>
        </p:nvSpPr>
        <p:spPr>
          <a:xfrm>
            <a:off x="166838" y="7697"/>
            <a:ext cx="10216866" cy="708995"/>
          </a:xfrm>
          <a:prstGeom prst="rect">
            <a:avLst/>
          </a:prstGeom>
          <a:noFill/>
          <a:ln>
            <a:noFill/>
          </a:ln>
        </p:spPr>
        <p:txBody>
          <a:bodyPr spcFirstLastPara="1" wrap="square" lIns="127000" tIns="127000" rIns="127000" bIns="127000" anchor="ctr" anchorCtr="0">
            <a:noAutofit/>
          </a:bodyPr>
          <a:lstStyle/>
          <a:p>
            <a:pPr marL="0" lvl="0" indent="0" algn="l" rtl="0">
              <a:spcBef>
                <a:spcPts val="0"/>
              </a:spcBef>
              <a:spcAft>
                <a:spcPts val="0"/>
              </a:spcAft>
              <a:buNone/>
            </a:pPr>
            <a:r>
              <a:rPr lang="en-US"/>
              <a:t>Simulation results</a:t>
            </a:r>
            <a:endParaRPr/>
          </a:p>
        </p:txBody>
      </p:sp>
      <p:sp>
        <p:nvSpPr>
          <p:cNvPr id="138" name="Google Shape;138;p15"/>
          <p:cNvSpPr txBox="1">
            <a:spLocks noGrp="1"/>
          </p:cNvSpPr>
          <p:nvPr>
            <p:ph type="sldNum" idx="12"/>
          </p:nvPr>
        </p:nvSpPr>
        <p:spPr>
          <a:xfrm>
            <a:off x="11658035" y="6567394"/>
            <a:ext cx="198772" cy="194797"/>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fld id="{00000000-1234-1234-1234-123412341234}" type="slidenum">
              <a:rPr lang="en-US"/>
              <a:t>12</a:t>
            </a:fld>
            <a:endParaRPr/>
          </a:p>
        </p:txBody>
      </p:sp>
      <p:pic>
        <p:nvPicPr>
          <p:cNvPr id="139" name="Google Shape;139;p15"/>
          <p:cNvPicPr preferRelativeResize="0"/>
          <p:nvPr/>
        </p:nvPicPr>
        <p:blipFill rotWithShape="1">
          <a:blip r:embed="rId3">
            <a:alphaModFix/>
          </a:blip>
          <a:srcRect/>
          <a:stretch/>
        </p:blipFill>
        <p:spPr>
          <a:xfrm>
            <a:off x="434575" y="1079700"/>
            <a:ext cx="6431299" cy="4336951"/>
          </a:xfrm>
          <a:prstGeom prst="rect">
            <a:avLst/>
          </a:prstGeom>
          <a:noFill/>
          <a:ln>
            <a:noFill/>
          </a:ln>
        </p:spPr>
      </p:pic>
      <p:pic>
        <p:nvPicPr>
          <p:cNvPr id="140" name="Google Shape;140;p15" descr="A close up of a text"/>
          <p:cNvPicPr preferRelativeResize="0"/>
          <p:nvPr/>
        </p:nvPicPr>
        <p:blipFill rotWithShape="1">
          <a:blip r:embed="rId4">
            <a:alphaModFix/>
          </a:blip>
          <a:srcRect/>
          <a:stretch/>
        </p:blipFill>
        <p:spPr>
          <a:xfrm>
            <a:off x="6271023" y="2724688"/>
            <a:ext cx="5784593" cy="2046934"/>
          </a:xfrm>
          <a:prstGeom prst="rect">
            <a:avLst/>
          </a:prstGeom>
          <a:noFill/>
          <a:ln>
            <a:noFill/>
          </a:ln>
        </p:spPr>
      </p:pic>
      <p:sp>
        <p:nvSpPr>
          <p:cNvPr id="141" name="Google Shape;141;p15"/>
          <p:cNvSpPr txBox="1"/>
          <p:nvPr/>
        </p:nvSpPr>
        <p:spPr>
          <a:xfrm>
            <a:off x="1678852" y="5672402"/>
            <a:ext cx="3942600" cy="348900"/>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Figure: Simulation example</a:t>
            </a:r>
            <a:endParaRPr/>
          </a:p>
        </p:txBody>
      </p:sp>
      <p:sp>
        <p:nvSpPr>
          <p:cNvPr id="142" name="Google Shape;142;p15"/>
          <p:cNvSpPr txBox="1"/>
          <p:nvPr/>
        </p:nvSpPr>
        <p:spPr>
          <a:xfrm>
            <a:off x="7468748" y="5067842"/>
            <a:ext cx="3942600" cy="348900"/>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Figure: A sample stat file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159024" y="-1"/>
            <a:ext cx="10280564" cy="723980"/>
          </a:xfrm>
          <a:prstGeom prst="rect">
            <a:avLst/>
          </a:prstGeom>
          <a:noFill/>
          <a:ln>
            <a:noFill/>
          </a:ln>
        </p:spPr>
        <p:txBody>
          <a:bodyPr spcFirstLastPara="1" wrap="square" lIns="127000" tIns="127000" rIns="127000" bIns="127000" anchor="ctr" anchorCtr="0">
            <a:normAutofit/>
          </a:bodyPr>
          <a:lstStyle/>
          <a:p>
            <a:pPr marL="0" lvl="0" indent="0" algn="l" rtl="0">
              <a:lnSpc>
                <a:spcPct val="90000"/>
              </a:lnSpc>
              <a:spcBef>
                <a:spcPts val="0"/>
              </a:spcBef>
              <a:spcAft>
                <a:spcPts val="0"/>
              </a:spcAft>
              <a:buNone/>
            </a:pPr>
            <a:r>
              <a:rPr lang="en-US"/>
              <a:t>Result analysis</a:t>
            </a:r>
            <a:endParaRPr/>
          </a:p>
        </p:txBody>
      </p:sp>
      <p:pic>
        <p:nvPicPr>
          <p:cNvPr id="148" name="Google Shape;148;p16" descr="A table with numbers and text"/>
          <p:cNvPicPr preferRelativeResize="0"/>
          <p:nvPr/>
        </p:nvPicPr>
        <p:blipFill rotWithShape="1">
          <a:blip r:embed="rId3">
            <a:alphaModFix/>
          </a:blip>
          <a:srcRect/>
          <a:stretch/>
        </p:blipFill>
        <p:spPr>
          <a:xfrm>
            <a:off x="166837" y="1211272"/>
            <a:ext cx="5823373" cy="4658698"/>
          </a:xfrm>
          <a:prstGeom prst="rect">
            <a:avLst/>
          </a:prstGeom>
          <a:noFill/>
          <a:ln>
            <a:noFill/>
          </a:ln>
        </p:spPr>
      </p:pic>
      <p:sp>
        <p:nvSpPr>
          <p:cNvPr id="149" name="Google Shape;149;p16"/>
          <p:cNvSpPr txBox="1">
            <a:spLocks noGrp="1"/>
          </p:cNvSpPr>
          <p:nvPr>
            <p:ph type="sldNum" idx="12"/>
          </p:nvPr>
        </p:nvSpPr>
        <p:spPr>
          <a:xfrm>
            <a:off x="11658035" y="6567394"/>
            <a:ext cx="198772" cy="194797"/>
          </a:xfrm>
          <a:prstGeom prst="rect">
            <a:avLst/>
          </a:prstGeom>
          <a:noFill/>
          <a:ln>
            <a:noFill/>
          </a:ln>
        </p:spPr>
        <p:txBody>
          <a:bodyPr spcFirstLastPara="1" wrap="square" lIns="0" tIns="0" rIns="0" bIns="0" anchor="t" anchorCtr="0">
            <a:normAutofit/>
          </a:bodyPr>
          <a:lstStyle/>
          <a:p>
            <a:pPr marL="0" lvl="0" indent="0" algn="ctr" rtl="0">
              <a:spcBef>
                <a:spcPts val="0"/>
              </a:spcBef>
              <a:spcAft>
                <a:spcPts val="0"/>
              </a:spcAft>
              <a:buNone/>
            </a:pPr>
            <a:fld id="{00000000-1234-1234-1234-123412341234}" type="slidenum">
              <a:rPr lang="en-US"/>
              <a:t>13</a:t>
            </a:fld>
            <a:endParaRPr/>
          </a:p>
        </p:txBody>
      </p:sp>
      <p:pic>
        <p:nvPicPr>
          <p:cNvPr id="150" name="Google Shape;150;p16" descr="A screenshot of a table"/>
          <p:cNvPicPr preferRelativeResize="0"/>
          <p:nvPr/>
        </p:nvPicPr>
        <p:blipFill rotWithShape="1">
          <a:blip r:embed="rId4">
            <a:alphaModFix/>
          </a:blip>
          <a:srcRect/>
          <a:stretch/>
        </p:blipFill>
        <p:spPr>
          <a:xfrm>
            <a:off x="6206200" y="1211275"/>
            <a:ext cx="5772400" cy="4658700"/>
          </a:xfrm>
          <a:prstGeom prst="rect">
            <a:avLst/>
          </a:prstGeom>
          <a:noFill/>
          <a:ln>
            <a:noFill/>
          </a:ln>
        </p:spPr>
      </p:pic>
      <p:sp>
        <p:nvSpPr>
          <p:cNvPr id="151" name="Google Shape;151;p16"/>
          <p:cNvSpPr txBox="1"/>
          <p:nvPr/>
        </p:nvSpPr>
        <p:spPr>
          <a:xfrm>
            <a:off x="425875" y="5869975"/>
            <a:ext cx="11116800" cy="8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969"/>
              <a:t>Alt.txt is for AtomicCPU, AtomeS1.rxt is for AtomicSimpleCPU and Deriv1.txt is for DerivO3CPU, NonC1.txt is for NonCachingSimpleCPU</a:t>
            </a:r>
            <a:endParaRPr sz="1969"/>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166838" y="7697"/>
            <a:ext cx="10216866" cy="708995"/>
          </a:xfrm>
          <a:prstGeom prst="rect">
            <a:avLst/>
          </a:prstGeom>
          <a:noFill/>
          <a:ln>
            <a:noFill/>
          </a:ln>
        </p:spPr>
        <p:txBody>
          <a:bodyPr spcFirstLastPara="1" wrap="square" lIns="127000" tIns="127000" rIns="127000" bIns="127000" anchor="ctr" anchorCtr="0">
            <a:noAutofit/>
          </a:bodyPr>
          <a:lstStyle/>
          <a:p>
            <a:pPr marL="0" lvl="0" indent="0" algn="l" rtl="0">
              <a:spcBef>
                <a:spcPts val="0"/>
              </a:spcBef>
              <a:spcAft>
                <a:spcPts val="0"/>
              </a:spcAft>
              <a:buNone/>
            </a:pPr>
            <a:r>
              <a:rPr lang="en-US"/>
              <a:t>…continued</a:t>
            </a:r>
            <a:endParaRPr/>
          </a:p>
        </p:txBody>
      </p:sp>
      <p:sp>
        <p:nvSpPr>
          <p:cNvPr id="157" name="Google Shape;157;p17"/>
          <p:cNvSpPr txBox="1">
            <a:spLocks noGrp="1"/>
          </p:cNvSpPr>
          <p:nvPr>
            <p:ph type="body" idx="1"/>
          </p:nvPr>
        </p:nvSpPr>
        <p:spPr>
          <a:xfrm>
            <a:off x="166837" y="1116211"/>
            <a:ext cx="11837247" cy="4848820"/>
          </a:xfrm>
          <a:prstGeom prst="rect">
            <a:avLst/>
          </a:prstGeom>
          <a:noFill/>
          <a:ln>
            <a:noFill/>
          </a:ln>
        </p:spPr>
        <p:txBody>
          <a:bodyPr spcFirstLastPara="1" wrap="square" lIns="0" tIns="0" rIns="0" bIns="0" anchor="t" anchorCtr="0">
            <a:noAutofit/>
          </a:bodyPr>
          <a:lstStyle/>
          <a:p>
            <a:pPr marL="625056" lvl="0" indent="-401822" algn="just" rtl="0">
              <a:spcBef>
                <a:spcPts val="0"/>
              </a:spcBef>
              <a:spcAft>
                <a:spcPts val="0"/>
              </a:spcAft>
              <a:buSzPts val="1800"/>
              <a:buFont typeface="Arial"/>
              <a:buChar char="•"/>
            </a:pPr>
            <a:r>
              <a:rPr lang="en-US" sz="1800" b="0">
                <a:latin typeface="Arial"/>
                <a:ea typeface="Arial"/>
                <a:cs typeface="Arial"/>
                <a:sym typeface="Arial"/>
              </a:rPr>
              <a:t>The comparison focused on key performance metrics such as Simulated Time, Simulated Ticks, Host Time, Host Tick Rate, Host Instruction Rate, Cycles Per Instruction (CPI), Instructions Per Cycle (IPC), Number of CPU Cycles, and Number of Instructions. </a:t>
            </a:r>
            <a:endParaRPr/>
          </a:p>
          <a:p>
            <a:pPr marL="625056" lvl="0" indent="-401822" algn="just" rtl="0">
              <a:spcBef>
                <a:spcPts val="844"/>
              </a:spcBef>
              <a:spcAft>
                <a:spcPts val="0"/>
              </a:spcAft>
              <a:buSzPts val="1800"/>
              <a:buFont typeface="Arial"/>
              <a:buChar char="•"/>
            </a:pPr>
            <a:r>
              <a:rPr lang="en-US" sz="1800" b="0">
                <a:latin typeface="Arial"/>
                <a:ea typeface="Arial"/>
                <a:cs typeface="Arial"/>
                <a:sym typeface="Arial"/>
              </a:rPr>
              <a:t>A summary of the results revealed significant architectural differences. For instance, AtomS1 achieved a Host Instruction Rate of 1,464,612 instructions per second and an IPC of 0.830, while Deriv1 and O3p1 demonstrated higher efficiencies with identical IPCs of 1.487 and Host Instruction Rates of 253,238 and 265,901, respectively. </a:t>
            </a:r>
            <a:endParaRPr/>
          </a:p>
          <a:p>
            <a:pPr marL="625056" lvl="0" indent="-401822" algn="just" rtl="0">
              <a:spcBef>
                <a:spcPts val="844"/>
              </a:spcBef>
              <a:spcAft>
                <a:spcPts val="0"/>
              </a:spcAft>
              <a:buSzPts val="1800"/>
              <a:buFont typeface="Arial"/>
              <a:buChar char="•"/>
            </a:pPr>
            <a:r>
              <a:rPr lang="en-US" sz="1800" b="0">
                <a:latin typeface="Arial"/>
                <a:ea typeface="Arial"/>
                <a:cs typeface="Arial"/>
                <a:sym typeface="Arial"/>
              </a:rPr>
              <a:t>Additionally, Simulated Time was consistent at 0.001093 seconds for Deriv1 and O3p1, outperforming AtomS1’s 0.001958 seconds. </a:t>
            </a:r>
            <a:endParaRPr/>
          </a:p>
          <a:p>
            <a:pPr marL="625056" lvl="0" indent="-401822" algn="just" rtl="0">
              <a:spcBef>
                <a:spcPts val="844"/>
              </a:spcBef>
              <a:spcAft>
                <a:spcPts val="0"/>
              </a:spcAft>
              <a:buSzPts val="1800"/>
              <a:buFont typeface="Arial"/>
              <a:buChar char="•"/>
            </a:pPr>
            <a:r>
              <a:rPr lang="en-US" sz="1800" b="0">
                <a:latin typeface="Arial"/>
                <a:ea typeface="Arial"/>
                <a:cs typeface="Arial"/>
                <a:sym typeface="Arial"/>
              </a:rPr>
              <a:t>These results reflect the performance trade-offs among CPU types, with AtomS1 prioritizing simplicity over efficiency, while Deriv1 and O3p1 showcased advanced pipeline optimizations for improved execution rates.</a:t>
            </a:r>
            <a:endParaRPr sz="1800" b="0">
              <a:latin typeface="Arial"/>
              <a:ea typeface="Arial"/>
              <a:cs typeface="Arial"/>
              <a:sym typeface="Arial"/>
            </a:endParaRPr>
          </a:p>
          <a:p>
            <a:pPr marL="625056" lvl="0" indent="-249421" algn="l" rtl="0">
              <a:spcBef>
                <a:spcPts val="844"/>
              </a:spcBef>
              <a:spcAft>
                <a:spcPts val="0"/>
              </a:spcAft>
              <a:buSzPts val="2400"/>
              <a:buFont typeface="Arial"/>
              <a:buNone/>
            </a:pPr>
            <a:endParaRPr/>
          </a:p>
        </p:txBody>
      </p:sp>
      <p:sp>
        <p:nvSpPr>
          <p:cNvPr id="158" name="Google Shape;158;p17"/>
          <p:cNvSpPr txBox="1">
            <a:spLocks noGrp="1"/>
          </p:cNvSpPr>
          <p:nvPr>
            <p:ph type="sldNum" idx="12"/>
          </p:nvPr>
        </p:nvSpPr>
        <p:spPr>
          <a:xfrm>
            <a:off x="11658035" y="6567394"/>
            <a:ext cx="198772" cy="194797"/>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166838" y="7697"/>
            <a:ext cx="10216866" cy="708995"/>
          </a:xfrm>
          <a:prstGeom prst="rect">
            <a:avLst/>
          </a:prstGeom>
          <a:noFill/>
          <a:ln>
            <a:noFill/>
          </a:ln>
        </p:spPr>
        <p:txBody>
          <a:bodyPr spcFirstLastPara="1" wrap="square" lIns="127000" tIns="127000" rIns="127000" bIns="127000" anchor="ctr" anchorCtr="0">
            <a:noAutofit/>
          </a:bodyPr>
          <a:lstStyle/>
          <a:p>
            <a:pPr marL="0" lvl="0" indent="0" algn="l" rtl="0">
              <a:spcBef>
                <a:spcPts val="0"/>
              </a:spcBef>
              <a:spcAft>
                <a:spcPts val="0"/>
              </a:spcAft>
              <a:buNone/>
            </a:pPr>
            <a:r>
              <a:rPr lang="en-US"/>
              <a:t>Analysis</a:t>
            </a:r>
            <a:endParaRPr/>
          </a:p>
        </p:txBody>
      </p:sp>
      <p:sp>
        <p:nvSpPr>
          <p:cNvPr id="164" name="Google Shape;164;p18"/>
          <p:cNvSpPr txBox="1">
            <a:spLocks noGrp="1"/>
          </p:cNvSpPr>
          <p:nvPr>
            <p:ph type="body" idx="1"/>
          </p:nvPr>
        </p:nvSpPr>
        <p:spPr>
          <a:xfrm>
            <a:off x="166837" y="1116211"/>
            <a:ext cx="11837247" cy="4848820"/>
          </a:xfrm>
          <a:prstGeom prst="rect">
            <a:avLst/>
          </a:prstGeom>
          <a:noFill/>
          <a:ln>
            <a:noFill/>
          </a:ln>
        </p:spPr>
        <p:txBody>
          <a:bodyPr spcFirstLastPara="1" wrap="square" lIns="0" tIns="0" rIns="0" bIns="0" anchor="t" anchorCtr="0">
            <a:noAutofit/>
          </a:bodyPr>
          <a:lstStyle/>
          <a:p>
            <a:pPr marL="625056" lvl="0" indent="-401822" algn="just" rtl="0">
              <a:spcBef>
                <a:spcPts val="0"/>
              </a:spcBef>
              <a:spcAft>
                <a:spcPts val="0"/>
              </a:spcAft>
              <a:buSzPts val="1800"/>
              <a:buFont typeface="Arial"/>
              <a:buChar char="•"/>
            </a:pPr>
            <a:r>
              <a:rPr lang="en-US" sz="1800" b="0">
                <a:latin typeface="Arial"/>
                <a:ea typeface="Arial"/>
                <a:cs typeface="Arial"/>
                <a:sym typeface="Arial"/>
              </a:rPr>
              <a:t>In this study, we analyzed the performance of the Breadth-First Search (BFS) algorithm from the Ligra framework on various CPU architectures under the RISCV64 platform using the gem5 simulator. </a:t>
            </a:r>
            <a:endParaRPr/>
          </a:p>
          <a:p>
            <a:pPr marL="625056" lvl="0" indent="-401822" algn="just" rtl="0">
              <a:spcBef>
                <a:spcPts val="844"/>
              </a:spcBef>
              <a:spcAft>
                <a:spcPts val="0"/>
              </a:spcAft>
              <a:buSzPts val="1800"/>
              <a:buFont typeface="Arial"/>
              <a:buChar char="•"/>
            </a:pPr>
            <a:r>
              <a:rPr lang="en-US" sz="1800" b="0">
                <a:latin typeface="Arial"/>
                <a:ea typeface="Arial"/>
                <a:cs typeface="Arial"/>
                <a:sym typeface="Arial"/>
              </a:rPr>
              <a:t>The BFS program was compiled under Ligra/apps and tested with the dataset rMatGraph_J_5, ensuring consistency across all simulations. </a:t>
            </a:r>
            <a:endParaRPr/>
          </a:p>
          <a:p>
            <a:pPr marL="625056" lvl="0" indent="-401822" algn="just" rtl="0">
              <a:spcBef>
                <a:spcPts val="844"/>
              </a:spcBef>
              <a:spcAft>
                <a:spcPts val="0"/>
              </a:spcAft>
              <a:buSzPts val="1800"/>
              <a:buFont typeface="Arial"/>
              <a:buChar char="•"/>
            </a:pPr>
            <a:r>
              <a:rPr lang="en-US" sz="1800" b="0">
                <a:latin typeface="Arial"/>
                <a:ea typeface="Arial"/>
                <a:cs typeface="Arial"/>
                <a:sym typeface="Arial"/>
              </a:rPr>
              <a:t>The CPU models evaluated were AtomicSimpleCPU (AtomS1), DerivO3CPU (Deriv1), NonCachingSimpleCPU, O3CPU (O3p1), and RiscvMinorCPU. </a:t>
            </a:r>
            <a:endParaRPr/>
          </a:p>
          <a:p>
            <a:pPr marL="625056" lvl="0" indent="-401822" algn="just" rtl="0">
              <a:spcBef>
                <a:spcPts val="844"/>
              </a:spcBef>
              <a:spcAft>
                <a:spcPts val="0"/>
              </a:spcAft>
              <a:buSzPts val="1800"/>
              <a:buFont typeface="Arial"/>
              <a:buChar char="•"/>
            </a:pPr>
            <a:r>
              <a:rPr lang="en-US" sz="1800" b="0">
                <a:latin typeface="Arial"/>
                <a:ea typeface="Arial"/>
                <a:cs typeface="Arial"/>
                <a:sym typeface="Arial"/>
              </a:rPr>
              <a:t>To ensure statistical robustness, each CPU type was simulated 100 times, and the results were averaged. The accompanying bash script automated this process, generating comprehensive performance metrics stored in stats.txt files for each configuration.</a:t>
            </a:r>
            <a:endParaRPr sz="1800" b="0">
              <a:latin typeface="Arial"/>
              <a:ea typeface="Arial"/>
              <a:cs typeface="Arial"/>
              <a:sym typeface="Arial"/>
            </a:endParaRPr>
          </a:p>
          <a:p>
            <a:pPr marL="625056" lvl="0" indent="-249421" algn="l" rtl="0">
              <a:spcBef>
                <a:spcPts val="844"/>
              </a:spcBef>
              <a:spcAft>
                <a:spcPts val="0"/>
              </a:spcAft>
              <a:buSzPts val="2400"/>
              <a:buFont typeface="Arial"/>
              <a:buNone/>
            </a:pPr>
            <a:endParaRPr/>
          </a:p>
        </p:txBody>
      </p:sp>
      <p:sp>
        <p:nvSpPr>
          <p:cNvPr id="165" name="Google Shape;165;p18"/>
          <p:cNvSpPr txBox="1">
            <a:spLocks noGrp="1"/>
          </p:cNvSpPr>
          <p:nvPr>
            <p:ph type="sldNum" idx="12"/>
          </p:nvPr>
        </p:nvSpPr>
        <p:spPr>
          <a:xfrm>
            <a:off x="11658035" y="6567394"/>
            <a:ext cx="198772" cy="194797"/>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66838" y="7697"/>
            <a:ext cx="10216800" cy="708900"/>
          </a:xfrm>
          <a:prstGeom prst="rect">
            <a:avLst/>
          </a:prstGeom>
        </p:spPr>
        <p:txBody>
          <a:bodyPr spcFirstLastPara="1" wrap="square" lIns="127000" tIns="127000" rIns="127000" bIns="127000" anchor="ctr" anchorCtr="0">
            <a:noAutofit/>
          </a:bodyPr>
          <a:lstStyle/>
          <a:p>
            <a:pPr marL="0" lvl="0" indent="0" algn="l" rtl="0">
              <a:lnSpc>
                <a:spcPct val="90000"/>
              </a:lnSpc>
              <a:spcBef>
                <a:spcPts val="0"/>
              </a:spcBef>
              <a:spcAft>
                <a:spcPts val="0"/>
              </a:spcAft>
              <a:buNone/>
            </a:pPr>
            <a:r>
              <a:rPr lang="en-US"/>
              <a:t>Result analysis</a:t>
            </a:r>
            <a:endParaRPr/>
          </a:p>
        </p:txBody>
      </p:sp>
      <p:sp>
        <p:nvSpPr>
          <p:cNvPr id="172" name="Google Shape;172;p19"/>
          <p:cNvSpPr txBox="1">
            <a:spLocks noGrp="1"/>
          </p:cNvSpPr>
          <p:nvPr>
            <p:ph type="sldNum" idx="12"/>
          </p:nvPr>
        </p:nvSpPr>
        <p:spPr>
          <a:xfrm>
            <a:off x="11658035" y="6567394"/>
            <a:ext cx="198900" cy="195000"/>
          </a:xfrm>
          <a:prstGeom prst="rect">
            <a:avLst/>
          </a:prstGeom>
        </p:spPr>
        <p:txBody>
          <a:bodyPr spcFirstLastPara="1" wrap="square" lIns="0" tIns="0" rIns="0" bIns="0" anchor="t" anchorCtr="0">
            <a:spAutoFit/>
          </a:bodyPr>
          <a:lstStyle/>
          <a:p>
            <a:pPr marL="0" lvl="0" indent="0" algn="ctr" rtl="0">
              <a:spcBef>
                <a:spcPts val="0"/>
              </a:spcBef>
              <a:spcAft>
                <a:spcPts val="0"/>
              </a:spcAft>
              <a:buClr>
                <a:srgbClr val="000000"/>
              </a:buClr>
              <a:buFont typeface="Arial"/>
              <a:buNone/>
            </a:pPr>
            <a:fld id="{00000000-1234-1234-1234-123412341234}" type="slidenum">
              <a:rPr lang="en-US"/>
              <a:t>16</a:t>
            </a:fld>
            <a:endParaRPr/>
          </a:p>
        </p:txBody>
      </p:sp>
      <p:pic>
        <p:nvPicPr>
          <p:cNvPr id="173" name="Google Shape;173;p19"/>
          <p:cNvPicPr preferRelativeResize="0"/>
          <p:nvPr/>
        </p:nvPicPr>
        <p:blipFill rotWithShape="1">
          <a:blip r:embed="rId3">
            <a:alphaModFix/>
          </a:blip>
          <a:srcRect t="2296"/>
          <a:stretch/>
        </p:blipFill>
        <p:spPr>
          <a:xfrm>
            <a:off x="1259425" y="1081275"/>
            <a:ext cx="9673175" cy="4808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body" idx="1"/>
          </p:nvPr>
        </p:nvSpPr>
        <p:spPr>
          <a:xfrm>
            <a:off x="166837" y="1116211"/>
            <a:ext cx="11837100" cy="4848900"/>
          </a:xfrm>
          <a:prstGeom prst="rect">
            <a:avLst/>
          </a:prstGeom>
        </p:spPr>
        <p:txBody>
          <a:bodyPr spcFirstLastPara="1" wrap="square" lIns="0" tIns="0" rIns="0" bIns="0" anchor="ctr" anchorCtr="0">
            <a:noAutofit/>
          </a:bodyPr>
          <a:lstStyle/>
          <a:p>
            <a:pPr marL="0" lvl="0" indent="0" algn="ctr" rtl="0">
              <a:spcBef>
                <a:spcPts val="844"/>
              </a:spcBef>
              <a:spcAft>
                <a:spcPts val="0"/>
              </a:spcAft>
              <a:buNone/>
            </a:pPr>
            <a:r>
              <a:rPr lang="en-US" sz="4600"/>
              <a:t>THANK YOU</a:t>
            </a:r>
            <a:endParaRPr sz="4600"/>
          </a:p>
        </p:txBody>
      </p:sp>
      <p:sp>
        <p:nvSpPr>
          <p:cNvPr id="180" name="Google Shape;180;p20"/>
          <p:cNvSpPr txBox="1">
            <a:spLocks noGrp="1"/>
          </p:cNvSpPr>
          <p:nvPr>
            <p:ph type="sldNum" idx="12"/>
          </p:nvPr>
        </p:nvSpPr>
        <p:spPr>
          <a:xfrm>
            <a:off x="11658035" y="6567394"/>
            <a:ext cx="198900" cy="195000"/>
          </a:xfrm>
          <a:prstGeom prst="rect">
            <a:avLst/>
          </a:prstGeom>
        </p:spPr>
        <p:txBody>
          <a:bodyPr spcFirstLastPara="1" wrap="square" lIns="0" tIns="0" rIns="0" bIns="0" anchor="t" anchorCtr="0">
            <a:spAutoFit/>
          </a:bodyPr>
          <a:lstStyle/>
          <a:p>
            <a:pPr marL="0" lvl="0" indent="0" algn="ct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166838" y="7697"/>
            <a:ext cx="10216866" cy="708995"/>
          </a:xfrm>
          <a:prstGeom prst="rect">
            <a:avLst/>
          </a:prstGeom>
          <a:noFill/>
          <a:ln>
            <a:noFill/>
          </a:ln>
        </p:spPr>
        <p:txBody>
          <a:bodyPr spcFirstLastPara="1" wrap="square" lIns="127000" tIns="127000" rIns="127000" bIns="127000" anchor="ctr" anchorCtr="0">
            <a:noAutofit/>
          </a:bodyPr>
          <a:lstStyle/>
          <a:p>
            <a:pPr marL="0" lvl="0" indent="0" algn="l" rtl="0">
              <a:spcBef>
                <a:spcPts val="0"/>
              </a:spcBef>
              <a:spcAft>
                <a:spcPts val="0"/>
              </a:spcAft>
              <a:buNone/>
            </a:pPr>
            <a:r>
              <a:rPr lang="en-US"/>
              <a:t>Project Outline</a:t>
            </a:r>
            <a:endParaRPr/>
          </a:p>
        </p:txBody>
      </p:sp>
      <p:sp>
        <p:nvSpPr>
          <p:cNvPr id="40" name="Google Shape;40;p5"/>
          <p:cNvSpPr txBox="1">
            <a:spLocks noGrp="1"/>
          </p:cNvSpPr>
          <p:nvPr>
            <p:ph type="body" idx="1"/>
          </p:nvPr>
        </p:nvSpPr>
        <p:spPr>
          <a:xfrm>
            <a:off x="166837" y="1116211"/>
            <a:ext cx="11837247" cy="4848820"/>
          </a:xfrm>
          <a:prstGeom prst="rect">
            <a:avLst/>
          </a:prstGeom>
          <a:noFill/>
          <a:ln>
            <a:noFill/>
          </a:ln>
        </p:spPr>
        <p:txBody>
          <a:bodyPr spcFirstLastPara="1" wrap="square" lIns="0" tIns="0" rIns="0" bIns="0" anchor="t" anchorCtr="0">
            <a:noAutofit/>
          </a:bodyPr>
          <a:lstStyle/>
          <a:p>
            <a:pPr marL="625056" lvl="0" indent="-401822" algn="l" rtl="0">
              <a:spcBef>
                <a:spcPts val="0"/>
              </a:spcBef>
              <a:spcAft>
                <a:spcPts val="0"/>
              </a:spcAft>
              <a:buSzPts val="2400"/>
              <a:buFont typeface="Arial"/>
              <a:buChar char="•"/>
            </a:pPr>
            <a:r>
              <a:rPr lang="en-US" b="0"/>
              <a:t>Multi-core RISCV simulation using Gem5</a:t>
            </a:r>
            <a:endParaRPr/>
          </a:p>
          <a:p>
            <a:pPr marL="937583" lvl="1" indent="-401821" algn="l" rtl="0">
              <a:spcBef>
                <a:spcPts val="844"/>
              </a:spcBef>
              <a:spcAft>
                <a:spcPts val="0"/>
              </a:spcAft>
              <a:buClr>
                <a:srgbClr val="000000"/>
              </a:buClr>
              <a:buSzPts val="1800"/>
              <a:buFont typeface="Arial"/>
              <a:buChar char="•"/>
            </a:pPr>
            <a:r>
              <a:rPr lang="en-US" sz="1800" b="0" i="0">
                <a:solidFill>
                  <a:srgbClr val="000000"/>
                </a:solidFill>
                <a:latin typeface="Arial"/>
                <a:ea typeface="Arial"/>
                <a:cs typeface="Arial"/>
                <a:sym typeface="Arial"/>
              </a:rPr>
              <a:t>While the RISC-V ecosystem includes functional-level, register-transfer-level, and FPGA simulation platforms, there is currently a lack of cycle-level simulation platforms for early design-space exploration</a:t>
            </a:r>
            <a:endParaRPr sz="1800"/>
          </a:p>
          <a:p>
            <a:pPr marL="937583" lvl="1" indent="-401821" algn="l" rtl="0">
              <a:spcBef>
                <a:spcPts val="844"/>
              </a:spcBef>
              <a:spcAft>
                <a:spcPts val="0"/>
              </a:spcAft>
              <a:buClr>
                <a:srgbClr val="000000"/>
              </a:buClr>
              <a:buSzPts val="1800"/>
              <a:buFont typeface="Arial"/>
              <a:buChar char="•"/>
            </a:pPr>
            <a:r>
              <a:rPr lang="en-US" sz="1800" b="0">
                <a:solidFill>
                  <a:srgbClr val="000000"/>
                </a:solidFill>
                <a:latin typeface="Arial"/>
                <a:ea typeface="Arial"/>
                <a:cs typeface="Arial"/>
                <a:sym typeface="Arial"/>
              </a:rPr>
              <a:t>G</a:t>
            </a:r>
            <a:r>
              <a:rPr lang="en-US" sz="1800" b="0" i="0">
                <a:solidFill>
                  <a:srgbClr val="000000"/>
                </a:solidFill>
                <a:latin typeface="Arial"/>
                <a:ea typeface="Arial"/>
                <a:cs typeface="Arial"/>
                <a:sym typeface="Arial"/>
              </a:rPr>
              <a:t>em5 is a popular cycle-level simulation platform that provides reasonably flexible, fast, and accurate simulations</a:t>
            </a:r>
            <a:r>
              <a:rPr lang="en-US" sz="1800">
                <a:latin typeface="Arial"/>
                <a:ea typeface="Arial"/>
                <a:cs typeface="Arial"/>
                <a:sym typeface="Arial"/>
              </a:rPr>
              <a:t> </a:t>
            </a:r>
            <a:endParaRPr sz="1800"/>
          </a:p>
          <a:p>
            <a:pPr marL="937583" lvl="1" indent="-401821" algn="l" rtl="0">
              <a:spcBef>
                <a:spcPts val="844"/>
              </a:spcBef>
              <a:spcAft>
                <a:spcPts val="0"/>
              </a:spcAft>
              <a:buClr>
                <a:srgbClr val="000000"/>
              </a:buClr>
              <a:buSzPts val="1800"/>
              <a:buFont typeface="Arial"/>
              <a:buChar char="•"/>
            </a:pPr>
            <a:r>
              <a:rPr lang="en-US" sz="1800" b="0">
                <a:solidFill>
                  <a:srgbClr val="000000"/>
                </a:solidFill>
                <a:latin typeface="Arial"/>
                <a:ea typeface="Arial"/>
                <a:cs typeface="Arial"/>
                <a:sym typeface="Arial"/>
              </a:rPr>
              <a:t>This presentation presents our recent work on simulating multi-</a:t>
            </a:r>
            <a:r>
              <a:rPr lang="en-US" sz="1800" b="0"/>
              <a:t>CPU</a:t>
            </a:r>
            <a:r>
              <a:rPr lang="en-US" sz="1800" b="0">
                <a:solidFill>
                  <a:srgbClr val="000000"/>
                </a:solidFill>
                <a:latin typeface="Arial"/>
                <a:ea typeface="Arial"/>
                <a:cs typeface="Arial"/>
                <a:sym typeface="Arial"/>
              </a:rPr>
              <a:t> RISC-V systems in gem5</a:t>
            </a:r>
            <a:endParaRPr sz="1800"/>
          </a:p>
          <a:p>
            <a:pPr marL="937583" lvl="1" indent="-401821" algn="l" rtl="0">
              <a:spcBef>
                <a:spcPts val="844"/>
              </a:spcBef>
              <a:spcAft>
                <a:spcPts val="0"/>
              </a:spcAft>
              <a:buClr>
                <a:srgbClr val="000000"/>
              </a:buClr>
              <a:buSzPts val="1800"/>
              <a:buFont typeface="Arial"/>
              <a:buChar char="•"/>
            </a:pPr>
            <a:r>
              <a:rPr lang="en-US" sz="1800" b="0" i="0">
                <a:solidFill>
                  <a:srgbClr val="000000"/>
                </a:solidFill>
                <a:latin typeface="Arial"/>
                <a:ea typeface="Arial"/>
                <a:cs typeface="Arial"/>
                <a:sym typeface="Arial"/>
              </a:rPr>
              <a:t>We then evaluate the performance of the gem5/RISC-V simulator and discuss a design-space-exploration case study using gem5</a:t>
            </a:r>
            <a:r>
              <a:rPr lang="en-US" sz="1800">
                <a:latin typeface="Arial"/>
                <a:ea typeface="Arial"/>
                <a:cs typeface="Arial"/>
                <a:sym typeface="Arial"/>
              </a:rPr>
              <a:t> </a:t>
            </a:r>
            <a:endParaRPr sz="1800"/>
          </a:p>
          <a:p>
            <a:pPr marL="937583" lvl="1" indent="-401821" algn="l" rtl="0">
              <a:spcBef>
                <a:spcPts val="844"/>
              </a:spcBef>
              <a:spcAft>
                <a:spcPts val="0"/>
              </a:spcAft>
              <a:buClr>
                <a:srgbClr val="000000"/>
              </a:buClr>
              <a:buSzPts val="1800"/>
              <a:buFont typeface="Arial"/>
              <a:buChar char="•"/>
            </a:pPr>
            <a:r>
              <a:rPr lang="en-US" sz="1800" b="0"/>
              <a:t>We are using CPU type : DerivO3CPU, AtomicSimpleCPU, NonCachingSimpleCPU  ,RiscvMinorCPU, O3CPU.</a:t>
            </a:r>
            <a:br>
              <a:rPr lang="en-US"/>
            </a:br>
            <a:r>
              <a:rPr lang="en-US">
                <a:latin typeface="Arial"/>
                <a:ea typeface="Arial"/>
                <a:cs typeface="Arial"/>
                <a:sym typeface="Arial"/>
              </a:rPr>
              <a:t> </a:t>
            </a:r>
            <a:endParaRPr b="0"/>
          </a:p>
          <a:p>
            <a:pPr marL="625056" lvl="0" indent="-401822" algn="l" rtl="0">
              <a:spcBef>
                <a:spcPts val="844"/>
              </a:spcBef>
              <a:spcAft>
                <a:spcPts val="0"/>
              </a:spcAft>
              <a:buSzPts val="2400"/>
              <a:buFont typeface="Arial"/>
              <a:buChar char="•"/>
            </a:pPr>
            <a:r>
              <a:rPr lang="en-US" b="0"/>
              <a:t>Performance analysis of gem5/RISCV simulator and discuss design-space exploration and case study using Gem5</a:t>
            </a:r>
            <a:endParaRPr/>
          </a:p>
          <a:p>
            <a:pPr marL="625056" lvl="0" indent="-249421" algn="l" rtl="0">
              <a:spcBef>
                <a:spcPts val="844"/>
              </a:spcBef>
              <a:spcAft>
                <a:spcPts val="0"/>
              </a:spcAft>
              <a:buSzPts val="2400"/>
              <a:buFont typeface="Arial"/>
              <a:buNone/>
            </a:pPr>
            <a:endParaRPr b="0"/>
          </a:p>
          <a:p>
            <a:pPr marL="625056" lvl="0" indent="-249421" algn="l" rtl="0">
              <a:spcBef>
                <a:spcPts val="844"/>
              </a:spcBef>
              <a:spcAft>
                <a:spcPts val="0"/>
              </a:spcAft>
              <a:buSzPts val="2400"/>
              <a:buFont typeface="Arial"/>
              <a:buNone/>
            </a:pPr>
            <a:endParaRPr b="0"/>
          </a:p>
          <a:p>
            <a:pPr marL="625056" lvl="0" indent="-249421" algn="l" rtl="0">
              <a:spcBef>
                <a:spcPts val="844"/>
              </a:spcBef>
              <a:spcAft>
                <a:spcPts val="0"/>
              </a:spcAft>
              <a:buSzPts val="2400"/>
              <a:buFont typeface="Arial"/>
              <a:buNone/>
            </a:pPr>
            <a:endParaRPr b="0"/>
          </a:p>
        </p:txBody>
      </p:sp>
      <p:sp>
        <p:nvSpPr>
          <p:cNvPr id="41" name="Google Shape;41;p5"/>
          <p:cNvSpPr txBox="1">
            <a:spLocks noGrp="1"/>
          </p:cNvSpPr>
          <p:nvPr>
            <p:ph type="sldNum" idx="12"/>
          </p:nvPr>
        </p:nvSpPr>
        <p:spPr>
          <a:xfrm>
            <a:off x="11658035" y="6567394"/>
            <a:ext cx="198772" cy="194797"/>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166838" y="7697"/>
            <a:ext cx="10216866" cy="708995"/>
          </a:xfrm>
          <a:prstGeom prst="rect">
            <a:avLst/>
          </a:prstGeom>
          <a:noFill/>
          <a:ln>
            <a:noFill/>
          </a:ln>
        </p:spPr>
        <p:txBody>
          <a:bodyPr spcFirstLastPara="1" wrap="square" lIns="127000" tIns="127000" rIns="127000" bIns="127000" anchor="ctr" anchorCtr="0">
            <a:noAutofit/>
          </a:bodyPr>
          <a:lstStyle/>
          <a:p>
            <a:pPr marL="0" lvl="0" indent="0" algn="l" rtl="0">
              <a:spcBef>
                <a:spcPts val="0"/>
              </a:spcBef>
              <a:spcAft>
                <a:spcPts val="0"/>
              </a:spcAft>
              <a:buNone/>
            </a:pPr>
            <a:r>
              <a:rPr lang="en-US"/>
              <a:t>Change from our main Proposal</a:t>
            </a:r>
            <a:endParaRPr/>
          </a:p>
        </p:txBody>
      </p:sp>
      <p:sp>
        <p:nvSpPr>
          <p:cNvPr id="47" name="Google Shape;47;p6"/>
          <p:cNvSpPr txBox="1">
            <a:spLocks noGrp="1"/>
          </p:cNvSpPr>
          <p:nvPr>
            <p:ph type="body" idx="1"/>
          </p:nvPr>
        </p:nvSpPr>
        <p:spPr>
          <a:xfrm>
            <a:off x="166837" y="1116211"/>
            <a:ext cx="11837247" cy="4848820"/>
          </a:xfrm>
          <a:prstGeom prst="rect">
            <a:avLst/>
          </a:prstGeom>
          <a:noFill/>
          <a:ln>
            <a:noFill/>
          </a:ln>
        </p:spPr>
        <p:txBody>
          <a:bodyPr spcFirstLastPara="1" wrap="square" lIns="0" tIns="0" rIns="0" bIns="0" anchor="t" anchorCtr="0">
            <a:noAutofit/>
          </a:bodyPr>
          <a:lstStyle/>
          <a:p>
            <a:pPr marL="625056" lvl="0" indent="-401822" algn="l" rtl="0">
              <a:spcBef>
                <a:spcPts val="0"/>
              </a:spcBef>
              <a:spcAft>
                <a:spcPts val="0"/>
              </a:spcAft>
              <a:buSzPts val="2000"/>
              <a:buFont typeface="Arial"/>
              <a:buChar char="•"/>
            </a:pPr>
            <a:r>
              <a:rPr lang="en-US" sz="2000" b="0"/>
              <a:t>In the main proposal (inspired by the Cornell University paper), on the way of doing multi-threaded simulation, they suggested modifying the source code of gem5. </a:t>
            </a:r>
            <a:endParaRPr/>
          </a:p>
          <a:p>
            <a:pPr marL="625056" lvl="0" indent="-401822" algn="l" rtl="0">
              <a:spcBef>
                <a:spcPts val="844"/>
              </a:spcBef>
              <a:spcAft>
                <a:spcPts val="0"/>
              </a:spcAft>
              <a:buSzPts val="2000"/>
              <a:buFont typeface="Arial"/>
              <a:buChar char="•"/>
            </a:pPr>
            <a:r>
              <a:rPr lang="en-US" sz="2000" b="0"/>
              <a:t>We are focusing only on the application side of gem5. </a:t>
            </a:r>
            <a:endParaRPr/>
          </a:p>
          <a:p>
            <a:pPr marL="625056" lvl="0" indent="-401822" algn="l" rtl="0">
              <a:spcBef>
                <a:spcPts val="844"/>
              </a:spcBef>
              <a:spcAft>
                <a:spcPts val="0"/>
              </a:spcAft>
              <a:buSzPts val="2000"/>
              <a:buFont typeface="Arial"/>
              <a:buChar char="•"/>
            </a:pPr>
            <a:r>
              <a:rPr lang="en-US" sz="2000" b="0"/>
              <a:t>We’re examining how we can explore multi-threaded applications from outside, as it correlates with our labs.</a:t>
            </a:r>
            <a:endParaRPr/>
          </a:p>
          <a:p>
            <a:pPr marL="625056" lvl="0" indent="-401822" algn="l" rtl="0">
              <a:spcBef>
                <a:spcPts val="844"/>
              </a:spcBef>
              <a:spcAft>
                <a:spcPts val="0"/>
              </a:spcAft>
              <a:buSzPts val="2000"/>
              <a:buFont typeface="Arial"/>
              <a:buChar char="•"/>
            </a:pPr>
            <a:r>
              <a:rPr lang="en-US" sz="2000" b="0"/>
              <a:t>Many extra benchmarks were suggested at the end of the paper, but we mainly focused on the Ligra benchmarks.</a:t>
            </a:r>
            <a:endParaRPr/>
          </a:p>
          <a:p>
            <a:pPr marL="625056" lvl="0" indent="-401822" algn="just" rtl="0">
              <a:spcBef>
                <a:spcPts val="844"/>
              </a:spcBef>
              <a:spcAft>
                <a:spcPts val="0"/>
              </a:spcAft>
              <a:buSzPts val="2000"/>
              <a:buFont typeface="Arial"/>
              <a:buChar char="•"/>
            </a:pPr>
            <a:r>
              <a:rPr lang="en-US" sz="2000" b="0">
                <a:latin typeface="Arial"/>
                <a:ea typeface="Arial"/>
                <a:cs typeface="Arial"/>
                <a:sym typeface="Arial"/>
              </a:rPr>
              <a:t>In our original proposal, we proposed that we would perform a multi-core simulation of the existing benchmarks, but we rather focused on performance analysis of different CPU types.</a:t>
            </a:r>
            <a:endParaRPr sz="2000" b="0"/>
          </a:p>
          <a:p>
            <a:pPr marL="625056" lvl="0" indent="-274822" algn="l" rtl="0">
              <a:spcBef>
                <a:spcPts val="844"/>
              </a:spcBef>
              <a:spcAft>
                <a:spcPts val="0"/>
              </a:spcAft>
              <a:buSzPts val="2000"/>
              <a:buFont typeface="Arial"/>
              <a:buNone/>
            </a:pPr>
            <a:endParaRPr sz="2000" b="0"/>
          </a:p>
          <a:p>
            <a:pPr marL="625056" lvl="0" indent="-249421" algn="l" rtl="0">
              <a:spcBef>
                <a:spcPts val="844"/>
              </a:spcBef>
              <a:spcAft>
                <a:spcPts val="0"/>
              </a:spcAft>
              <a:buSzPts val="2400"/>
              <a:buFont typeface="Arial"/>
              <a:buNone/>
            </a:pPr>
            <a:endParaRPr b="0"/>
          </a:p>
          <a:p>
            <a:pPr marL="625056" lvl="0" indent="-249421" algn="l" rtl="0">
              <a:spcBef>
                <a:spcPts val="844"/>
              </a:spcBef>
              <a:spcAft>
                <a:spcPts val="0"/>
              </a:spcAft>
              <a:buSzPts val="2400"/>
              <a:buFont typeface="Arial"/>
              <a:buNone/>
            </a:pPr>
            <a:endParaRPr b="0"/>
          </a:p>
          <a:p>
            <a:pPr marL="625056" lvl="0" indent="-249421" algn="l" rtl="0">
              <a:spcBef>
                <a:spcPts val="844"/>
              </a:spcBef>
              <a:spcAft>
                <a:spcPts val="0"/>
              </a:spcAft>
              <a:buSzPts val="2400"/>
              <a:buFont typeface="Arial"/>
              <a:buNone/>
            </a:pPr>
            <a:endParaRPr b="0"/>
          </a:p>
        </p:txBody>
      </p:sp>
      <p:sp>
        <p:nvSpPr>
          <p:cNvPr id="48" name="Google Shape;48;p6"/>
          <p:cNvSpPr txBox="1">
            <a:spLocks noGrp="1"/>
          </p:cNvSpPr>
          <p:nvPr>
            <p:ph type="sldNum" idx="12"/>
          </p:nvPr>
        </p:nvSpPr>
        <p:spPr>
          <a:xfrm>
            <a:off x="11658035" y="6567394"/>
            <a:ext cx="198772" cy="194797"/>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166838" y="7697"/>
            <a:ext cx="10216866" cy="708995"/>
          </a:xfrm>
          <a:prstGeom prst="rect">
            <a:avLst/>
          </a:prstGeom>
          <a:noFill/>
          <a:ln>
            <a:noFill/>
          </a:ln>
        </p:spPr>
        <p:txBody>
          <a:bodyPr spcFirstLastPara="1" wrap="square" lIns="127000" tIns="127000" rIns="127000" bIns="127000" anchor="ctr" anchorCtr="0">
            <a:noAutofit/>
          </a:bodyPr>
          <a:lstStyle/>
          <a:p>
            <a:pPr marL="0" lvl="0" indent="0" algn="l" rtl="0">
              <a:spcBef>
                <a:spcPts val="0"/>
              </a:spcBef>
              <a:spcAft>
                <a:spcPts val="0"/>
              </a:spcAft>
              <a:buNone/>
            </a:pPr>
            <a:r>
              <a:rPr lang="en-US"/>
              <a:t>Tools Available in RISC-V Eco-System</a:t>
            </a:r>
            <a:endParaRPr/>
          </a:p>
        </p:txBody>
      </p:sp>
      <p:sp>
        <p:nvSpPr>
          <p:cNvPr id="54" name="Google Shape;54;p7"/>
          <p:cNvSpPr txBox="1">
            <a:spLocks noGrp="1"/>
          </p:cNvSpPr>
          <p:nvPr>
            <p:ph type="body" idx="1"/>
          </p:nvPr>
        </p:nvSpPr>
        <p:spPr>
          <a:xfrm>
            <a:off x="166837" y="914400"/>
            <a:ext cx="11837247" cy="5476568"/>
          </a:xfrm>
          <a:prstGeom prst="rect">
            <a:avLst/>
          </a:prstGeom>
          <a:noFill/>
          <a:ln>
            <a:noFill/>
          </a:ln>
        </p:spPr>
        <p:txBody>
          <a:bodyPr spcFirstLastPara="1" wrap="square" lIns="0" tIns="0" rIns="0" bIns="0" anchor="t" anchorCtr="0">
            <a:noAutofit/>
          </a:bodyPr>
          <a:lstStyle/>
          <a:p>
            <a:pPr marL="625056" lvl="0" indent="-401822" algn="l" rtl="0">
              <a:spcBef>
                <a:spcPts val="0"/>
              </a:spcBef>
              <a:spcAft>
                <a:spcPts val="0"/>
              </a:spcAft>
              <a:buSzPts val="2400"/>
              <a:buFont typeface="Arial"/>
              <a:buChar char="•"/>
            </a:pPr>
            <a:r>
              <a:rPr lang="en-US" b="0"/>
              <a:t>Functional level simulation:</a:t>
            </a:r>
            <a:endParaRPr/>
          </a:p>
          <a:p>
            <a:pPr marL="937583" lvl="1" indent="-401821" algn="l" rtl="0">
              <a:spcBef>
                <a:spcPts val="844"/>
              </a:spcBef>
              <a:spcAft>
                <a:spcPts val="0"/>
              </a:spcAft>
              <a:buSzPts val="2000"/>
              <a:buFont typeface="Arial"/>
              <a:buChar char="•"/>
            </a:pPr>
            <a:r>
              <a:rPr lang="en-US" b="0"/>
              <a:t>Pros</a:t>
            </a:r>
            <a:endParaRPr/>
          </a:p>
          <a:p>
            <a:pPr marL="1250112" lvl="2" indent="-401822" algn="l" rtl="0">
              <a:spcBef>
                <a:spcPts val="844"/>
              </a:spcBef>
              <a:spcAft>
                <a:spcPts val="0"/>
              </a:spcAft>
              <a:buSzPts val="1800"/>
              <a:buFont typeface="Arial"/>
              <a:buChar char="•"/>
            </a:pPr>
            <a:r>
              <a:rPr lang="en-US" b="0"/>
              <a:t> High-speed simulation</a:t>
            </a:r>
            <a:endParaRPr/>
          </a:p>
          <a:p>
            <a:pPr marL="1250112" lvl="2" indent="-401822" algn="l" rtl="0">
              <a:spcBef>
                <a:spcPts val="844"/>
              </a:spcBef>
              <a:spcAft>
                <a:spcPts val="0"/>
              </a:spcAft>
              <a:buSzPts val="1800"/>
              <a:buFont typeface="Arial"/>
              <a:buChar char="•"/>
            </a:pPr>
            <a:r>
              <a:rPr lang="en-US" b="0"/>
              <a:t>Verify that applications compile and work correctly</a:t>
            </a:r>
            <a:endParaRPr/>
          </a:p>
          <a:p>
            <a:pPr marL="937583" lvl="1" indent="-401821" algn="l" rtl="0">
              <a:spcBef>
                <a:spcPts val="844"/>
              </a:spcBef>
              <a:spcAft>
                <a:spcPts val="0"/>
              </a:spcAft>
              <a:buSzPts val="2000"/>
              <a:buFont typeface="Arial"/>
              <a:buChar char="•"/>
            </a:pPr>
            <a:r>
              <a:rPr lang="en-US" b="0"/>
              <a:t>Cons</a:t>
            </a:r>
            <a:endParaRPr/>
          </a:p>
          <a:p>
            <a:pPr marL="1250112" lvl="2" indent="-401822" algn="l" rtl="0">
              <a:spcBef>
                <a:spcPts val="844"/>
              </a:spcBef>
              <a:spcAft>
                <a:spcPts val="0"/>
              </a:spcAft>
              <a:buSzPts val="1800"/>
              <a:buFont typeface="Arial"/>
              <a:buChar char="•"/>
            </a:pPr>
            <a:r>
              <a:rPr lang="en-US" b="0"/>
              <a:t>Capture no micro-architectural details</a:t>
            </a:r>
            <a:endParaRPr/>
          </a:p>
          <a:p>
            <a:pPr marL="1250112" lvl="2" indent="-401822" algn="l" rtl="0">
              <a:spcBef>
                <a:spcPts val="844"/>
              </a:spcBef>
              <a:spcAft>
                <a:spcPts val="0"/>
              </a:spcAft>
              <a:buSzPts val="1800"/>
              <a:buFont typeface="Arial"/>
              <a:buChar char="•"/>
            </a:pPr>
            <a:r>
              <a:rPr lang="en-US" b="0"/>
              <a:t>No timing accurate</a:t>
            </a:r>
            <a:endParaRPr/>
          </a:p>
          <a:p>
            <a:pPr marL="625056" lvl="0" indent="-401822" algn="l" rtl="0">
              <a:spcBef>
                <a:spcPts val="844"/>
              </a:spcBef>
              <a:spcAft>
                <a:spcPts val="0"/>
              </a:spcAft>
              <a:buSzPts val="2400"/>
              <a:buFont typeface="Arial"/>
              <a:buChar char="•"/>
            </a:pPr>
            <a:r>
              <a:rPr lang="en-US" b="0"/>
              <a:t>RTL Simulators: Rockets and BOOM RTL Models</a:t>
            </a:r>
            <a:endParaRPr/>
          </a:p>
          <a:p>
            <a:pPr marL="937583" lvl="1" indent="-401821" algn="l" rtl="0">
              <a:spcBef>
                <a:spcPts val="844"/>
              </a:spcBef>
              <a:spcAft>
                <a:spcPts val="0"/>
              </a:spcAft>
              <a:buSzPts val="2000"/>
              <a:buFont typeface="Arial"/>
              <a:buChar char="•"/>
            </a:pPr>
            <a:r>
              <a:rPr lang="en-US" b="0"/>
              <a:t>Pros</a:t>
            </a:r>
            <a:endParaRPr/>
          </a:p>
          <a:p>
            <a:pPr marL="1250112" lvl="2" indent="-401822" algn="l" rtl="0">
              <a:spcBef>
                <a:spcPts val="844"/>
              </a:spcBef>
              <a:spcAft>
                <a:spcPts val="0"/>
              </a:spcAft>
              <a:buSzPts val="1800"/>
              <a:buFont typeface="Arial"/>
              <a:buChar char="•"/>
            </a:pPr>
            <a:r>
              <a:rPr lang="en-US" b="0"/>
              <a:t>Provide low-level micro-architectural details</a:t>
            </a:r>
            <a:endParaRPr/>
          </a:p>
          <a:p>
            <a:pPr marL="1250112" lvl="2" indent="-401822" algn="l" rtl="0">
              <a:spcBef>
                <a:spcPts val="844"/>
              </a:spcBef>
              <a:spcAft>
                <a:spcPts val="0"/>
              </a:spcAft>
              <a:buSzPts val="1800"/>
              <a:buFont typeface="Arial"/>
              <a:buChar char="•"/>
            </a:pPr>
            <a:r>
              <a:rPr lang="en-US" b="0"/>
              <a:t>Cycle accurate</a:t>
            </a:r>
            <a:endParaRPr/>
          </a:p>
          <a:p>
            <a:pPr marL="937583" lvl="1" indent="-401821" algn="l" rtl="0">
              <a:spcBef>
                <a:spcPts val="844"/>
              </a:spcBef>
              <a:spcAft>
                <a:spcPts val="0"/>
              </a:spcAft>
              <a:buSzPts val="2000"/>
              <a:buFont typeface="Arial"/>
              <a:buChar char="•"/>
            </a:pPr>
            <a:r>
              <a:rPr lang="en-US" b="0"/>
              <a:t>Cons</a:t>
            </a:r>
            <a:endParaRPr/>
          </a:p>
          <a:p>
            <a:pPr marL="1250112" lvl="2" indent="-401822" algn="l" rtl="0">
              <a:spcBef>
                <a:spcPts val="844"/>
              </a:spcBef>
              <a:spcAft>
                <a:spcPts val="0"/>
              </a:spcAft>
              <a:buSzPts val="1800"/>
              <a:buFont typeface="Arial"/>
              <a:buChar char="•"/>
            </a:pPr>
            <a:r>
              <a:rPr lang="en-US" b="0"/>
              <a:t>Too slow to run many different simulations</a:t>
            </a:r>
            <a:endParaRPr/>
          </a:p>
          <a:p>
            <a:pPr marL="1250112" lvl="2" indent="-401822" algn="l" rtl="0">
              <a:spcBef>
                <a:spcPts val="844"/>
              </a:spcBef>
              <a:spcAft>
                <a:spcPts val="0"/>
              </a:spcAft>
              <a:buSzPts val="1800"/>
              <a:buFont typeface="Arial"/>
              <a:buChar char="•"/>
            </a:pPr>
            <a:r>
              <a:rPr lang="en-US" b="0"/>
              <a:t>Limited to single threaded applications and single-core system</a:t>
            </a:r>
            <a:endParaRPr/>
          </a:p>
          <a:p>
            <a:pPr marL="1250112" lvl="2" indent="-287522" algn="l" rtl="0">
              <a:spcBef>
                <a:spcPts val="844"/>
              </a:spcBef>
              <a:spcAft>
                <a:spcPts val="0"/>
              </a:spcAft>
              <a:buSzPts val="1800"/>
              <a:buFont typeface="Arial"/>
              <a:buNone/>
            </a:pPr>
            <a:endParaRPr b="0"/>
          </a:p>
          <a:p>
            <a:pPr marL="1250112" lvl="2" indent="-287522" algn="l" rtl="0">
              <a:spcBef>
                <a:spcPts val="844"/>
              </a:spcBef>
              <a:spcAft>
                <a:spcPts val="0"/>
              </a:spcAft>
              <a:buSzPts val="1800"/>
              <a:buFont typeface="Arial"/>
              <a:buNone/>
            </a:pPr>
            <a:endParaRPr b="0"/>
          </a:p>
          <a:p>
            <a:pPr marL="1250112" lvl="2" indent="-287522" algn="l" rtl="0">
              <a:spcBef>
                <a:spcPts val="844"/>
              </a:spcBef>
              <a:spcAft>
                <a:spcPts val="0"/>
              </a:spcAft>
              <a:buSzPts val="1800"/>
              <a:buFont typeface="Arial"/>
              <a:buNone/>
            </a:pPr>
            <a:endParaRPr b="0"/>
          </a:p>
        </p:txBody>
      </p:sp>
      <p:sp>
        <p:nvSpPr>
          <p:cNvPr id="55" name="Google Shape;55;p7"/>
          <p:cNvSpPr txBox="1">
            <a:spLocks noGrp="1"/>
          </p:cNvSpPr>
          <p:nvPr>
            <p:ph type="sldNum" idx="12"/>
          </p:nvPr>
        </p:nvSpPr>
        <p:spPr>
          <a:xfrm>
            <a:off x="11658035" y="6567394"/>
            <a:ext cx="198772" cy="194797"/>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8"/>
          <p:cNvSpPr txBox="1">
            <a:spLocks noGrp="1"/>
          </p:cNvSpPr>
          <p:nvPr>
            <p:ph type="title"/>
          </p:nvPr>
        </p:nvSpPr>
        <p:spPr>
          <a:xfrm>
            <a:off x="166838" y="7697"/>
            <a:ext cx="10216866" cy="708995"/>
          </a:xfrm>
          <a:prstGeom prst="rect">
            <a:avLst/>
          </a:prstGeom>
          <a:noFill/>
          <a:ln>
            <a:noFill/>
          </a:ln>
        </p:spPr>
        <p:txBody>
          <a:bodyPr spcFirstLastPara="1" wrap="square" lIns="127000" tIns="127000" rIns="127000" bIns="127000" anchor="ctr" anchorCtr="0">
            <a:noAutofit/>
          </a:bodyPr>
          <a:lstStyle/>
          <a:p>
            <a:pPr marL="0" lvl="0" indent="0" algn="l" rtl="0">
              <a:spcBef>
                <a:spcPts val="0"/>
              </a:spcBef>
              <a:spcAft>
                <a:spcPts val="0"/>
              </a:spcAft>
              <a:buNone/>
            </a:pPr>
            <a:r>
              <a:rPr lang="en-US"/>
              <a:t>Tools Available in RISC-V Eco-System</a:t>
            </a:r>
            <a:endParaRPr/>
          </a:p>
        </p:txBody>
      </p:sp>
      <p:sp>
        <p:nvSpPr>
          <p:cNvPr id="61" name="Google Shape;61;p8"/>
          <p:cNvSpPr txBox="1">
            <a:spLocks noGrp="1"/>
          </p:cNvSpPr>
          <p:nvPr>
            <p:ph type="body" idx="1"/>
          </p:nvPr>
        </p:nvSpPr>
        <p:spPr>
          <a:xfrm>
            <a:off x="166837" y="1116211"/>
            <a:ext cx="11837247" cy="4848820"/>
          </a:xfrm>
          <a:prstGeom prst="rect">
            <a:avLst/>
          </a:prstGeom>
          <a:noFill/>
          <a:ln>
            <a:noFill/>
          </a:ln>
        </p:spPr>
        <p:txBody>
          <a:bodyPr spcFirstLastPara="1" wrap="square" lIns="0" tIns="0" rIns="0" bIns="0" anchor="t" anchorCtr="0">
            <a:noAutofit/>
          </a:bodyPr>
          <a:lstStyle/>
          <a:p>
            <a:pPr marL="625056" lvl="0" indent="-401822" algn="l" rtl="0">
              <a:spcBef>
                <a:spcPts val="0"/>
              </a:spcBef>
              <a:spcAft>
                <a:spcPts val="0"/>
              </a:spcAft>
              <a:buSzPts val="2400"/>
              <a:buFont typeface="Arial"/>
              <a:buChar char="•"/>
            </a:pPr>
            <a:r>
              <a:rPr lang="en-US"/>
              <a:t>FPGA</a:t>
            </a:r>
            <a:endParaRPr/>
          </a:p>
          <a:p>
            <a:pPr marL="937583" lvl="1" indent="-401821" algn="l" rtl="0">
              <a:spcBef>
                <a:spcPts val="844"/>
              </a:spcBef>
              <a:spcAft>
                <a:spcPts val="0"/>
              </a:spcAft>
              <a:buSzPts val="2000"/>
              <a:buFont typeface="Arial"/>
              <a:buChar char="•"/>
            </a:pPr>
            <a:r>
              <a:rPr lang="en-US" b="0"/>
              <a:t>Pros</a:t>
            </a:r>
            <a:endParaRPr/>
          </a:p>
          <a:p>
            <a:pPr marL="1250112" lvl="2" indent="-401822" algn="l" rtl="0">
              <a:spcBef>
                <a:spcPts val="844"/>
              </a:spcBef>
              <a:spcAft>
                <a:spcPts val="0"/>
              </a:spcAft>
              <a:buSzPts val="1800"/>
              <a:buFont typeface="Arial"/>
              <a:buChar char="•"/>
            </a:pPr>
            <a:r>
              <a:rPr lang="en-US" b="0"/>
              <a:t>Fast execution</a:t>
            </a:r>
            <a:endParaRPr/>
          </a:p>
          <a:p>
            <a:pPr marL="1250112" lvl="2" indent="-401822" algn="l" rtl="0">
              <a:spcBef>
                <a:spcPts val="844"/>
              </a:spcBef>
              <a:spcAft>
                <a:spcPts val="0"/>
              </a:spcAft>
              <a:buSzPts val="1800"/>
              <a:buFont typeface="Arial"/>
              <a:buChar char="•"/>
            </a:pPr>
            <a:r>
              <a:rPr lang="en-US" b="0"/>
              <a:t>Timing accurate</a:t>
            </a:r>
            <a:endParaRPr/>
          </a:p>
          <a:p>
            <a:pPr marL="1250112" lvl="2" indent="-401822" algn="l" rtl="0">
              <a:spcBef>
                <a:spcPts val="844"/>
              </a:spcBef>
              <a:spcAft>
                <a:spcPts val="0"/>
              </a:spcAft>
              <a:buSzPts val="1800"/>
              <a:buFont typeface="Arial"/>
              <a:buChar char="•"/>
            </a:pPr>
            <a:r>
              <a:rPr lang="en-US" b="0"/>
              <a:t>Can boot a full linux image</a:t>
            </a:r>
            <a:endParaRPr/>
          </a:p>
          <a:p>
            <a:pPr marL="848290" lvl="2" indent="0" algn="l" rtl="0">
              <a:spcBef>
                <a:spcPts val="844"/>
              </a:spcBef>
              <a:spcAft>
                <a:spcPts val="0"/>
              </a:spcAft>
              <a:buSzPts val="1800"/>
              <a:buFont typeface="Arial"/>
              <a:buNone/>
            </a:pPr>
            <a:endParaRPr b="0"/>
          </a:p>
          <a:p>
            <a:pPr marL="937583" lvl="1" indent="-401821" algn="l" rtl="0">
              <a:spcBef>
                <a:spcPts val="844"/>
              </a:spcBef>
              <a:spcAft>
                <a:spcPts val="0"/>
              </a:spcAft>
              <a:buSzPts val="2000"/>
              <a:buFont typeface="Arial"/>
              <a:buChar char="•"/>
            </a:pPr>
            <a:r>
              <a:rPr lang="en-US" b="0"/>
              <a:t>Cons</a:t>
            </a:r>
            <a:endParaRPr/>
          </a:p>
          <a:p>
            <a:pPr marL="1250112" lvl="2" indent="-401822" algn="l" rtl="0">
              <a:spcBef>
                <a:spcPts val="844"/>
              </a:spcBef>
              <a:spcAft>
                <a:spcPts val="0"/>
              </a:spcAft>
              <a:buSzPts val="1800"/>
              <a:buFont typeface="Arial"/>
              <a:buChar char="•"/>
            </a:pPr>
            <a:r>
              <a:rPr lang="en-US" b="0"/>
              <a:t>Require physical FPGA boards</a:t>
            </a:r>
            <a:endParaRPr/>
          </a:p>
          <a:p>
            <a:pPr marL="1250112" lvl="2" indent="-401822" algn="l" rtl="0">
              <a:spcBef>
                <a:spcPts val="844"/>
              </a:spcBef>
              <a:spcAft>
                <a:spcPts val="0"/>
              </a:spcAft>
              <a:buSzPts val="1800"/>
              <a:buFont typeface="Arial"/>
              <a:buChar char="•"/>
            </a:pPr>
            <a:r>
              <a:rPr lang="en-US" b="0"/>
              <a:t>Lengthy synthesis, place and route process</a:t>
            </a:r>
            <a:endParaRPr/>
          </a:p>
          <a:p>
            <a:pPr marL="1250112" lvl="2" indent="-401822" algn="l" rtl="0">
              <a:spcBef>
                <a:spcPts val="844"/>
              </a:spcBef>
              <a:spcAft>
                <a:spcPts val="0"/>
              </a:spcAft>
              <a:buSzPts val="1800"/>
              <a:buFont typeface="Arial"/>
              <a:buChar char="•"/>
            </a:pPr>
            <a:r>
              <a:rPr lang="en-US" b="0"/>
              <a:t>Limited to existing RISC RTL models</a:t>
            </a:r>
            <a:endParaRPr/>
          </a:p>
        </p:txBody>
      </p:sp>
      <p:sp>
        <p:nvSpPr>
          <p:cNvPr id="62" name="Google Shape;62;p8"/>
          <p:cNvSpPr txBox="1">
            <a:spLocks noGrp="1"/>
          </p:cNvSpPr>
          <p:nvPr>
            <p:ph type="sldNum" idx="12"/>
          </p:nvPr>
        </p:nvSpPr>
        <p:spPr>
          <a:xfrm>
            <a:off x="11658035" y="6567394"/>
            <a:ext cx="198772" cy="194797"/>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fld id="{00000000-1234-1234-1234-123412341234}" type="slidenum">
              <a:rPr lang="en-US"/>
              <a:t>5</a:t>
            </a:fld>
            <a:endParaRPr/>
          </a:p>
        </p:txBody>
      </p:sp>
      <p:pic>
        <p:nvPicPr>
          <p:cNvPr id="63" name="Google Shape;63;p8"/>
          <p:cNvPicPr preferRelativeResize="0"/>
          <p:nvPr/>
        </p:nvPicPr>
        <p:blipFill rotWithShape="1">
          <a:blip r:embed="rId3">
            <a:alphaModFix/>
          </a:blip>
          <a:srcRect/>
          <a:stretch/>
        </p:blipFill>
        <p:spPr>
          <a:xfrm>
            <a:off x="6014520" y="1991282"/>
            <a:ext cx="5570703" cy="1661304"/>
          </a:xfrm>
          <a:prstGeom prst="rect">
            <a:avLst/>
          </a:prstGeom>
          <a:noFill/>
          <a:ln>
            <a:noFill/>
          </a:ln>
        </p:spPr>
      </p:pic>
      <p:sp>
        <p:nvSpPr>
          <p:cNvPr id="64" name="Google Shape;64;p8"/>
          <p:cNvSpPr txBox="1"/>
          <p:nvPr/>
        </p:nvSpPr>
        <p:spPr>
          <a:xfrm>
            <a:off x="6449961" y="3838435"/>
            <a:ext cx="4896465" cy="287258"/>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1200"/>
              <a:buFont typeface="Helvetica Neue"/>
              <a:buNone/>
            </a:pPr>
            <a:r>
              <a:rPr lang="en-US" sz="1200" b="0" i="0" u="none" strike="noStrike" cap="none">
                <a:solidFill>
                  <a:srgbClr val="000000"/>
                </a:solidFill>
                <a:latin typeface="Helvetica Neue"/>
                <a:ea typeface="Helvetica Neue"/>
                <a:cs typeface="Helvetica Neue"/>
                <a:sym typeface="Helvetica Neue"/>
              </a:rPr>
              <a:t>Figures: Various RISCV  tools and their characteristics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9"/>
          <p:cNvSpPr txBox="1">
            <a:spLocks noGrp="1"/>
          </p:cNvSpPr>
          <p:nvPr>
            <p:ph type="title"/>
          </p:nvPr>
        </p:nvSpPr>
        <p:spPr>
          <a:xfrm>
            <a:off x="166838" y="7697"/>
            <a:ext cx="10216866" cy="708995"/>
          </a:xfrm>
          <a:prstGeom prst="rect">
            <a:avLst/>
          </a:prstGeom>
          <a:noFill/>
          <a:ln>
            <a:noFill/>
          </a:ln>
        </p:spPr>
        <p:txBody>
          <a:bodyPr spcFirstLastPara="1" wrap="square" lIns="127000" tIns="127000" rIns="127000" bIns="127000" anchor="ctr" anchorCtr="0">
            <a:noAutofit/>
          </a:bodyPr>
          <a:lstStyle/>
          <a:p>
            <a:pPr marL="0" lvl="0" indent="0" algn="l" rtl="0">
              <a:spcBef>
                <a:spcPts val="0"/>
              </a:spcBef>
              <a:spcAft>
                <a:spcPts val="0"/>
              </a:spcAft>
              <a:buNone/>
            </a:pPr>
            <a:r>
              <a:rPr lang="en-US"/>
              <a:t>Gem5: Is it a solution?</a:t>
            </a:r>
            <a:endParaRPr/>
          </a:p>
        </p:txBody>
      </p:sp>
      <p:sp>
        <p:nvSpPr>
          <p:cNvPr id="70" name="Google Shape;70;p9"/>
          <p:cNvSpPr txBox="1">
            <a:spLocks noGrp="1"/>
          </p:cNvSpPr>
          <p:nvPr>
            <p:ph type="body" idx="1"/>
          </p:nvPr>
        </p:nvSpPr>
        <p:spPr>
          <a:xfrm>
            <a:off x="166837" y="1111045"/>
            <a:ext cx="11837247" cy="5319252"/>
          </a:xfrm>
          <a:prstGeom prst="rect">
            <a:avLst/>
          </a:prstGeom>
          <a:noFill/>
          <a:ln>
            <a:noFill/>
          </a:ln>
        </p:spPr>
        <p:txBody>
          <a:bodyPr spcFirstLastPara="1" wrap="square" lIns="0" tIns="0" rIns="0" bIns="0" anchor="t" anchorCtr="0">
            <a:noAutofit/>
          </a:bodyPr>
          <a:lstStyle/>
          <a:p>
            <a:pPr marL="625056" lvl="0" indent="-401822" algn="l" rtl="0">
              <a:spcBef>
                <a:spcPts val="0"/>
              </a:spcBef>
              <a:spcAft>
                <a:spcPts val="0"/>
              </a:spcAft>
              <a:buSzPts val="2400"/>
              <a:buFont typeface="Arial"/>
              <a:buChar char="•"/>
            </a:pPr>
            <a:r>
              <a:rPr lang="en-US" b="0"/>
              <a:t>Characteristics of Gem5</a:t>
            </a:r>
            <a:endParaRPr/>
          </a:p>
          <a:p>
            <a:pPr marL="937583" lvl="1" indent="-401821" algn="just" rtl="0">
              <a:spcBef>
                <a:spcPts val="844"/>
              </a:spcBef>
              <a:spcAft>
                <a:spcPts val="0"/>
              </a:spcAft>
              <a:buSzPts val="2000"/>
              <a:buFont typeface="Arial"/>
              <a:buChar char="•"/>
            </a:pPr>
            <a:r>
              <a:rPr lang="en-US" b="0"/>
              <a:t>gem5 is an open-source, highly flexible simulator for computer system architecture research</a:t>
            </a:r>
            <a:endParaRPr/>
          </a:p>
          <a:p>
            <a:pPr marL="937583" lvl="1" indent="-401821" algn="just" rtl="0">
              <a:spcBef>
                <a:spcPts val="844"/>
              </a:spcBef>
              <a:spcAft>
                <a:spcPts val="0"/>
              </a:spcAft>
              <a:buSzPts val="2000"/>
              <a:buFont typeface="Arial"/>
              <a:buChar char="•"/>
            </a:pPr>
            <a:r>
              <a:rPr lang="en-US" b="0"/>
              <a:t>Supports various instruction set architectures (ISAs), including RISC-V, ARM, x86</a:t>
            </a:r>
            <a:endParaRPr/>
          </a:p>
          <a:p>
            <a:pPr marL="937583" lvl="1" indent="-401821" algn="just" rtl="0">
              <a:spcBef>
                <a:spcPts val="844"/>
              </a:spcBef>
              <a:spcAft>
                <a:spcPts val="0"/>
              </a:spcAft>
              <a:buSzPts val="2000"/>
              <a:buFont typeface="Arial"/>
              <a:buChar char="•"/>
            </a:pPr>
            <a:r>
              <a:rPr lang="en-US" b="0"/>
              <a:t>Gem5 provides detailed simulation capabilities, enabling users to analyze the performance of different hardware configurations at various levels—from individual instructions to entire system-level interactions.</a:t>
            </a:r>
            <a:endParaRPr/>
          </a:p>
          <a:p>
            <a:pPr marL="625056" lvl="0" indent="-401822" algn="l" rtl="0">
              <a:spcBef>
                <a:spcPts val="844"/>
              </a:spcBef>
              <a:spcAft>
                <a:spcPts val="0"/>
              </a:spcAft>
              <a:buSzPts val="2400"/>
              <a:buFont typeface="Arial"/>
              <a:buChar char="•"/>
            </a:pPr>
            <a:r>
              <a:rPr lang="en-US" b="0"/>
              <a:t>Initial RISCV port in Gem5</a:t>
            </a:r>
            <a:endParaRPr/>
          </a:p>
          <a:p>
            <a:pPr marL="937583" lvl="1" indent="-401821" algn="l" rtl="0">
              <a:spcBef>
                <a:spcPts val="844"/>
              </a:spcBef>
              <a:spcAft>
                <a:spcPts val="0"/>
              </a:spcAft>
              <a:buSzPts val="2000"/>
              <a:buFont typeface="Arial"/>
              <a:buChar char="•"/>
            </a:pPr>
            <a:r>
              <a:rPr lang="en-US" b="0"/>
              <a:t>RV64GC</a:t>
            </a:r>
            <a:endParaRPr/>
          </a:p>
          <a:p>
            <a:pPr marL="937583" lvl="1" indent="-401821" algn="l" rtl="0">
              <a:spcBef>
                <a:spcPts val="844"/>
              </a:spcBef>
              <a:spcAft>
                <a:spcPts val="0"/>
              </a:spcAft>
              <a:buSzPts val="2000"/>
              <a:buFont typeface="Arial"/>
              <a:buChar char="•"/>
            </a:pPr>
            <a:r>
              <a:rPr lang="en-US" b="0"/>
              <a:t>Single core simulation system</a:t>
            </a:r>
            <a:endParaRPr/>
          </a:p>
          <a:p>
            <a:pPr marL="937583" lvl="1" indent="-401821" algn="l" rtl="0">
              <a:spcBef>
                <a:spcPts val="844"/>
              </a:spcBef>
              <a:spcAft>
                <a:spcPts val="0"/>
              </a:spcAft>
              <a:buSzPts val="2000"/>
              <a:buFont typeface="Arial"/>
              <a:buChar char="•"/>
            </a:pPr>
            <a:r>
              <a:rPr lang="en-US" b="0"/>
              <a:t>System Call emulation (SE) mode</a:t>
            </a:r>
            <a:endParaRPr/>
          </a:p>
          <a:p>
            <a:pPr marL="625056" lvl="0" indent="-401822" algn="l" rtl="0">
              <a:spcBef>
                <a:spcPts val="844"/>
              </a:spcBef>
              <a:spcAft>
                <a:spcPts val="0"/>
              </a:spcAft>
              <a:buSzPts val="2400"/>
              <a:buFont typeface="Arial"/>
              <a:buChar char="•"/>
            </a:pPr>
            <a:r>
              <a:rPr lang="en-US" b="0"/>
              <a:t>Our contribution to the RISC V port in Gem5</a:t>
            </a:r>
            <a:endParaRPr/>
          </a:p>
          <a:p>
            <a:pPr marL="937583" lvl="1" indent="-401821" algn="l" rtl="0">
              <a:spcBef>
                <a:spcPts val="844"/>
              </a:spcBef>
              <a:spcAft>
                <a:spcPts val="0"/>
              </a:spcAft>
              <a:buSzPts val="2000"/>
              <a:buFont typeface="Arial"/>
              <a:buChar char="•"/>
            </a:pPr>
            <a:r>
              <a:rPr lang="en-US" b="0"/>
              <a:t>Multi-type-CPU system simulation in SE mode</a:t>
            </a:r>
            <a:endParaRPr/>
          </a:p>
          <a:p>
            <a:pPr marL="937583" lvl="1" indent="-401821" algn="l" rtl="0">
              <a:spcBef>
                <a:spcPts val="844"/>
              </a:spcBef>
              <a:spcAft>
                <a:spcPts val="0"/>
              </a:spcAft>
              <a:buSzPts val="2000"/>
              <a:buFont typeface="Arial"/>
              <a:buChar char="•"/>
            </a:pPr>
            <a:r>
              <a:rPr lang="en-US" b="0"/>
              <a:t>RISC-V system infrastructure in Gem5</a:t>
            </a:r>
            <a:endParaRPr/>
          </a:p>
          <a:p>
            <a:pPr marL="937583" lvl="1" indent="-274821" algn="l" rtl="0">
              <a:spcBef>
                <a:spcPts val="844"/>
              </a:spcBef>
              <a:spcAft>
                <a:spcPts val="0"/>
              </a:spcAft>
              <a:buSzPts val="2000"/>
              <a:buFont typeface="Arial"/>
              <a:buNone/>
            </a:pPr>
            <a:endParaRPr b="0"/>
          </a:p>
          <a:p>
            <a:pPr marL="937583" lvl="1" indent="-274821" algn="l" rtl="0">
              <a:spcBef>
                <a:spcPts val="844"/>
              </a:spcBef>
              <a:spcAft>
                <a:spcPts val="0"/>
              </a:spcAft>
              <a:buSzPts val="2000"/>
              <a:buFont typeface="Arial"/>
              <a:buNone/>
            </a:pPr>
            <a:endParaRPr b="0"/>
          </a:p>
        </p:txBody>
      </p:sp>
      <p:sp>
        <p:nvSpPr>
          <p:cNvPr id="71" name="Google Shape;71;p9"/>
          <p:cNvSpPr txBox="1">
            <a:spLocks noGrp="1"/>
          </p:cNvSpPr>
          <p:nvPr>
            <p:ph type="sldNum" idx="12"/>
          </p:nvPr>
        </p:nvSpPr>
        <p:spPr>
          <a:xfrm>
            <a:off x="11658035" y="6567394"/>
            <a:ext cx="198772" cy="194797"/>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0"/>
          <p:cNvSpPr txBox="1">
            <a:spLocks noGrp="1"/>
          </p:cNvSpPr>
          <p:nvPr>
            <p:ph type="title"/>
          </p:nvPr>
        </p:nvSpPr>
        <p:spPr>
          <a:xfrm>
            <a:off x="166838" y="7697"/>
            <a:ext cx="10216866" cy="708995"/>
          </a:xfrm>
          <a:prstGeom prst="rect">
            <a:avLst/>
          </a:prstGeom>
          <a:noFill/>
          <a:ln>
            <a:noFill/>
          </a:ln>
        </p:spPr>
        <p:txBody>
          <a:bodyPr spcFirstLastPara="1" wrap="square" lIns="127000" tIns="127000" rIns="127000" bIns="127000" anchor="ctr" anchorCtr="0">
            <a:noAutofit/>
          </a:bodyPr>
          <a:lstStyle/>
          <a:p>
            <a:pPr marL="0" lvl="0" indent="0" algn="l" rtl="0">
              <a:spcBef>
                <a:spcPts val="0"/>
              </a:spcBef>
              <a:spcAft>
                <a:spcPts val="0"/>
              </a:spcAft>
              <a:buNone/>
            </a:pPr>
            <a:r>
              <a:rPr lang="en-US"/>
              <a:t>RISCV-GNU Toolchain</a:t>
            </a:r>
            <a:endParaRPr/>
          </a:p>
        </p:txBody>
      </p:sp>
      <p:sp>
        <p:nvSpPr>
          <p:cNvPr id="77" name="Google Shape;77;p10"/>
          <p:cNvSpPr txBox="1">
            <a:spLocks noGrp="1"/>
          </p:cNvSpPr>
          <p:nvPr>
            <p:ph type="body" idx="1"/>
          </p:nvPr>
        </p:nvSpPr>
        <p:spPr>
          <a:xfrm>
            <a:off x="166837" y="1116211"/>
            <a:ext cx="11848182" cy="5645980"/>
          </a:xfrm>
          <a:prstGeom prst="rect">
            <a:avLst/>
          </a:prstGeom>
          <a:noFill/>
          <a:ln>
            <a:noFill/>
          </a:ln>
        </p:spPr>
        <p:txBody>
          <a:bodyPr spcFirstLastPara="1" wrap="square" lIns="0" tIns="0" rIns="0" bIns="0" anchor="t" anchorCtr="0">
            <a:noAutofit/>
          </a:bodyPr>
          <a:lstStyle/>
          <a:p>
            <a:pPr marL="625056" lvl="0" indent="-401822" algn="l" rtl="0">
              <a:spcBef>
                <a:spcPts val="0"/>
              </a:spcBef>
              <a:spcAft>
                <a:spcPts val="0"/>
              </a:spcAft>
              <a:buSzPts val="2400"/>
              <a:buFont typeface="Arial"/>
              <a:buChar char="•"/>
            </a:pPr>
            <a:r>
              <a:rPr lang="en-US" b="0"/>
              <a:t>What is the RISC-V GNU Toolchain?</a:t>
            </a:r>
            <a:endParaRPr/>
          </a:p>
          <a:p>
            <a:pPr marL="937583" lvl="1" indent="-401821" algn="l" rtl="0">
              <a:spcBef>
                <a:spcPts val="844"/>
              </a:spcBef>
              <a:spcAft>
                <a:spcPts val="0"/>
              </a:spcAft>
              <a:buSzPts val="2000"/>
              <a:buFont typeface="Arial"/>
              <a:buChar char="•"/>
            </a:pPr>
            <a:r>
              <a:rPr lang="en-US" b="0"/>
              <a:t>A set of development tools for compiling and debugging programs for RISC-V architecture.</a:t>
            </a:r>
            <a:endParaRPr/>
          </a:p>
          <a:p>
            <a:pPr marL="937583" lvl="1" indent="-401821" algn="l" rtl="0">
              <a:spcBef>
                <a:spcPts val="844"/>
              </a:spcBef>
              <a:spcAft>
                <a:spcPts val="0"/>
              </a:spcAft>
              <a:buSzPts val="2000"/>
              <a:buFont typeface="Arial"/>
              <a:buChar char="•"/>
            </a:pPr>
            <a:r>
              <a:rPr lang="en-US" b="0"/>
              <a:t>It includes GNU Compiler Collection (GCC), Binutils, GDB (GNU Debugger), and Newlib (C library).</a:t>
            </a:r>
            <a:endParaRPr/>
          </a:p>
          <a:p>
            <a:pPr marL="625056" lvl="0" indent="-401822" algn="l" rtl="0">
              <a:spcBef>
                <a:spcPts val="844"/>
              </a:spcBef>
              <a:spcAft>
                <a:spcPts val="0"/>
              </a:spcAft>
              <a:buSzPts val="2400"/>
              <a:buFont typeface="Arial"/>
              <a:buChar char="•"/>
            </a:pPr>
            <a:r>
              <a:rPr lang="en-US" b="0"/>
              <a:t>Benefits of Using RISC-V Toolchain with gem5	</a:t>
            </a:r>
            <a:endParaRPr/>
          </a:p>
          <a:p>
            <a:pPr marL="910806" lvl="2" indent="-285750" algn="l" rtl="0">
              <a:spcBef>
                <a:spcPts val="844"/>
              </a:spcBef>
              <a:spcAft>
                <a:spcPts val="0"/>
              </a:spcAft>
              <a:buSzPts val="2000"/>
              <a:buFont typeface="Arial"/>
              <a:buChar char="•"/>
            </a:pPr>
            <a:r>
              <a:rPr lang="en-US" sz="2000" b="0">
                <a:latin typeface="Arial"/>
                <a:ea typeface="Arial"/>
                <a:cs typeface="Arial"/>
                <a:sym typeface="Arial"/>
              </a:rPr>
              <a:t>No Hardware Needed: Test and develop software without needing physical hardware.</a:t>
            </a:r>
            <a:endParaRPr/>
          </a:p>
          <a:p>
            <a:pPr marL="910806" lvl="2" indent="-285750" algn="l" rtl="0">
              <a:spcBef>
                <a:spcPts val="1644"/>
              </a:spcBef>
              <a:spcAft>
                <a:spcPts val="0"/>
              </a:spcAft>
              <a:buSzPts val="2000"/>
              <a:buFont typeface="Arial"/>
              <a:buChar char="•"/>
            </a:pPr>
            <a:r>
              <a:rPr lang="en-US" sz="2000" b="0">
                <a:latin typeface="Arial"/>
                <a:ea typeface="Arial"/>
                <a:cs typeface="Arial"/>
                <a:sym typeface="Arial"/>
              </a:rPr>
              <a:t>Custom Processor Designs: Simulate and evaluate custom RISC-V processors.</a:t>
            </a:r>
            <a:endParaRPr/>
          </a:p>
          <a:p>
            <a:pPr marL="910806" lvl="2" indent="-285750" algn="l" rtl="0">
              <a:spcBef>
                <a:spcPts val="1644"/>
              </a:spcBef>
              <a:spcAft>
                <a:spcPts val="0"/>
              </a:spcAft>
              <a:buSzPts val="2000"/>
              <a:buFont typeface="Arial"/>
              <a:buChar char="•"/>
            </a:pPr>
            <a:r>
              <a:rPr lang="en-US" sz="2000" b="0">
                <a:latin typeface="Arial"/>
                <a:ea typeface="Arial"/>
                <a:cs typeface="Arial"/>
                <a:sym typeface="Arial"/>
              </a:rPr>
              <a:t>Comprehensive Debugging: Integrate GDB with gem5 for step-by-step debugging of RISC-V code.</a:t>
            </a:r>
            <a:endParaRPr/>
          </a:p>
          <a:p>
            <a:pPr marL="910806" lvl="2" indent="-285750" algn="l" rtl="0">
              <a:spcBef>
                <a:spcPts val="1644"/>
              </a:spcBef>
              <a:spcAft>
                <a:spcPts val="0"/>
              </a:spcAft>
              <a:buSzPts val="2000"/>
              <a:buFont typeface="Arial"/>
              <a:buChar char="•"/>
            </a:pPr>
            <a:r>
              <a:rPr lang="en-US" sz="2000" b="0">
                <a:latin typeface="Arial"/>
                <a:ea typeface="Arial"/>
                <a:cs typeface="Arial"/>
                <a:sym typeface="Arial"/>
              </a:rPr>
              <a:t>Realistic Performance Metrics: Evaluate performance and bottlenecks in a simulated environment before hardware implementation.</a:t>
            </a:r>
            <a:endParaRPr/>
          </a:p>
          <a:p>
            <a:pPr marL="910806" lvl="2" indent="-285750" algn="l" rtl="0">
              <a:spcBef>
                <a:spcPts val="1644"/>
              </a:spcBef>
              <a:spcAft>
                <a:spcPts val="0"/>
              </a:spcAft>
              <a:buSzPts val="2000"/>
              <a:buFont typeface="Arial"/>
              <a:buChar char="•"/>
            </a:pPr>
            <a:r>
              <a:rPr lang="en-US" sz="2000" b="0">
                <a:latin typeface="Arial"/>
                <a:ea typeface="Arial"/>
                <a:cs typeface="Arial"/>
                <a:sym typeface="Arial"/>
              </a:rPr>
              <a:t>Cross-Platform Development: Build software on any host machine and run it on RISC-V targets via simulation</a:t>
            </a:r>
            <a:r>
              <a:rPr lang="en-US" sz="2000">
                <a:latin typeface="Arial"/>
                <a:ea typeface="Arial"/>
                <a:cs typeface="Arial"/>
                <a:sym typeface="Arial"/>
              </a:rPr>
              <a:t>.</a:t>
            </a:r>
            <a:endParaRPr/>
          </a:p>
          <a:p>
            <a:pPr marL="937583" lvl="1" indent="-274821" algn="l" rtl="0">
              <a:spcBef>
                <a:spcPts val="1644"/>
              </a:spcBef>
              <a:spcAft>
                <a:spcPts val="0"/>
              </a:spcAft>
              <a:buSzPts val="2000"/>
              <a:buFont typeface="Arial"/>
              <a:buNone/>
            </a:pPr>
            <a:endParaRPr b="0"/>
          </a:p>
          <a:p>
            <a:pPr marL="625056" lvl="0" indent="-249421" algn="l" rtl="0">
              <a:spcBef>
                <a:spcPts val="844"/>
              </a:spcBef>
              <a:spcAft>
                <a:spcPts val="0"/>
              </a:spcAft>
              <a:buSzPts val="2400"/>
              <a:buFont typeface="Arial"/>
              <a:buNone/>
            </a:pPr>
            <a:endParaRPr/>
          </a:p>
        </p:txBody>
      </p:sp>
      <p:sp>
        <p:nvSpPr>
          <p:cNvPr id="78" name="Google Shape;78;p10"/>
          <p:cNvSpPr txBox="1">
            <a:spLocks noGrp="1"/>
          </p:cNvSpPr>
          <p:nvPr>
            <p:ph type="sldNum" idx="12"/>
          </p:nvPr>
        </p:nvSpPr>
        <p:spPr>
          <a:xfrm>
            <a:off x="11658035" y="6567394"/>
            <a:ext cx="198772" cy="194797"/>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166838" y="7697"/>
            <a:ext cx="10216866" cy="708995"/>
          </a:xfrm>
          <a:prstGeom prst="rect">
            <a:avLst/>
          </a:prstGeom>
          <a:noFill/>
          <a:ln>
            <a:noFill/>
          </a:ln>
        </p:spPr>
        <p:txBody>
          <a:bodyPr spcFirstLastPara="1" wrap="square" lIns="127000" tIns="127000" rIns="127000" bIns="127000" anchor="ctr" anchorCtr="0">
            <a:noAutofit/>
          </a:bodyPr>
          <a:lstStyle/>
          <a:p>
            <a:pPr marL="0" lvl="0" indent="0" algn="l" rtl="0">
              <a:spcBef>
                <a:spcPts val="0"/>
              </a:spcBef>
              <a:spcAft>
                <a:spcPts val="0"/>
              </a:spcAft>
              <a:buNone/>
            </a:pPr>
            <a:r>
              <a:rPr lang="en-US"/>
              <a:t>Ligra</a:t>
            </a:r>
            <a:endParaRPr/>
          </a:p>
        </p:txBody>
      </p:sp>
      <p:sp>
        <p:nvSpPr>
          <p:cNvPr id="84" name="Google Shape;84;p11"/>
          <p:cNvSpPr txBox="1">
            <a:spLocks noGrp="1"/>
          </p:cNvSpPr>
          <p:nvPr>
            <p:ph type="body" idx="1"/>
          </p:nvPr>
        </p:nvSpPr>
        <p:spPr>
          <a:xfrm>
            <a:off x="166837" y="1116211"/>
            <a:ext cx="11837247" cy="4848820"/>
          </a:xfrm>
          <a:prstGeom prst="rect">
            <a:avLst/>
          </a:prstGeom>
          <a:noFill/>
          <a:ln>
            <a:noFill/>
          </a:ln>
        </p:spPr>
        <p:txBody>
          <a:bodyPr spcFirstLastPara="1" wrap="square" lIns="0" tIns="0" rIns="0" bIns="0" anchor="t" anchorCtr="0">
            <a:noAutofit/>
          </a:bodyPr>
          <a:lstStyle/>
          <a:p>
            <a:pPr marL="625056" lvl="0" indent="-401822" algn="just" rtl="0">
              <a:spcBef>
                <a:spcPts val="0"/>
              </a:spcBef>
              <a:spcAft>
                <a:spcPts val="0"/>
              </a:spcAft>
              <a:buClr>
                <a:srgbClr val="001D35"/>
              </a:buClr>
              <a:buSzPts val="2000"/>
              <a:buFont typeface="Arial"/>
              <a:buChar char="•"/>
            </a:pPr>
            <a:r>
              <a:rPr lang="en-US" sz="2000" b="0" i="0">
                <a:solidFill>
                  <a:srgbClr val="001D35"/>
                </a:solidFill>
                <a:latin typeface="Arial"/>
                <a:ea typeface="Arial"/>
                <a:cs typeface="Arial"/>
                <a:sym typeface="Arial"/>
              </a:rPr>
              <a:t>In the context of Gem5, "Ligra benchmark" refers to a suite of graph processing workloads used to test and evaluate the performance of different computer architectures within the Gem5 simulator, particularly when analyzing the efficiency of parallel processing on shared-memory systems.</a:t>
            </a:r>
            <a:endParaRPr/>
          </a:p>
          <a:p>
            <a:pPr marL="625056" lvl="0" indent="-401822" algn="just" rtl="0">
              <a:spcBef>
                <a:spcPts val="844"/>
              </a:spcBef>
              <a:spcAft>
                <a:spcPts val="0"/>
              </a:spcAft>
              <a:buClr>
                <a:srgbClr val="001D35"/>
              </a:buClr>
              <a:buSzPts val="2000"/>
              <a:buFont typeface="Arial"/>
              <a:buChar char="•"/>
            </a:pPr>
            <a:r>
              <a:rPr lang="en-US" sz="2000" b="0" i="0">
                <a:solidFill>
                  <a:srgbClr val="001D35"/>
                </a:solidFill>
                <a:latin typeface="Arial"/>
                <a:ea typeface="Arial"/>
                <a:cs typeface="Arial"/>
                <a:sym typeface="Arial"/>
              </a:rPr>
              <a:t>Ligra is a popular graph processing framework that allows researchers to run various graph algorithms like PageRank or triangle counting on simulated hardware configurations within Gem5.</a:t>
            </a:r>
            <a:endParaRPr/>
          </a:p>
          <a:p>
            <a:pPr marL="625056" lvl="0" indent="-401822" algn="just" rtl="0">
              <a:lnSpc>
                <a:spcPct val="82500"/>
              </a:lnSpc>
              <a:spcBef>
                <a:spcPts val="750"/>
              </a:spcBef>
              <a:spcAft>
                <a:spcPts val="0"/>
              </a:spcAft>
              <a:buClr>
                <a:srgbClr val="001D35"/>
              </a:buClr>
              <a:buSzPts val="2000"/>
              <a:buFont typeface="Arial"/>
              <a:buChar char="•"/>
            </a:pPr>
            <a:r>
              <a:rPr lang="en-US" sz="2000" b="1" i="0">
                <a:solidFill>
                  <a:srgbClr val="001D35"/>
                </a:solidFill>
                <a:latin typeface="Arial"/>
                <a:ea typeface="Arial"/>
                <a:cs typeface="Arial"/>
                <a:sym typeface="Arial"/>
              </a:rPr>
              <a:t>Functionality:</a:t>
            </a:r>
            <a:endParaRPr sz="2000" b="0" i="0">
              <a:solidFill>
                <a:srgbClr val="001D35"/>
              </a:solidFill>
              <a:latin typeface="Arial"/>
              <a:ea typeface="Arial"/>
              <a:cs typeface="Arial"/>
              <a:sym typeface="Arial"/>
            </a:endParaRPr>
          </a:p>
          <a:p>
            <a:pPr marL="937583" lvl="1" indent="-401821" algn="just" rtl="0">
              <a:lnSpc>
                <a:spcPct val="103125"/>
              </a:lnSpc>
              <a:spcBef>
                <a:spcPts val="1350"/>
              </a:spcBef>
              <a:spcAft>
                <a:spcPts val="0"/>
              </a:spcAft>
              <a:buClr>
                <a:srgbClr val="001D35"/>
              </a:buClr>
              <a:buSzPts val="1600"/>
              <a:buFont typeface="Arial"/>
              <a:buChar char="•"/>
            </a:pPr>
            <a:r>
              <a:rPr lang="en-US" sz="1600" b="0" i="0">
                <a:solidFill>
                  <a:srgbClr val="001D35"/>
                </a:solidFill>
                <a:latin typeface="Arial"/>
                <a:ea typeface="Arial"/>
                <a:cs typeface="Arial"/>
                <a:sym typeface="Arial"/>
              </a:rPr>
              <a:t>Ligra provides a set of graph algorithms designed for shared-memory systems, enabling researchers to test how different processor designs handle parallel graph computations. </a:t>
            </a:r>
            <a:endParaRPr/>
          </a:p>
          <a:p>
            <a:pPr marL="625056" lvl="0" indent="-401822" algn="just" rtl="0">
              <a:lnSpc>
                <a:spcPct val="82500"/>
              </a:lnSpc>
              <a:spcBef>
                <a:spcPts val="1350"/>
              </a:spcBef>
              <a:spcAft>
                <a:spcPts val="0"/>
              </a:spcAft>
              <a:buClr>
                <a:srgbClr val="001D35"/>
              </a:buClr>
              <a:buSzPts val="2000"/>
              <a:buFont typeface="Arial"/>
              <a:buChar char="•"/>
            </a:pPr>
            <a:r>
              <a:rPr lang="en-US" sz="2000" b="1" i="0">
                <a:solidFill>
                  <a:srgbClr val="001D35"/>
                </a:solidFill>
                <a:latin typeface="Arial"/>
                <a:ea typeface="Arial"/>
                <a:cs typeface="Arial"/>
                <a:sym typeface="Arial"/>
              </a:rPr>
              <a:t>Application in Gem5:</a:t>
            </a:r>
            <a:endParaRPr sz="2000" b="0" i="0">
              <a:solidFill>
                <a:srgbClr val="001D35"/>
              </a:solidFill>
              <a:latin typeface="Arial"/>
              <a:ea typeface="Arial"/>
              <a:cs typeface="Arial"/>
              <a:sym typeface="Arial"/>
            </a:endParaRPr>
          </a:p>
          <a:p>
            <a:pPr marL="937583" lvl="1" indent="-401821" algn="just" rtl="0">
              <a:lnSpc>
                <a:spcPct val="103125"/>
              </a:lnSpc>
              <a:spcBef>
                <a:spcPts val="1350"/>
              </a:spcBef>
              <a:spcAft>
                <a:spcPts val="0"/>
              </a:spcAft>
              <a:buClr>
                <a:srgbClr val="001D35"/>
              </a:buClr>
              <a:buSzPts val="1600"/>
              <a:buFont typeface="Arial"/>
              <a:buChar char="•"/>
            </a:pPr>
            <a:r>
              <a:rPr lang="en-US" sz="1600" b="0" i="0">
                <a:solidFill>
                  <a:srgbClr val="001D35"/>
                </a:solidFill>
                <a:latin typeface="Arial"/>
                <a:ea typeface="Arial"/>
                <a:cs typeface="Arial"/>
                <a:sym typeface="Arial"/>
              </a:rPr>
              <a:t>By running Ligra benchmarks on a simulated system within Gem5, researchers can analyze the performance of different cache configurations, memory systems, and processor architectures when dealing with parallel graph processing workloads.</a:t>
            </a:r>
            <a:endParaRPr/>
          </a:p>
          <a:p>
            <a:pPr marL="625056" lvl="0" indent="-249421" algn="just" rtl="0">
              <a:spcBef>
                <a:spcPts val="1444"/>
              </a:spcBef>
              <a:spcAft>
                <a:spcPts val="0"/>
              </a:spcAft>
              <a:buSzPts val="2400"/>
              <a:buFont typeface="Arial"/>
              <a:buNone/>
            </a:pPr>
            <a:endParaRPr>
              <a:latin typeface="Arial"/>
              <a:ea typeface="Arial"/>
              <a:cs typeface="Arial"/>
              <a:sym typeface="Arial"/>
            </a:endParaRPr>
          </a:p>
        </p:txBody>
      </p:sp>
      <p:sp>
        <p:nvSpPr>
          <p:cNvPr id="85" name="Google Shape;85;p11"/>
          <p:cNvSpPr txBox="1">
            <a:spLocks noGrp="1"/>
          </p:cNvSpPr>
          <p:nvPr>
            <p:ph type="sldNum" idx="12"/>
          </p:nvPr>
        </p:nvSpPr>
        <p:spPr>
          <a:xfrm>
            <a:off x="11658035" y="6567394"/>
            <a:ext cx="198772" cy="194797"/>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2"/>
          <p:cNvSpPr txBox="1">
            <a:spLocks noGrp="1"/>
          </p:cNvSpPr>
          <p:nvPr>
            <p:ph type="title"/>
          </p:nvPr>
        </p:nvSpPr>
        <p:spPr>
          <a:xfrm>
            <a:off x="166838" y="7697"/>
            <a:ext cx="10216866" cy="708995"/>
          </a:xfrm>
          <a:prstGeom prst="rect">
            <a:avLst/>
          </a:prstGeom>
          <a:noFill/>
          <a:ln>
            <a:noFill/>
          </a:ln>
        </p:spPr>
        <p:txBody>
          <a:bodyPr spcFirstLastPara="1" wrap="square" lIns="127000" tIns="127000" rIns="127000" bIns="127000" anchor="ctr" anchorCtr="0">
            <a:noAutofit/>
          </a:bodyPr>
          <a:lstStyle/>
          <a:p>
            <a:pPr marL="0" lvl="0" indent="0" algn="l" rtl="0">
              <a:spcBef>
                <a:spcPts val="0"/>
              </a:spcBef>
              <a:spcAft>
                <a:spcPts val="0"/>
              </a:spcAft>
              <a:buNone/>
            </a:pPr>
            <a:r>
              <a:rPr lang="en-US"/>
              <a:t>The Procedure(Top Level)</a:t>
            </a:r>
            <a:endParaRPr/>
          </a:p>
        </p:txBody>
      </p:sp>
      <p:sp>
        <p:nvSpPr>
          <p:cNvPr id="91" name="Google Shape;91;p12"/>
          <p:cNvSpPr txBox="1">
            <a:spLocks noGrp="1"/>
          </p:cNvSpPr>
          <p:nvPr>
            <p:ph type="body" idx="1"/>
          </p:nvPr>
        </p:nvSpPr>
        <p:spPr>
          <a:xfrm>
            <a:off x="422787" y="5249718"/>
            <a:ext cx="11434020" cy="1127560"/>
          </a:xfrm>
          <a:prstGeom prst="rect">
            <a:avLst/>
          </a:prstGeom>
          <a:noFill/>
          <a:ln>
            <a:noFill/>
          </a:ln>
        </p:spPr>
        <p:txBody>
          <a:bodyPr spcFirstLastPara="1" wrap="square" lIns="0" tIns="0" rIns="0" bIns="0" anchor="t" anchorCtr="0">
            <a:noAutofit/>
          </a:bodyPr>
          <a:lstStyle/>
          <a:p>
            <a:pPr marL="625056" lvl="0" indent="-401822" algn="l" rtl="0">
              <a:spcBef>
                <a:spcPts val="0"/>
              </a:spcBef>
              <a:spcAft>
                <a:spcPts val="0"/>
              </a:spcAft>
              <a:buSzPts val="2400"/>
              <a:buFont typeface="Arial"/>
              <a:buChar char="•"/>
            </a:pPr>
            <a:r>
              <a:rPr lang="en-US" b="0"/>
              <a:t>Step by step procedure</a:t>
            </a:r>
            <a:endParaRPr/>
          </a:p>
        </p:txBody>
      </p:sp>
      <p:sp>
        <p:nvSpPr>
          <p:cNvPr id="92" name="Google Shape;92;p12"/>
          <p:cNvSpPr txBox="1">
            <a:spLocks noGrp="1"/>
          </p:cNvSpPr>
          <p:nvPr>
            <p:ph type="sldNum" idx="12"/>
          </p:nvPr>
        </p:nvSpPr>
        <p:spPr>
          <a:xfrm>
            <a:off x="11658035" y="6567394"/>
            <a:ext cx="198772" cy="194797"/>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fld id="{00000000-1234-1234-1234-123412341234}" type="slidenum">
              <a:rPr lang="en-US"/>
              <a:t>9</a:t>
            </a:fld>
            <a:endParaRPr/>
          </a:p>
        </p:txBody>
      </p:sp>
      <p:sp>
        <p:nvSpPr>
          <p:cNvPr id="93" name="Google Shape;93;p12"/>
          <p:cNvSpPr/>
          <p:nvPr/>
        </p:nvSpPr>
        <p:spPr>
          <a:xfrm>
            <a:off x="324476" y="1573150"/>
            <a:ext cx="1916400" cy="2688000"/>
          </a:xfrm>
          <a:prstGeom prst="rect">
            <a:avLst/>
          </a:prstGeom>
          <a:solidFill>
            <a:srgbClr val="E3D4EE"/>
          </a:solidFill>
          <a:ln w="25400" cap="flat" cmpd="sng">
            <a:solidFill>
              <a:srgbClr val="000000"/>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6E5E11"/>
              </a:buClr>
              <a:buSzPts val="2800"/>
              <a:buFont typeface="Arial"/>
              <a:buNone/>
            </a:pPr>
            <a:r>
              <a:rPr lang="en-US" sz="2800" b="0" i="0" u="none" strike="noStrike" cap="none">
                <a:solidFill>
                  <a:srgbClr val="6E5E11"/>
                </a:solidFill>
                <a:latin typeface="Arial"/>
                <a:ea typeface="Arial"/>
                <a:cs typeface="Arial"/>
                <a:sym typeface="Arial"/>
              </a:rPr>
              <a:t>Installing Gem5</a:t>
            </a:r>
            <a:endParaRPr/>
          </a:p>
          <a:p>
            <a:pPr marL="0" marR="0" lvl="0" indent="0" algn="ctr" rtl="0">
              <a:lnSpc>
                <a:spcPct val="100000"/>
              </a:lnSpc>
              <a:spcBef>
                <a:spcPts val="0"/>
              </a:spcBef>
              <a:spcAft>
                <a:spcPts val="0"/>
              </a:spcAft>
              <a:buClr>
                <a:srgbClr val="6E5E11"/>
              </a:buClr>
              <a:buSzPts val="2800"/>
              <a:buFont typeface="Arial"/>
              <a:buNone/>
            </a:pPr>
            <a:r>
              <a:rPr lang="en-US" sz="2800" b="0" i="0" u="none" strike="noStrike" cap="none">
                <a:solidFill>
                  <a:srgbClr val="6E5E11"/>
                </a:solidFill>
                <a:latin typeface="Arial"/>
                <a:ea typeface="Arial"/>
                <a:cs typeface="Arial"/>
                <a:sym typeface="Arial"/>
              </a:rPr>
              <a:t>ISA          SimulationFramework</a:t>
            </a:r>
            <a:endParaRPr sz="2800" b="0" i="0" u="none" strike="noStrike" cap="none">
              <a:solidFill>
                <a:srgbClr val="6E5E11"/>
              </a:solidFill>
              <a:latin typeface="Arial"/>
              <a:ea typeface="Arial"/>
              <a:cs typeface="Arial"/>
              <a:sym typeface="Arial"/>
            </a:endParaRPr>
          </a:p>
        </p:txBody>
      </p:sp>
      <p:sp>
        <p:nvSpPr>
          <p:cNvPr id="94" name="Google Shape;94;p12"/>
          <p:cNvSpPr/>
          <p:nvPr/>
        </p:nvSpPr>
        <p:spPr>
          <a:xfrm>
            <a:off x="2589908" y="1788603"/>
            <a:ext cx="1757965" cy="2257028"/>
          </a:xfrm>
          <a:prstGeom prst="rect">
            <a:avLst/>
          </a:prstGeom>
          <a:solidFill>
            <a:srgbClr val="F8F1D1"/>
          </a:solidFill>
          <a:ln w="25400" cap="flat" cmpd="sng">
            <a:solidFill>
              <a:srgbClr val="000000"/>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6E5E11"/>
              </a:buClr>
              <a:buSzPts val="2800"/>
              <a:buFont typeface="Arial"/>
              <a:buNone/>
            </a:pPr>
            <a:r>
              <a:rPr lang="en-US" sz="2800" b="0" i="0" u="none" strike="noStrike" cap="none">
                <a:solidFill>
                  <a:srgbClr val="6E5E11"/>
                </a:solidFill>
                <a:latin typeface="Arial"/>
                <a:ea typeface="Arial"/>
                <a:cs typeface="Arial"/>
                <a:sym typeface="Arial"/>
              </a:rPr>
              <a:t>Installing      the              RISCV        GNU             toolchain</a:t>
            </a:r>
            <a:endParaRPr/>
          </a:p>
        </p:txBody>
      </p:sp>
      <p:sp>
        <p:nvSpPr>
          <p:cNvPr id="95" name="Google Shape;95;p12"/>
          <p:cNvSpPr/>
          <p:nvPr/>
        </p:nvSpPr>
        <p:spPr>
          <a:xfrm>
            <a:off x="4764852" y="1788603"/>
            <a:ext cx="2107008" cy="2257028"/>
          </a:xfrm>
          <a:prstGeom prst="rect">
            <a:avLst/>
          </a:prstGeom>
          <a:solidFill>
            <a:srgbClr val="DADCE0"/>
          </a:solidFill>
          <a:ln w="25400" cap="flat" cmpd="sng">
            <a:solidFill>
              <a:srgbClr val="000000"/>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6E5E11"/>
              </a:buClr>
              <a:buSzPts val="2800"/>
              <a:buFont typeface="Arial"/>
              <a:buNone/>
            </a:pPr>
            <a:r>
              <a:rPr lang="en-US" sz="2800" b="0" i="0" u="none" strike="noStrike" cap="none">
                <a:solidFill>
                  <a:srgbClr val="6E5E11"/>
                </a:solidFill>
                <a:latin typeface="Arial"/>
                <a:ea typeface="Arial"/>
                <a:cs typeface="Arial"/>
                <a:sym typeface="Arial"/>
              </a:rPr>
              <a:t>Installing       and               applying        Ligra             benchmarks</a:t>
            </a:r>
            <a:endParaRPr/>
          </a:p>
        </p:txBody>
      </p:sp>
      <p:sp>
        <p:nvSpPr>
          <p:cNvPr id="96" name="Google Shape;96;p12"/>
          <p:cNvSpPr/>
          <p:nvPr/>
        </p:nvSpPr>
        <p:spPr>
          <a:xfrm>
            <a:off x="7344700" y="1538326"/>
            <a:ext cx="1848600" cy="2902200"/>
          </a:xfrm>
          <a:prstGeom prst="rect">
            <a:avLst/>
          </a:prstGeom>
          <a:solidFill>
            <a:srgbClr val="B4FFCA"/>
          </a:solidFill>
          <a:ln w="25400" cap="flat" cmpd="sng">
            <a:solidFill>
              <a:srgbClr val="000000"/>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4415"/>
              </a:buClr>
              <a:buSzPts val="2800"/>
              <a:buFont typeface="Arial"/>
              <a:buNone/>
            </a:pPr>
            <a:r>
              <a:rPr lang="en-US" sz="2800" b="0" i="0" u="none" strike="noStrike" cap="none">
                <a:solidFill>
                  <a:srgbClr val="004415"/>
                </a:solidFill>
                <a:latin typeface="Arial"/>
                <a:ea typeface="Arial"/>
                <a:cs typeface="Arial"/>
                <a:sym typeface="Arial"/>
              </a:rPr>
              <a:t>Integrating     multi</a:t>
            </a:r>
            <a:r>
              <a:rPr lang="en-US" sz="2800">
                <a:solidFill>
                  <a:srgbClr val="004415"/>
                </a:solidFill>
              </a:rPr>
              <a:t>-type CPU</a:t>
            </a:r>
            <a:r>
              <a:rPr lang="en-US" sz="2800" b="0" i="0" u="none" strike="noStrike" cap="none">
                <a:solidFill>
                  <a:srgbClr val="004415"/>
                </a:solidFill>
                <a:latin typeface="Arial"/>
                <a:ea typeface="Arial"/>
                <a:cs typeface="Arial"/>
                <a:sym typeface="Arial"/>
              </a:rPr>
              <a:t>      RISCV           Simulation      using             Gem5</a:t>
            </a:r>
            <a:endParaRPr/>
          </a:p>
        </p:txBody>
      </p:sp>
      <p:sp>
        <p:nvSpPr>
          <p:cNvPr id="97" name="Google Shape;97;p12"/>
          <p:cNvSpPr/>
          <p:nvPr/>
        </p:nvSpPr>
        <p:spPr>
          <a:xfrm>
            <a:off x="9451704" y="2184643"/>
            <a:ext cx="2529794" cy="1395254"/>
          </a:xfrm>
          <a:prstGeom prst="rect">
            <a:avLst/>
          </a:prstGeom>
          <a:solidFill>
            <a:srgbClr val="BFE0FF"/>
          </a:solidFill>
          <a:ln w="25400" cap="flat" cmpd="sng">
            <a:solidFill>
              <a:srgbClr val="000000"/>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4415"/>
              </a:buClr>
              <a:buSzPts val="2800"/>
              <a:buFont typeface="Arial"/>
              <a:buNone/>
            </a:pPr>
            <a:r>
              <a:rPr lang="en-US" sz="2800" b="0" i="0" u="none" strike="noStrike" cap="none">
                <a:solidFill>
                  <a:srgbClr val="004415"/>
                </a:solidFill>
                <a:latin typeface="Arial"/>
                <a:ea typeface="Arial"/>
                <a:cs typeface="Arial"/>
                <a:sym typeface="Arial"/>
              </a:rPr>
              <a:t>Execution and             Performance               Evaluation</a:t>
            </a:r>
            <a:endParaRPr/>
          </a:p>
        </p:txBody>
      </p:sp>
      <p:cxnSp>
        <p:nvCxnSpPr>
          <p:cNvPr id="98" name="Google Shape;98;p12"/>
          <p:cNvCxnSpPr>
            <a:stCxn id="93" idx="3"/>
            <a:endCxn id="94" idx="1"/>
          </p:cNvCxnSpPr>
          <p:nvPr/>
        </p:nvCxnSpPr>
        <p:spPr>
          <a:xfrm>
            <a:off x="2240876" y="2917150"/>
            <a:ext cx="348900" cy="0"/>
          </a:xfrm>
          <a:prstGeom prst="straightConnector1">
            <a:avLst/>
          </a:prstGeom>
          <a:noFill/>
          <a:ln w="38100" cap="flat" cmpd="sng">
            <a:solidFill>
              <a:srgbClr val="000000"/>
            </a:solidFill>
            <a:prstDash val="solid"/>
            <a:miter lim="400000"/>
            <a:headEnd type="none" w="sm" len="sm"/>
            <a:tailEnd type="triangle" w="med" len="med"/>
          </a:ln>
        </p:spPr>
      </p:cxnSp>
      <p:cxnSp>
        <p:nvCxnSpPr>
          <p:cNvPr id="99" name="Google Shape;99;p12"/>
          <p:cNvCxnSpPr>
            <a:stCxn id="94" idx="3"/>
            <a:endCxn id="95" idx="1"/>
          </p:cNvCxnSpPr>
          <p:nvPr/>
        </p:nvCxnSpPr>
        <p:spPr>
          <a:xfrm>
            <a:off x="4347873" y="2917117"/>
            <a:ext cx="417000" cy="0"/>
          </a:xfrm>
          <a:prstGeom prst="straightConnector1">
            <a:avLst/>
          </a:prstGeom>
          <a:noFill/>
          <a:ln w="38100" cap="flat" cmpd="sng">
            <a:solidFill>
              <a:srgbClr val="000000"/>
            </a:solidFill>
            <a:prstDash val="solid"/>
            <a:miter lim="400000"/>
            <a:headEnd type="none" w="sm" len="sm"/>
            <a:tailEnd type="triangle" w="med" len="med"/>
          </a:ln>
        </p:spPr>
      </p:cxnSp>
      <p:cxnSp>
        <p:nvCxnSpPr>
          <p:cNvPr id="100" name="Google Shape;100;p12"/>
          <p:cNvCxnSpPr>
            <a:stCxn id="95" idx="3"/>
          </p:cNvCxnSpPr>
          <p:nvPr/>
        </p:nvCxnSpPr>
        <p:spPr>
          <a:xfrm>
            <a:off x="6871860" y="2917117"/>
            <a:ext cx="472800" cy="0"/>
          </a:xfrm>
          <a:prstGeom prst="straightConnector1">
            <a:avLst/>
          </a:prstGeom>
          <a:noFill/>
          <a:ln w="38100" cap="flat" cmpd="sng">
            <a:solidFill>
              <a:srgbClr val="000000"/>
            </a:solidFill>
            <a:prstDash val="solid"/>
            <a:miter lim="400000"/>
            <a:headEnd type="none" w="sm" len="sm"/>
            <a:tailEnd type="triangle" w="med" len="med"/>
          </a:ln>
        </p:spPr>
      </p:cxnSp>
      <p:cxnSp>
        <p:nvCxnSpPr>
          <p:cNvPr id="101" name="Google Shape;101;p12"/>
          <p:cNvCxnSpPr>
            <a:stCxn id="96" idx="3"/>
            <a:endCxn id="97" idx="1"/>
          </p:cNvCxnSpPr>
          <p:nvPr/>
        </p:nvCxnSpPr>
        <p:spPr>
          <a:xfrm rot="10800000" flipH="1">
            <a:off x="9193300" y="2882326"/>
            <a:ext cx="258300" cy="107100"/>
          </a:xfrm>
          <a:prstGeom prst="straightConnector1">
            <a:avLst/>
          </a:prstGeom>
          <a:noFill/>
          <a:ln w="38100" cap="flat" cmpd="sng">
            <a:solidFill>
              <a:srgbClr val="000000"/>
            </a:solidFill>
            <a:prstDash val="solid"/>
            <a:miter lim="400000"/>
            <a:headEnd type="none" w="sm" len="sm"/>
            <a:tailEnd type="triangle" w="med" len="med"/>
          </a:ln>
        </p:spPr>
      </p:cxnSp>
    </p:spTree>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1234</Words>
  <Application>Microsoft Office PowerPoint</Application>
  <PresentationFormat>Widescreen</PresentationFormat>
  <Paragraphs>138</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Helvetica Neue</vt:lpstr>
      <vt:lpstr>Gill Sans</vt:lpstr>
      <vt:lpstr>Arial</vt:lpstr>
      <vt:lpstr>Calibri</vt:lpstr>
      <vt:lpstr>White</vt:lpstr>
      <vt:lpstr>Presentation for Project Progress Performance Analysis of Multi-CPU Processor Simulation using Gem5</vt:lpstr>
      <vt:lpstr>Project Outline</vt:lpstr>
      <vt:lpstr>Change from our main Proposal</vt:lpstr>
      <vt:lpstr>Tools Available in RISC-V Eco-System</vt:lpstr>
      <vt:lpstr>Tools Available in RISC-V Eco-System</vt:lpstr>
      <vt:lpstr>Gem5: Is it a solution?</vt:lpstr>
      <vt:lpstr>RISCV-GNU Toolchain</vt:lpstr>
      <vt:lpstr>Ligra</vt:lpstr>
      <vt:lpstr>The Procedure(Top Level)</vt:lpstr>
      <vt:lpstr>Working Code Snippet  </vt:lpstr>
      <vt:lpstr>Validation models</vt:lpstr>
      <vt:lpstr>Simulation results</vt:lpstr>
      <vt:lpstr>Result analysis</vt:lpstr>
      <vt:lpstr>…continued</vt:lpstr>
      <vt:lpstr>Analysis</vt:lpstr>
      <vt:lpstr>Result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Md. Habibur Rahman</dc:creator>
  <cp:lastModifiedBy>Rahman, Md. Habibur</cp:lastModifiedBy>
  <cp:revision>1</cp:revision>
  <dcterms:modified xsi:type="dcterms:W3CDTF">2024-12-09T00:26:44Z</dcterms:modified>
</cp:coreProperties>
</file>