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3"/>
    <p:sldId id="260" r:id="rId4"/>
    <p:sldId id="264" r:id="rId5"/>
    <p:sldId id="271" r:id="rId6"/>
    <p:sldId id="265" r:id="rId7"/>
    <p:sldId id="268" r:id="rId8"/>
    <p:sldId id="272" r:id="rId9"/>
    <p:sldId id="273" r:id="rId10"/>
    <p:sldId id="274" r:id="rId11"/>
    <p:sldId id="276" r:id="rId12"/>
    <p:sldId id="277" r:id="rId13"/>
    <p:sldId id="275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/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sz="1800"/>
          </a:p>
        </p:txBody>
      </p:sp>
      <p:sp>
        <p:nvSpPr>
          <p:cNvPr id="8" name="Freeform 7"/>
          <p:cNvSpPr/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11" name="Freeform 6"/>
          <p:cNvSpPr/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sz="1800"/>
          </a:p>
        </p:txBody>
      </p:sp>
      <p:sp>
        <p:nvSpPr>
          <p:cNvPr id="12" name="Freeform 7"/>
          <p:cNvSpPr/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8" name="Freeform 6"/>
          <p:cNvSpPr/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sz="1800"/>
          </a:p>
        </p:txBody>
      </p:sp>
      <p:sp>
        <p:nvSpPr>
          <p:cNvPr id="9" name="Freeform 7"/>
          <p:cNvSpPr/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sz="1800"/>
          </a:p>
        </p:txBody>
      </p:sp>
      <p:sp>
        <p:nvSpPr>
          <p:cNvPr id="10" name="Freeform 7"/>
          <p:cNvSpPr/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3696" y="289306"/>
            <a:ext cx="8839448" cy="1754326"/>
          </a:xfrm>
          <a:prstGeom prst="rect">
            <a:avLst/>
          </a:prstGeom>
          <a:noFill/>
          <a:effectLst>
            <a:glow rad="139700">
              <a:schemeClr val="accent1">
                <a:lumMod val="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Service Requests Analysis in New York City</a:t>
            </a:r>
            <a:endParaRPr lang="en-IN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" y="2807605"/>
            <a:ext cx="3377486" cy="4050395"/>
          </a:xfrm>
          <a:prstGeom prst="rect">
            <a:avLst/>
          </a:prstGeom>
        </p:spPr>
      </p:pic>
      <p:sp>
        <p:nvSpPr>
          <p:cNvPr id="6" name="Thought Bubble: Cloud 5"/>
          <p:cNvSpPr/>
          <p:nvPr/>
        </p:nvSpPr>
        <p:spPr>
          <a:xfrm rot="1970028">
            <a:off x="2867108" y="2987702"/>
            <a:ext cx="2923032" cy="1754326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rot="1921319">
            <a:off x="3260769" y="3361687"/>
            <a:ext cx="2443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 would be great, if someone is helping us with prioritizing the customer requests?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567"/>
    </mc:Choice>
    <mc:Fallback>
      <p:transition advTm="75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1707" y="1828800"/>
            <a:ext cx="6688585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8944" y="1828800"/>
            <a:ext cx="7254112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3258" y="1828800"/>
            <a:ext cx="7005483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529" y="1622874"/>
            <a:ext cx="6400800" cy="2560320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YOU!</a:t>
            </a:r>
            <a:endParaRPr lang="en-US" sz="7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711"/>
    </mc:Choice>
    <mc:Fallback>
      <p:transition advTm="27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83" y="211667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The Business question 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83" y="2153919"/>
            <a:ext cx="11036843" cy="21661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NYC optimize its services to improve response times and efficiency in addressing various types of complaints across different locations?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major trends in service requests over time? Are there any seasonal patterns or recurring spikes in specific types of complaints?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220" y="4320072"/>
            <a:ext cx="2850758" cy="232626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6526"/>
    </mc:Choice>
    <mc:Fallback>
      <p:transition advTm="165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68" y="249013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Project Plan :</a:t>
            </a:r>
            <a:endParaRPr lang="en-US" sz="4800" dirty="0"/>
          </a:p>
        </p:txBody>
      </p:sp>
      <p:sp>
        <p:nvSpPr>
          <p:cNvPr id="3" name="Oval 2"/>
          <p:cNvSpPr/>
          <p:nvPr/>
        </p:nvSpPr>
        <p:spPr>
          <a:xfrm>
            <a:off x="5313006" y="1726163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891644" y="3200398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832768" y="3289176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481668" y="5203273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189446" y="5203274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Right 8"/>
          <p:cNvSpPr/>
          <p:nvPr/>
        </p:nvSpPr>
        <p:spPr>
          <a:xfrm rot="3047775">
            <a:off x="6839450" y="2739618"/>
            <a:ext cx="511055" cy="3350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/>
          <p:cNvSpPr/>
          <p:nvPr/>
        </p:nvSpPr>
        <p:spPr>
          <a:xfrm rot="6897269">
            <a:off x="7575719" y="4903330"/>
            <a:ext cx="480741" cy="357129"/>
          </a:xfrm>
          <a:prstGeom prst="rightArrow">
            <a:avLst>
              <a:gd name="adj1" fmla="val 50000"/>
              <a:gd name="adj2" fmla="val 401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Right 14"/>
          <p:cNvSpPr/>
          <p:nvPr/>
        </p:nvSpPr>
        <p:spPr>
          <a:xfrm rot="10800000">
            <a:off x="5812121" y="5808480"/>
            <a:ext cx="480741" cy="357129"/>
          </a:xfrm>
          <a:prstGeom prst="rightArrow">
            <a:avLst>
              <a:gd name="adj1" fmla="val 50000"/>
              <a:gd name="adj2" fmla="val 401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Right 15"/>
          <p:cNvSpPr/>
          <p:nvPr/>
        </p:nvSpPr>
        <p:spPr>
          <a:xfrm rot="15026938">
            <a:off x="4172343" y="4796470"/>
            <a:ext cx="480741" cy="357129"/>
          </a:xfrm>
          <a:prstGeom prst="rightArrow">
            <a:avLst>
              <a:gd name="adj1" fmla="val 50000"/>
              <a:gd name="adj2" fmla="val 401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Right 16"/>
          <p:cNvSpPr/>
          <p:nvPr/>
        </p:nvSpPr>
        <p:spPr>
          <a:xfrm rot="19208332">
            <a:off x="4692240" y="2664335"/>
            <a:ext cx="480741" cy="357129"/>
          </a:xfrm>
          <a:prstGeom prst="rightArrow">
            <a:avLst>
              <a:gd name="adj1" fmla="val 50000"/>
              <a:gd name="adj2" fmla="val 401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812166" y="3593378"/>
            <a:ext cx="1481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&amp; preparation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7107" y="2100767"/>
            <a:ext cx="148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5512" y="5628057"/>
            <a:ext cx="148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2081" y="5665538"/>
            <a:ext cx="148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1883" y="3630567"/>
            <a:ext cx="148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749"/>
    </mc:Choice>
    <mc:Fallback>
      <p:transition advTm="77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48" y="264464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Key Objectives:</a:t>
            </a:r>
            <a:endParaRPr lang="en-US" sz="48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1190904" y="2500585"/>
            <a:ext cx="9601200" cy="675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NYC 311 service request data to identify trends and patterns, enabling better service delivery.</a:t>
            </a: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FF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190904" y="4033004"/>
            <a:ext cx="9601200" cy="683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insights, visualize data, and perform the complaint type analysis.</a:t>
            </a: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1190904" y="5515455"/>
            <a:ext cx="9601200" cy="675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p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ropose operational improvements based on analysis findings to enhance customer satisfaction and service efficiency.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3" name="Arrow: Down 12"/>
          <p:cNvSpPr/>
          <p:nvPr/>
        </p:nvSpPr>
        <p:spPr>
          <a:xfrm>
            <a:off x="5629523" y="3315694"/>
            <a:ext cx="461176" cy="5883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/>
          <p:cNvSpPr/>
          <p:nvPr/>
        </p:nvSpPr>
        <p:spPr>
          <a:xfrm>
            <a:off x="5629523" y="4845730"/>
            <a:ext cx="461176" cy="5883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264"/>
    </mc:Choice>
    <mc:Fallback>
      <p:transition advTm="326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88" y="211852"/>
            <a:ext cx="10729534" cy="1036850"/>
          </a:xfrm>
        </p:spPr>
        <p:txBody>
          <a:bodyPr>
            <a:noAutofit/>
          </a:bodyPr>
          <a:lstStyle/>
          <a:p>
            <a:r>
              <a:rPr lang="en-US" sz="4800" dirty="0"/>
              <a:t>Data Understanding &amp; Preparation :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40831" y="1687354"/>
            <a:ext cx="108090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About Dataset :</a:t>
            </a:r>
            <a:endParaRPr lang="en-US" sz="2800" b="1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dataset of customer service request complaints (Around 300k complaints from 2010 - 2016) is taken from Kaggle.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include unique complaint ID, complaint type, resolution description, resolution action, latitudes &amp; longitudes etc.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/>
          </a:p>
          <a:p>
            <a:pPr algn="just"/>
            <a:r>
              <a:rPr lang="en-US" sz="2800" b="1" dirty="0"/>
              <a:t>Data Preprocessing :</a:t>
            </a:r>
            <a:endParaRPr lang="en-US" sz="2800" b="1" dirty="0"/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planning to perform preprocessing in the dataset by first of all feeding the dataset in an Amazon S3 bucket which is in unstructured manner in Json format,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out unnecessary features in the dataset, removing duplicates in all features.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out null values with mean for numerical columns and dropping out wherever it’s required.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column types into apt format. For example, date to datetime.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Glue Data Brew is used to do all data preprocessing and after that, proper data format suitable for the model is again fed into Amazon S3 bucket.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294"/>
    </mc:Choice>
    <mc:Fallback>
      <p:transition advTm="302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11" y="212707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Data Modeling &amp; Deployment :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781050" y="2121619"/>
            <a:ext cx="10629899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Data Modeling :</a:t>
            </a:r>
            <a:endParaRPr lang="en-US" sz="2800" b="1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developed for analyzing customer service requests are deployed using Amazon Athena for executing SQL queries and statistical functions.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made accessible through user-friendly interfaces, including web-based dashboards and custom applications developed using AWS services.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/>
          </a:p>
          <a:p>
            <a:pPr algn="just"/>
            <a:r>
              <a:rPr lang="en-US" sz="2800" b="1" dirty="0"/>
              <a:t>Deployment :</a:t>
            </a:r>
            <a:endParaRPr lang="en-US" sz="2800" b="1" dirty="0"/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visualization is done using Tableau for deploying dashboards. The below figure is a representation of final output in Tableau.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6243"/>
    </mc:Choice>
    <mc:Fallback>
      <p:transition advTm="362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9714" y="2008025"/>
            <a:ext cx="9916885" cy="4594841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94" y="167375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Results:</a:t>
            </a:r>
            <a:endParaRPr lang="en-IN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7325" y="1828800"/>
            <a:ext cx="6977349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1707" y="1828800"/>
            <a:ext cx="6688585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IMING" val="|0.2"/>
</p:tagLst>
</file>

<file path=ppt/tags/tag2.xml><?xml version="1.0" encoding="utf-8"?>
<p:tagLst xmlns:p="http://schemas.openxmlformats.org/presentationml/2006/main">
  <p:tag name="TIMING" val="|10.7"/>
</p:tagLst>
</file>

<file path=ppt/theme/theme1.xml><?xml version="1.0" encoding="utf-8"?>
<a:theme xmlns:a="http://schemas.openxmlformats.org/drawingml/2006/main" name="Sales Direction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2244</Words>
  <Application>WPS Spreadsheets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Book Antiqua</vt:lpstr>
      <vt:lpstr>苹方-简</vt:lpstr>
      <vt:lpstr>Microsoft YaHei</vt:lpstr>
      <vt:lpstr>汉仪旗黑</vt:lpstr>
      <vt:lpstr>Arial Unicode MS</vt:lpstr>
      <vt:lpstr>宋体-简</vt:lpstr>
      <vt:lpstr>Sales Direction 16X9</vt:lpstr>
      <vt:lpstr>PowerPoint 演示文稿</vt:lpstr>
      <vt:lpstr>The Business question :</vt:lpstr>
      <vt:lpstr>Project Plan :</vt:lpstr>
      <vt:lpstr>Key Objectives:</vt:lpstr>
      <vt:lpstr>Data Understanding &amp; Preparation :</vt:lpstr>
      <vt:lpstr>Data Modeling &amp; Deployment :</vt:lpstr>
      <vt:lpstr>PowerPoint 演示文稿</vt:lpstr>
      <vt:lpstr>Results: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 Shankar Babu</dc:creator>
  <cp:lastModifiedBy>shaaguns</cp:lastModifiedBy>
  <cp:revision>19</cp:revision>
  <dcterms:created xsi:type="dcterms:W3CDTF">2024-09-10T20:58:42Z</dcterms:created>
  <dcterms:modified xsi:type="dcterms:W3CDTF">2024-09-10T20:58:42Z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1033-5.7.1.8092</vt:lpwstr>
  </property>
</Properties>
</file>