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media/image1.svg" ContentType="image/svg+xml"/>
  <Override PartName="/ppt/media/image2.svg" ContentType="image/svg+xml"/>
  <Override PartName="/ppt/media/image3.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64" r:id="rId5"/>
    <p:sldId id="262" r:id="rId6"/>
    <p:sldId id="281" r:id="rId7"/>
    <p:sldId id="282" r:id="rId8"/>
    <p:sldId id="285" r:id="rId9"/>
    <p:sldId id="289" r:id="rId10"/>
    <p:sldId id="290" r:id="rId11"/>
    <p:sldId id="291" r:id="rId12"/>
    <p:sldId id="258" r:id="rId13"/>
    <p:sldId id="259" r:id="rId14"/>
    <p:sldId id="267" r:id="rId15"/>
    <p:sldId id="261" r:id="rId16"/>
    <p:sldId id="288" r:id="rId17"/>
    <p:sldId id="287" r:id="rId18"/>
    <p:sldId id="270" r:id="rId19"/>
    <p:sldId id="271" r:id="rId20"/>
    <p:sldId id="283" r:id="rId21"/>
    <p:sldId id="274" r:id="rId22"/>
    <p:sldId id="279" r:id="rId23"/>
    <p:sldId id="280" r:id="rId24"/>
    <p:sldId id="275" r:id="rId25"/>
    <p:sldId id="292" r:id="rId26"/>
    <p:sldId id="27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2.xml.rels><?xml version="1.0" encoding="UTF-8" standalone="yes"?>
<Relationships xmlns="http://schemas.openxmlformats.org/package/2006/relationships"><Relationship Id="rId8" Type="http://schemas.openxmlformats.org/officeDocument/2006/relationships/image" Target="../media/image4.svg"/><Relationship Id="rId7" Type="http://schemas.openxmlformats.org/officeDocument/2006/relationships/image" Target="../media/image23.png"/><Relationship Id="rId6" Type="http://schemas.openxmlformats.org/officeDocument/2006/relationships/image" Target="../media/image3.svg"/><Relationship Id="rId5" Type="http://schemas.openxmlformats.org/officeDocument/2006/relationships/image" Target="../media/image22.png"/><Relationship Id="rId4" Type="http://schemas.openxmlformats.org/officeDocument/2006/relationships/image" Target="../media/image2.svg"/><Relationship Id="rId3" Type="http://schemas.openxmlformats.org/officeDocument/2006/relationships/image" Target="../media/image21.png"/><Relationship Id="rId2" Type="http://schemas.openxmlformats.org/officeDocument/2006/relationships/image" Target="../media/image1.svg"/><Relationship Id="rId1" Type="http://schemas.openxmlformats.org/officeDocument/2006/relationships/image" Target="../media/image2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4.svg"/><Relationship Id="rId7" Type="http://schemas.openxmlformats.org/officeDocument/2006/relationships/image" Target="../media/image23.png"/><Relationship Id="rId6" Type="http://schemas.openxmlformats.org/officeDocument/2006/relationships/image" Target="../media/image3.svg"/><Relationship Id="rId5" Type="http://schemas.openxmlformats.org/officeDocument/2006/relationships/image" Target="../media/image22.png"/><Relationship Id="rId4" Type="http://schemas.openxmlformats.org/officeDocument/2006/relationships/image" Target="../media/image2.svg"/><Relationship Id="rId3" Type="http://schemas.openxmlformats.org/officeDocument/2006/relationships/image" Target="../media/image21.png"/><Relationship Id="rId2" Type="http://schemas.openxmlformats.org/officeDocument/2006/relationships/image" Target="../media/image1.svg"/><Relationship Id="rId1"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2C0AE44-E268-4970-BFCA-159895709F99}"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B6F73B80-1AA4-4617-BCBD-6A33A83F1D8D}">
      <dgm:prSet/>
      <dgm:spPr/>
      <dgm:t>
        <a:bodyPr/>
        <a:lstStyle/>
        <a:p>
          <a:r>
            <a:rPr lang="en-US"/>
            <a:t>HMM is very rich in mathematical structure and hence can form the theoretical basis for use in a wide range of application.</a:t>
          </a:r>
        </a:p>
      </dgm:t>
    </dgm:pt>
    <dgm:pt modelId="{68BFE55D-942A-4817-A04E-DB28441DAA7C}" cxnId="{66B1B3FC-2EC6-4162-B97D-16E8269C7F2F}" type="parTrans">
      <dgm:prSet/>
      <dgm:spPr/>
      <dgm:t>
        <a:bodyPr/>
        <a:lstStyle/>
        <a:p>
          <a:endParaRPr lang="en-US"/>
        </a:p>
      </dgm:t>
    </dgm:pt>
    <dgm:pt modelId="{B93D5C56-3E39-4E56-97EF-87D84F48EC9E}" cxnId="{66B1B3FC-2EC6-4162-B97D-16E8269C7F2F}" type="sibTrans">
      <dgm:prSet/>
      <dgm:spPr/>
      <dgm:t>
        <a:bodyPr/>
        <a:lstStyle/>
        <a:p>
          <a:endParaRPr lang="en-US"/>
        </a:p>
      </dgm:t>
    </dgm:pt>
    <dgm:pt modelId="{F2BC70A0-CF87-4C69-A029-2A700E28C2A5}">
      <dgm:prSet/>
      <dgm:spPr/>
      <dgm:t>
        <a:bodyPr/>
        <a:lstStyle/>
        <a:p>
          <a:r>
            <a:rPr lang="en-US"/>
            <a:t>HMM model, when applied properly works well in practice for several important application.</a:t>
          </a:r>
        </a:p>
      </dgm:t>
    </dgm:pt>
    <dgm:pt modelId="{48270820-EFD5-4DA6-A671-95D069655DA4}" cxnId="{7FE23A74-C72B-40BC-9618-718C765748C7}" type="parTrans">
      <dgm:prSet/>
      <dgm:spPr/>
      <dgm:t>
        <a:bodyPr/>
        <a:lstStyle/>
        <a:p>
          <a:endParaRPr lang="en-US"/>
        </a:p>
      </dgm:t>
    </dgm:pt>
    <dgm:pt modelId="{14089BD3-8276-4750-A162-4B9E86A5D927}" cxnId="{7FE23A74-C72B-40BC-9618-718C765748C7}" type="sibTrans">
      <dgm:prSet/>
      <dgm:spPr/>
      <dgm:t>
        <a:bodyPr/>
        <a:lstStyle/>
        <a:p>
          <a:endParaRPr lang="en-US"/>
        </a:p>
      </dgm:t>
    </dgm:pt>
    <dgm:pt modelId="{34141AFA-3F43-4196-84EC-CE0787C78271}" type="pres">
      <dgm:prSet presAssocID="{C2C0AE44-E268-4970-BFCA-159895709F99}" presName="hierChild1" presStyleCnt="0">
        <dgm:presLayoutVars>
          <dgm:chPref val="1"/>
          <dgm:dir/>
          <dgm:animOne val="branch"/>
          <dgm:animLvl val="lvl"/>
          <dgm:resizeHandles/>
        </dgm:presLayoutVars>
      </dgm:prSet>
      <dgm:spPr/>
    </dgm:pt>
    <dgm:pt modelId="{DF894E81-66CD-4399-84E6-6F2F402630ED}" type="pres">
      <dgm:prSet presAssocID="{B6F73B80-1AA4-4617-BCBD-6A33A83F1D8D}" presName="hierRoot1" presStyleCnt="0"/>
      <dgm:spPr/>
    </dgm:pt>
    <dgm:pt modelId="{FD7EAC97-14AD-4F6F-8AFF-A893EEBE9B76}" type="pres">
      <dgm:prSet presAssocID="{B6F73B80-1AA4-4617-BCBD-6A33A83F1D8D}" presName="composite" presStyleCnt="0"/>
      <dgm:spPr/>
    </dgm:pt>
    <dgm:pt modelId="{1AE74AAD-829D-4380-B714-242391159202}" type="pres">
      <dgm:prSet presAssocID="{B6F73B80-1AA4-4617-BCBD-6A33A83F1D8D}" presName="background" presStyleLbl="node0" presStyleIdx="0" presStyleCnt="2"/>
      <dgm:spPr/>
    </dgm:pt>
    <dgm:pt modelId="{2B70A1C4-417D-49C2-9BAA-8C9C7E6A24B0}" type="pres">
      <dgm:prSet presAssocID="{B6F73B80-1AA4-4617-BCBD-6A33A83F1D8D}" presName="text" presStyleLbl="fgAcc0" presStyleIdx="0" presStyleCnt="2">
        <dgm:presLayoutVars>
          <dgm:chPref val="3"/>
        </dgm:presLayoutVars>
      </dgm:prSet>
      <dgm:spPr/>
    </dgm:pt>
    <dgm:pt modelId="{873EA759-BAD2-4DE8-955F-B743F3FCFB25}" type="pres">
      <dgm:prSet presAssocID="{B6F73B80-1AA4-4617-BCBD-6A33A83F1D8D}" presName="hierChild2" presStyleCnt="0"/>
      <dgm:spPr/>
    </dgm:pt>
    <dgm:pt modelId="{3B66D111-C906-4817-81FD-91DCE255DD85}" type="pres">
      <dgm:prSet presAssocID="{F2BC70A0-CF87-4C69-A029-2A700E28C2A5}" presName="hierRoot1" presStyleCnt="0"/>
      <dgm:spPr/>
    </dgm:pt>
    <dgm:pt modelId="{6E727997-C2A4-44DD-8B94-43078E5981CB}" type="pres">
      <dgm:prSet presAssocID="{F2BC70A0-CF87-4C69-A029-2A700E28C2A5}" presName="composite" presStyleCnt="0"/>
      <dgm:spPr/>
    </dgm:pt>
    <dgm:pt modelId="{4623B904-DFEB-4949-9320-C50539E413E2}" type="pres">
      <dgm:prSet presAssocID="{F2BC70A0-CF87-4C69-A029-2A700E28C2A5}" presName="background" presStyleLbl="node0" presStyleIdx="1" presStyleCnt="2"/>
      <dgm:spPr/>
    </dgm:pt>
    <dgm:pt modelId="{8E24C04E-648C-425F-BCED-B90B0BCA035F}" type="pres">
      <dgm:prSet presAssocID="{F2BC70A0-CF87-4C69-A029-2A700E28C2A5}" presName="text" presStyleLbl="fgAcc0" presStyleIdx="1" presStyleCnt="2">
        <dgm:presLayoutVars>
          <dgm:chPref val="3"/>
        </dgm:presLayoutVars>
      </dgm:prSet>
      <dgm:spPr/>
    </dgm:pt>
    <dgm:pt modelId="{A95189A7-F923-4C51-AD7C-D38DCFF7405C}" type="pres">
      <dgm:prSet presAssocID="{F2BC70A0-CF87-4C69-A029-2A700E28C2A5}" presName="hierChild2" presStyleCnt="0"/>
      <dgm:spPr/>
    </dgm:pt>
  </dgm:ptLst>
  <dgm:cxnLst>
    <dgm:cxn modelId="{8E44AA2B-B9AA-49F5-97FE-3EE0559A16D0}" type="presOf" srcId="{C2C0AE44-E268-4970-BFCA-159895709F99}" destId="{34141AFA-3F43-4196-84EC-CE0787C78271}" srcOrd="0" destOrd="0" presId="urn:microsoft.com/office/officeart/2005/8/layout/hierarchy1"/>
    <dgm:cxn modelId="{7FE23A74-C72B-40BC-9618-718C765748C7}" srcId="{C2C0AE44-E268-4970-BFCA-159895709F99}" destId="{F2BC70A0-CF87-4C69-A029-2A700E28C2A5}" srcOrd="1" destOrd="0" parTransId="{48270820-EFD5-4DA6-A671-95D069655DA4}" sibTransId="{14089BD3-8276-4750-A162-4B9E86A5D927}"/>
    <dgm:cxn modelId="{7BF08B8F-FC0A-4CE8-A1A8-91A30FDE83F3}" type="presOf" srcId="{B6F73B80-1AA4-4617-BCBD-6A33A83F1D8D}" destId="{2B70A1C4-417D-49C2-9BAA-8C9C7E6A24B0}" srcOrd="0" destOrd="0" presId="urn:microsoft.com/office/officeart/2005/8/layout/hierarchy1"/>
    <dgm:cxn modelId="{ACE73894-7A40-4E91-BFEA-B18356B32C8F}" type="presOf" srcId="{F2BC70A0-CF87-4C69-A029-2A700E28C2A5}" destId="{8E24C04E-648C-425F-BCED-B90B0BCA035F}" srcOrd="0" destOrd="0" presId="urn:microsoft.com/office/officeart/2005/8/layout/hierarchy1"/>
    <dgm:cxn modelId="{66B1B3FC-2EC6-4162-B97D-16E8269C7F2F}" srcId="{C2C0AE44-E268-4970-BFCA-159895709F99}" destId="{B6F73B80-1AA4-4617-BCBD-6A33A83F1D8D}" srcOrd="0" destOrd="0" parTransId="{68BFE55D-942A-4817-A04E-DB28441DAA7C}" sibTransId="{B93D5C56-3E39-4E56-97EF-87D84F48EC9E}"/>
    <dgm:cxn modelId="{69AC356A-4C36-4CFD-A9D6-E2CCFC159575}" type="presParOf" srcId="{34141AFA-3F43-4196-84EC-CE0787C78271}" destId="{DF894E81-66CD-4399-84E6-6F2F402630ED}" srcOrd="0" destOrd="0" presId="urn:microsoft.com/office/officeart/2005/8/layout/hierarchy1"/>
    <dgm:cxn modelId="{E5FE297E-F657-4D2A-B546-189B8E295C6E}" type="presParOf" srcId="{DF894E81-66CD-4399-84E6-6F2F402630ED}" destId="{FD7EAC97-14AD-4F6F-8AFF-A893EEBE9B76}" srcOrd="0" destOrd="0" presId="urn:microsoft.com/office/officeart/2005/8/layout/hierarchy1"/>
    <dgm:cxn modelId="{BEEF60B0-DFD6-4642-9E7C-A3A1E98351F3}" type="presParOf" srcId="{FD7EAC97-14AD-4F6F-8AFF-A893EEBE9B76}" destId="{1AE74AAD-829D-4380-B714-242391159202}" srcOrd="0" destOrd="0" presId="urn:microsoft.com/office/officeart/2005/8/layout/hierarchy1"/>
    <dgm:cxn modelId="{D5BCF64A-30BC-45B1-9BEF-0E80A368B398}" type="presParOf" srcId="{FD7EAC97-14AD-4F6F-8AFF-A893EEBE9B76}" destId="{2B70A1C4-417D-49C2-9BAA-8C9C7E6A24B0}" srcOrd="1" destOrd="0" presId="urn:microsoft.com/office/officeart/2005/8/layout/hierarchy1"/>
    <dgm:cxn modelId="{3D30BD85-5F64-4E22-B6F1-BAEC941307B5}" type="presParOf" srcId="{DF894E81-66CD-4399-84E6-6F2F402630ED}" destId="{873EA759-BAD2-4DE8-955F-B743F3FCFB25}" srcOrd="1" destOrd="0" presId="urn:microsoft.com/office/officeart/2005/8/layout/hierarchy1"/>
    <dgm:cxn modelId="{1955DC2A-21EB-4A7A-B178-EEED63D47B37}" type="presParOf" srcId="{34141AFA-3F43-4196-84EC-CE0787C78271}" destId="{3B66D111-C906-4817-81FD-91DCE255DD85}" srcOrd="1" destOrd="0" presId="urn:microsoft.com/office/officeart/2005/8/layout/hierarchy1"/>
    <dgm:cxn modelId="{2EECB84C-DD88-4D3F-BC89-B167CFB95F78}" type="presParOf" srcId="{3B66D111-C906-4817-81FD-91DCE255DD85}" destId="{6E727997-C2A4-44DD-8B94-43078E5981CB}" srcOrd="0" destOrd="0" presId="urn:microsoft.com/office/officeart/2005/8/layout/hierarchy1"/>
    <dgm:cxn modelId="{8EF5F139-31B4-4E66-8006-F856638D4E48}" type="presParOf" srcId="{6E727997-C2A4-44DD-8B94-43078E5981CB}" destId="{4623B904-DFEB-4949-9320-C50539E413E2}" srcOrd="0" destOrd="0" presId="urn:microsoft.com/office/officeart/2005/8/layout/hierarchy1"/>
    <dgm:cxn modelId="{8AE58B52-5AA2-49E1-8B05-76A2FE74AB3F}" type="presParOf" srcId="{6E727997-C2A4-44DD-8B94-43078E5981CB}" destId="{8E24C04E-648C-425F-BCED-B90B0BCA035F}" srcOrd="1" destOrd="0" presId="urn:microsoft.com/office/officeart/2005/8/layout/hierarchy1"/>
    <dgm:cxn modelId="{CF06BBA2-DAD7-4BD1-86C2-6CB4B896ABF3}" type="presParOf" srcId="{3B66D111-C906-4817-81FD-91DCE255DD85}" destId="{A95189A7-F923-4C51-AD7C-D38DCFF7405C}"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EBCF3A-21CD-4B31-84D4-EA1D2878417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C7B7743-C401-4530-AFB4-796110772348}">
      <dgm:prSet/>
      <dgm:spPr/>
      <dgm:t>
        <a:bodyPr/>
        <a:lstStyle/>
        <a:p>
          <a:pPr>
            <a:lnSpc>
              <a:spcPct val="100000"/>
            </a:lnSpc>
          </a:pPr>
          <a:r>
            <a:rPr lang="en-US" b="1"/>
            <a:t>Initialization:</a:t>
          </a:r>
          <a:r>
            <a:rPr lang="en-US"/>
            <a:t> The decoding process begins by initializing probabilities for the starting states of different phonetic units.</a:t>
          </a:r>
        </a:p>
      </dgm:t>
    </dgm:pt>
    <dgm:pt modelId="{C0486571-91DA-4410-A01E-C2EDEBE2A57C}" cxnId="{820DB59F-8A34-4F57-A1C5-9DC514579F94}" type="parTrans">
      <dgm:prSet/>
      <dgm:spPr/>
      <dgm:t>
        <a:bodyPr/>
        <a:lstStyle/>
        <a:p>
          <a:endParaRPr lang="en-US"/>
        </a:p>
      </dgm:t>
    </dgm:pt>
    <dgm:pt modelId="{A80A6BAD-451E-486E-BE77-6B0077CF600E}" cxnId="{820DB59F-8A34-4F57-A1C5-9DC514579F94}" type="sibTrans">
      <dgm:prSet/>
      <dgm:spPr/>
      <dgm:t>
        <a:bodyPr/>
        <a:lstStyle/>
        <a:p>
          <a:endParaRPr lang="en-US"/>
        </a:p>
      </dgm:t>
    </dgm:pt>
    <dgm:pt modelId="{9805B7F7-9D64-4742-9118-3ADEAE863459}">
      <dgm:prSet/>
      <dgm:spPr/>
      <dgm:t>
        <a:bodyPr/>
        <a:lstStyle/>
        <a:p>
          <a:pPr>
            <a:lnSpc>
              <a:spcPct val="100000"/>
            </a:lnSpc>
          </a:pPr>
          <a:r>
            <a:rPr lang="en-US" b="1"/>
            <a:t>Forward Algorithm:</a:t>
          </a:r>
          <a:r>
            <a:rPr lang="en-US"/>
            <a:t> The algorithm calculates the probability of being in each state of the HMM at each time step, considering the observed features and transitioning between states.</a:t>
          </a:r>
        </a:p>
      </dgm:t>
    </dgm:pt>
    <dgm:pt modelId="{F8EBA4AC-073D-487D-A62C-1769D285F252}" cxnId="{32CB3428-4060-4C5B-94A4-9E0A1A64CACB}" type="parTrans">
      <dgm:prSet/>
      <dgm:spPr/>
      <dgm:t>
        <a:bodyPr/>
        <a:lstStyle/>
        <a:p>
          <a:endParaRPr lang="en-US"/>
        </a:p>
      </dgm:t>
    </dgm:pt>
    <dgm:pt modelId="{6A8BA685-0DD2-4C73-9A13-03243067856C}" cxnId="{32CB3428-4060-4C5B-94A4-9E0A1A64CACB}" type="sibTrans">
      <dgm:prSet/>
      <dgm:spPr/>
      <dgm:t>
        <a:bodyPr/>
        <a:lstStyle/>
        <a:p>
          <a:endParaRPr lang="en-US"/>
        </a:p>
      </dgm:t>
    </dgm:pt>
    <dgm:pt modelId="{92352A8A-61E3-48E5-A848-9C9A4CD05191}">
      <dgm:prSet/>
      <dgm:spPr/>
      <dgm:t>
        <a:bodyPr/>
        <a:lstStyle/>
        <a:p>
          <a:pPr>
            <a:lnSpc>
              <a:spcPct val="100000"/>
            </a:lnSpc>
          </a:pPr>
          <a:r>
            <a:rPr lang="en-US" b="1"/>
            <a:t>Backtracking:</a:t>
          </a:r>
          <a:r>
            <a:rPr lang="en-US"/>
            <a:t> As the algorithm progresses through the HMM, it keeps track of the most likely path by considering both the current state's probability and the transition probabilities from the previous state.</a:t>
          </a:r>
        </a:p>
      </dgm:t>
    </dgm:pt>
    <dgm:pt modelId="{BFE0E77D-3234-4C59-ACEB-2FB83856A701}" cxnId="{F52B0488-1133-41A0-8DD7-09E160476E12}" type="parTrans">
      <dgm:prSet/>
      <dgm:spPr/>
      <dgm:t>
        <a:bodyPr/>
        <a:lstStyle/>
        <a:p>
          <a:endParaRPr lang="en-US"/>
        </a:p>
      </dgm:t>
    </dgm:pt>
    <dgm:pt modelId="{512E41CD-5986-40B8-84F3-5AFCA8E6C7A6}" cxnId="{F52B0488-1133-41A0-8DD7-09E160476E12}" type="sibTrans">
      <dgm:prSet/>
      <dgm:spPr/>
      <dgm:t>
        <a:bodyPr/>
        <a:lstStyle/>
        <a:p>
          <a:endParaRPr lang="en-US"/>
        </a:p>
      </dgm:t>
    </dgm:pt>
    <dgm:pt modelId="{E44CED60-454D-400B-A76C-451B84C7A012}">
      <dgm:prSet/>
      <dgm:spPr/>
      <dgm:t>
        <a:bodyPr/>
        <a:lstStyle/>
        <a:p>
          <a:pPr>
            <a:lnSpc>
              <a:spcPct val="100000"/>
            </a:lnSpc>
          </a:pPr>
          <a:r>
            <a:rPr lang="en-US" b="1"/>
            <a:t>Termination:</a:t>
          </a:r>
          <a:r>
            <a:rPr lang="en-US"/>
            <a:t> Once the entire audio signal has been processed, the algorithm identifies the most likely sequence of phonetic units by backtracking through the best path determined by the Viterbi algorithm.</a:t>
          </a:r>
        </a:p>
      </dgm:t>
    </dgm:pt>
    <dgm:pt modelId="{DF50622F-9B1E-419D-B389-0F0488DCCF08}" cxnId="{59290C8B-8E31-4F71-8055-E9BCFFA84756}" type="parTrans">
      <dgm:prSet/>
      <dgm:spPr/>
      <dgm:t>
        <a:bodyPr/>
        <a:lstStyle/>
        <a:p>
          <a:endParaRPr lang="en-US"/>
        </a:p>
      </dgm:t>
    </dgm:pt>
    <dgm:pt modelId="{1D9E1D1B-0C69-455F-A655-280C9B7E31B8}" cxnId="{59290C8B-8E31-4F71-8055-E9BCFFA84756}" type="sibTrans">
      <dgm:prSet/>
      <dgm:spPr/>
      <dgm:t>
        <a:bodyPr/>
        <a:lstStyle/>
        <a:p>
          <a:endParaRPr lang="en-US"/>
        </a:p>
      </dgm:t>
    </dgm:pt>
    <dgm:pt modelId="{4E70CBAC-C3AD-42CA-93CD-AD225F087C3A}" type="pres">
      <dgm:prSet presAssocID="{86EBCF3A-21CD-4B31-84D4-EA1D28784173}" presName="root" presStyleCnt="0">
        <dgm:presLayoutVars>
          <dgm:dir/>
          <dgm:resizeHandles val="exact"/>
        </dgm:presLayoutVars>
      </dgm:prSet>
      <dgm:spPr/>
    </dgm:pt>
    <dgm:pt modelId="{CC409656-4CBB-410E-BBF4-B015EC6E8881}" type="pres">
      <dgm:prSet presAssocID="{DC7B7743-C401-4530-AFB4-796110772348}" presName="compNode" presStyleCnt="0"/>
      <dgm:spPr/>
    </dgm:pt>
    <dgm:pt modelId="{37280758-D625-43B7-BF98-1A0DAE89F8D1}" type="pres">
      <dgm:prSet presAssocID="{DC7B7743-C401-4530-AFB4-796110772348}" presName="bgRect" presStyleLbl="bgShp" presStyleIdx="0" presStyleCnt="4"/>
      <dgm:spPr/>
    </dgm:pt>
    <dgm:pt modelId="{3860D745-A7DC-47C5-A2F6-3A76E0610678}" type="pres">
      <dgm:prSet presAssocID="{DC7B7743-C401-4530-AFB4-79611077234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F29427D3-69B8-4CED-ACA3-3C0AEE79895B}" type="pres">
      <dgm:prSet presAssocID="{DC7B7743-C401-4530-AFB4-796110772348}" presName="spaceRect" presStyleCnt="0"/>
      <dgm:spPr/>
    </dgm:pt>
    <dgm:pt modelId="{604E616C-A975-442A-8811-BF8504CF72F4}" type="pres">
      <dgm:prSet presAssocID="{DC7B7743-C401-4530-AFB4-796110772348}" presName="parTx" presStyleLbl="revTx" presStyleIdx="0" presStyleCnt="4">
        <dgm:presLayoutVars>
          <dgm:chMax val="0"/>
          <dgm:chPref val="0"/>
        </dgm:presLayoutVars>
      </dgm:prSet>
      <dgm:spPr/>
    </dgm:pt>
    <dgm:pt modelId="{3E690081-647F-4470-ABAF-F24C8BF9A7BF}" type="pres">
      <dgm:prSet presAssocID="{A80A6BAD-451E-486E-BE77-6B0077CF600E}" presName="sibTrans" presStyleCnt="0"/>
      <dgm:spPr/>
    </dgm:pt>
    <dgm:pt modelId="{CE2FCD07-B8B7-4D97-A31C-5A68612C3189}" type="pres">
      <dgm:prSet presAssocID="{9805B7F7-9D64-4742-9118-3ADEAE863459}" presName="compNode" presStyleCnt="0"/>
      <dgm:spPr/>
    </dgm:pt>
    <dgm:pt modelId="{E731903A-1CCC-40F6-B4F2-0272BFC8EED1}" type="pres">
      <dgm:prSet presAssocID="{9805B7F7-9D64-4742-9118-3ADEAE863459}" presName="bgRect" presStyleLbl="bgShp" presStyleIdx="1" presStyleCnt="4"/>
      <dgm:spPr/>
    </dgm:pt>
    <dgm:pt modelId="{66502C2B-D5C4-471F-AC19-FE706DAD88E2}" type="pres">
      <dgm:prSet presAssocID="{9805B7F7-9D64-4742-9118-3ADEAE86345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8D7C6E1B-FDF1-455E-BCD0-3053B53A879E}" type="pres">
      <dgm:prSet presAssocID="{9805B7F7-9D64-4742-9118-3ADEAE863459}" presName="spaceRect" presStyleCnt="0"/>
      <dgm:spPr/>
    </dgm:pt>
    <dgm:pt modelId="{0D9A0D6F-0AAD-4422-935E-4DCA829F5846}" type="pres">
      <dgm:prSet presAssocID="{9805B7F7-9D64-4742-9118-3ADEAE863459}" presName="parTx" presStyleLbl="revTx" presStyleIdx="1" presStyleCnt="4">
        <dgm:presLayoutVars>
          <dgm:chMax val="0"/>
          <dgm:chPref val="0"/>
        </dgm:presLayoutVars>
      </dgm:prSet>
      <dgm:spPr/>
    </dgm:pt>
    <dgm:pt modelId="{60D3EE41-D9B9-472D-93D9-51ACC57E5188}" type="pres">
      <dgm:prSet presAssocID="{6A8BA685-0DD2-4C73-9A13-03243067856C}" presName="sibTrans" presStyleCnt="0"/>
      <dgm:spPr/>
    </dgm:pt>
    <dgm:pt modelId="{9AD18BAF-AD2F-40A9-B2A8-48683AFD4D3E}" type="pres">
      <dgm:prSet presAssocID="{92352A8A-61E3-48E5-A848-9C9A4CD05191}" presName="compNode" presStyleCnt="0"/>
      <dgm:spPr/>
    </dgm:pt>
    <dgm:pt modelId="{CABB81DD-CD8B-4242-A757-E75BCCCF8CD7}" type="pres">
      <dgm:prSet presAssocID="{92352A8A-61E3-48E5-A848-9C9A4CD05191}" presName="bgRect" presStyleLbl="bgShp" presStyleIdx="2" presStyleCnt="4"/>
      <dgm:spPr/>
    </dgm:pt>
    <dgm:pt modelId="{71C0CF7B-31FB-4B37-BA57-C85D10D98A4B}" type="pres">
      <dgm:prSet presAssocID="{92352A8A-61E3-48E5-A848-9C9A4CD0519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01391BCA-6D6F-458B-8AF8-ED2F41700B1C}" type="pres">
      <dgm:prSet presAssocID="{92352A8A-61E3-48E5-A848-9C9A4CD05191}" presName="spaceRect" presStyleCnt="0"/>
      <dgm:spPr/>
    </dgm:pt>
    <dgm:pt modelId="{E056C973-39F0-4ED3-9D27-C46DAE5F0A04}" type="pres">
      <dgm:prSet presAssocID="{92352A8A-61E3-48E5-A848-9C9A4CD05191}" presName="parTx" presStyleLbl="revTx" presStyleIdx="2" presStyleCnt="4">
        <dgm:presLayoutVars>
          <dgm:chMax val="0"/>
          <dgm:chPref val="0"/>
        </dgm:presLayoutVars>
      </dgm:prSet>
      <dgm:spPr/>
    </dgm:pt>
    <dgm:pt modelId="{43B7E4DB-2645-497F-A656-67D10DA50CE8}" type="pres">
      <dgm:prSet presAssocID="{512E41CD-5986-40B8-84F3-5AFCA8E6C7A6}" presName="sibTrans" presStyleCnt="0"/>
      <dgm:spPr/>
    </dgm:pt>
    <dgm:pt modelId="{98FEC2CD-F676-4BD4-85A7-2600B04B50D1}" type="pres">
      <dgm:prSet presAssocID="{E44CED60-454D-400B-A76C-451B84C7A012}" presName="compNode" presStyleCnt="0"/>
      <dgm:spPr/>
    </dgm:pt>
    <dgm:pt modelId="{CE50E0E5-FEE2-43BC-A1A4-9E047A048104}" type="pres">
      <dgm:prSet presAssocID="{E44CED60-454D-400B-A76C-451B84C7A012}" presName="bgRect" presStyleLbl="bgShp" presStyleIdx="3" presStyleCnt="4"/>
      <dgm:spPr/>
    </dgm:pt>
    <dgm:pt modelId="{26E4431D-4E2D-456B-BE22-D704EEAFDA3E}" type="pres">
      <dgm:prSet presAssocID="{E44CED60-454D-400B-A76C-451B84C7A01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pt>
    <dgm:pt modelId="{D3275B12-16F9-48C0-B35A-10F739EB1EF1}" type="pres">
      <dgm:prSet presAssocID="{E44CED60-454D-400B-A76C-451B84C7A012}" presName="spaceRect" presStyleCnt="0"/>
      <dgm:spPr/>
    </dgm:pt>
    <dgm:pt modelId="{D3C5839D-F7C1-4E7D-BA67-AD05D0FB1790}" type="pres">
      <dgm:prSet presAssocID="{E44CED60-454D-400B-A76C-451B84C7A012}" presName="parTx" presStyleLbl="revTx" presStyleIdx="3" presStyleCnt="4">
        <dgm:presLayoutVars>
          <dgm:chMax val="0"/>
          <dgm:chPref val="0"/>
        </dgm:presLayoutVars>
      </dgm:prSet>
      <dgm:spPr/>
    </dgm:pt>
  </dgm:ptLst>
  <dgm:cxnLst>
    <dgm:cxn modelId="{19FFB021-776E-4E04-8628-0CE6D5D89521}" type="presOf" srcId="{92352A8A-61E3-48E5-A848-9C9A4CD05191}" destId="{E056C973-39F0-4ED3-9D27-C46DAE5F0A04}" srcOrd="0" destOrd="0" presId="urn:microsoft.com/office/officeart/2018/2/layout/IconVerticalSolidList"/>
    <dgm:cxn modelId="{32CB3428-4060-4C5B-94A4-9E0A1A64CACB}" srcId="{86EBCF3A-21CD-4B31-84D4-EA1D28784173}" destId="{9805B7F7-9D64-4742-9118-3ADEAE863459}" srcOrd="1" destOrd="0" parTransId="{F8EBA4AC-073D-487D-A62C-1769D285F252}" sibTransId="{6A8BA685-0DD2-4C73-9A13-03243067856C}"/>
    <dgm:cxn modelId="{7DCEE629-B25F-4857-B7AA-8D005F612C41}" type="presOf" srcId="{9805B7F7-9D64-4742-9118-3ADEAE863459}" destId="{0D9A0D6F-0AAD-4422-935E-4DCA829F5846}" srcOrd="0" destOrd="0" presId="urn:microsoft.com/office/officeart/2018/2/layout/IconVerticalSolidList"/>
    <dgm:cxn modelId="{6C21BE39-650A-4814-8E4D-6A860D032A64}" type="presOf" srcId="{DC7B7743-C401-4530-AFB4-796110772348}" destId="{604E616C-A975-442A-8811-BF8504CF72F4}" srcOrd="0" destOrd="0" presId="urn:microsoft.com/office/officeart/2018/2/layout/IconVerticalSolidList"/>
    <dgm:cxn modelId="{6381C750-52A7-47F1-8E2D-3B7FADA7C32A}" type="presOf" srcId="{E44CED60-454D-400B-A76C-451B84C7A012}" destId="{D3C5839D-F7C1-4E7D-BA67-AD05D0FB1790}" srcOrd="0" destOrd="0" presId="urn:microsoft.com/office/officeart/2018/2/layout/IconVerticalSolidList"/>
    <dgm:cxn modelId="{F52B0488-1133-41A0-8DD7-09E160476E12}" srcId="{86EBCF3A-21CD-4B31-84D4-EA1D28784173}" destId="{92352A8A-61E3-48E5-A848-9C9A4CD05191}" srcOrd="2" destOrd="0" parTransId="{BFE0E77D-3234-4C59-ACEB-2FB83856A701}" sibTransId="{512E41CD-5986-40B8-84F3-5AFCA8E6C7A6}"/>
    <dgm:cxn modelId="{59290C8B-8E31-4F71-8055-E9BCFFA84756}" srcId="{86EBCF3A-21CD-4B31-84D4-EA1D28784173}" destId="{E44CED60-454D-400B-A76C-451B84C7A012}" srcOrd="3" destOrd="0" parTransId="{DF50622F-9B1E-419D-B389-0F0488DCCF08}" sibTransId="{1D9E1D1B-0C69-455F-A655-280C9B7E31B8}"/>
    <dgm:cxn modelId="{128FE798-B7A8-4388-8656-CF119793B48D}" type="presOf" srcId="{86EBCF3A-21CD-4B31-84D4-EA1D28784173}" destId="{4E70CBAC-C3AD-42CA-93CD-AD225F087C3A}" srcOrd="0" destOrd="0" presId="urn:microsoft.com/office/officeart/2018/2/layout/IconVerticalSolidList"/>
    <dgm:cxn modelId="{820DB59F-8A34-4F57-A1C5-9DC514579F94}" srcId="{86EBCF3A-21CD-4B31-84D4-EA1D28784173}" destId="{DC7B7743-C401-4530-AFB4-796110772348}" srcOrd="0" destOrd="0" parTransId="{C0486571-91DA-4410-A01E-C2EDEBE2A57C}" sibTransId="{A80A6BAD-451E-486E-BE77-6B0077CF600E}"/>
    <dgm:cxn modelId="{4EC9EEF6-A13C-47B6-A79E-125646FDEAFF}" type="presParOf" srcId="{4E70CBAC-C3AD-42CA-93CD-AD225F087C3A}" destId="{CC409656-4CBB-410E-BBF4-B015EC6E8881}" srcOrd="0" destOrd="0" presId="urn:microsoft.com/office/officeart/2018/2/layout/IconVerticalSolidList"/>
    <dgm:cxn modelId="{3CD30692-D047-4651-A32D-35B39A1DACEE}" type="presParOf" srcId="{CC409656-4CBB-410E-BBF4-B015EC6E8881}" destId="{37280758-D625-43B7-BF98-1A0DAE89F8D1}" srcOrd="0" destOrd="0" presId="urn:microsoft.com/office/officeart/2018/2/layout/IconVerticalSolidList"/>
    <dgm:cxn modelId="{56C27280-70AD-48C4-AA2A-93834F01EDBE}" type="presParOf" srcId="{CC409656-4CBB-410E-BBF4-B015EC6E8881}" destId="{3860D745-A7DC-47C5-A2F6-3A76E0610678}" srcOrd="1" destOrd="0" presId="urn:microsoft.com/office/officeart/2018/2/layout/IconVerticalSolidList"/>
    <dgm:cxn modelId="{F095D2E3-57A8-496A-B1ED-CF967EAC913A}" type="presParOf" srcId="{CC409656-4CBB-410E-BBF4-B015EC6E8881}" destId="{F29427D3-69B8-4CED-ACA3-3C0AEE79895B}" srcOrd="2" destOrd="0" presId="urn:microsoft.com/office/officeart/2018/2/layout/IconVerticalSolidList"/>
    <dgm:cxn modelId="{68068B88-DB40-4AF0-B573-B43E2B1B7254}" type="presParOf" srcId="{CC409656-4CBB-410E-BBF4-B015EC6E8881}" destId="{604E616C-A975-442A-8811-BF8504CF72F4}" srcOrd="3" destOrd="0" presId="urn:microsoft.com/office/officeart/2018/2/layout/IconVerticalSolidList"/>
    <dgm:cxn modelId="{66D0D3F3-D35C-4FC3-9F43-E0E52CC8C638}" type="presParOf" srcId="{4E70CBAC-C3AD-42CA-93CD-AD225F087C3A}" destId="{3E690081-647F-4470-ABAF-F24C8BF9A7BF}" srcOrd="1" destOrd="0" presId="urn:microsoft.com/office/officeart/2018/2/layout/IconVerticalSolidList"/>
    <dgm:cxn modelId="{9F3280D8-9950-4A11-BB1F-048DC0957BD2}" type="presParOf" srcId="{4E70CBAC-C3AD-42CA-93CD-AD225F087C3A}" destId="{CE2FCD07-B8B7-4D97-A31C-5A68612C3189}" srcOrd="2" destOrd="0" presId="urn:microsoft.com/office/officeart/2018/2/layout/IconVerticalSolidList"/>
    <dgm:cxn modelId="{B1CA269E-BE6D-4193-8026-FF0B24484665}" type="presParOf" srcId="{CE2FCD07-B8B7-4D97-A31C-5A68612C3189}" destId="{E731903A-1CCC-40F6-B4F2-0272BFC8EED1}" srcOrd="0" destOrd="0" presId="urn:microsoft.com/office/officeart/2018/2/layout/IconVerticalSolidList"/>
    <dgm:cxn modelId="{90004ADE-BAEC-4693-ADCA-ADAC5D7B897D}" type="presParOf" srcId="{CE2FCD07-B8B7-4D97-A31C-5A68612C3189}" destId="{66502C2B-D5C4-471F-AC19-FE706DAD88E2}" srcOrd="1" destOrd="0" presId="urn:microsoft.com/office/officeart/2018/2/layout/IconVerticalSolidList"/>
    <dgm:cxn modelId="{5B8DF909-FEF1-4C51-8861-9BAFB1702E79}" type="presParOf" srcId="{CE2FCD07-B8B7-4D97-A31C-5A68612C3189}" destId="{8D7C6E1B-FDF1-455E-BCD0-3053B53A879E}" srcOrd="2" destOrd="0" presId="urn:microsoft.com/office/officeart/2018/2/layout/IconVerticalSolidList"/>
    <dgm:cxn modelId="{BE099492-F0C0-4E84-841E-421984D36662}" type="presParOf" srcId="{CE2FCD07-B8B7-4D97-A31C-5A68612C3189}" destId="{0D9A0D6F-0AAD-4422-935E-4DCA829F5846}" srcOrd="3" destOrd="0" presId="urn:microsoft.com/office/officeart/2018/2/layout/IconVerticalSolidList"/>
    <dgm:cxn modelId="{7BEB7E03-2EA8-4200-8AD8-60B59EEE6FB5}" type="presParOf" srcId="{4E70CBAC-C3AD-42CA-93CD-AD225F087C3A}" destId="{60D3EE41-D9B9-472D-93D9-51ACC57E5188}" srcOrd="3" destOrd="0" presId="urn:microsoft.com/office/officeart/2018/2/layout/IconVerticalSolidList"/>
    <dgm:cxn modelId="{08A4FE51-8013-416E-9B66-25F40B22CE11}" type="presParOf" srcId="{4E70CBAC-C3AD-42CA-93CD-AD225F087C3A}" destId="{9AD18BAF-AD2F-40A9-B2A8-48683AFD4D3E}" srcOrd="4" destOrd="0" presId="urn:microsoft.com/office/officeart/2018/2/layout/IconVerticalSolidList"/>
    <dgm:cxn modelId="{F037F30E-5269-413A-AC09-2CC6F3B9B44A}" type="presParOf" srcId="{9AD18BAF-AD2F-40A9-B2A8-48683AFD4D3E}" destId="{CABB81DD-CD8B-4242-A757-E75BCCCF8CD7}" srcOrd="0" destOrd="0" presId="urn:microsoft.com/office/officeart/2018/2/layout/IconVerticalSolidList"/>
    <dgm:cxn modelId="{93A7BEB7-9078-4B0B-BDB4-D03B83415262}" type="presParOf" srcId="{9AD18BAF-AD2F-40A9-B2A8-48683AFD4D3E}" destId="{71C0CF7B-31FB-4B37-BA57-C85D10D98A4B}" srcOrd="1" destOrd="0" presId="urn:microsoft.com/office/officeart/2018/2/layout/IconVerticalSolidList"/>
    <dgm:cxn modelId="{C5E06F93-20E7-42CD-B8F9-0E192E73FFEA}" type="presParOf" srcId="{9AD18BAF-AD2F-40A9-B2A8-48683AFD4D3E}" destId="{01391BCA-6D6F-458B-8AF8-ED2F41700B1C}" srcOrd="2" destOrd="0" presId="urn:microsoft.com/office/officeart/2018/2/layout/IconVerticalSolidList"/>
    <dgm:cxn modelId="{8458A607-625D-470C-9342-5A2EEBC8868C}" type="presParOf" srcId="{9AD18BAF-AD2F-40A9-B2A8-48683AFD4D3E}" destId="{E056C973-39F0-4ED3-9D27-C46DAE5F0A04}" srcOrd="3" destOrd="0" presId="urn:microsoft.com/office/officeart/2018/2/layout/IconVerticalSolidList"/>
    <dgm:cxn modelId="{84E3A1DC-18F8-472E-B6D9-FE122023E82F}" type="presParOf" srcId="{4E70CBAC-C3AD-42CA-93CD-AD225F087C3A}" destId="{43B7E4DB-2645-497F-A656-67D10DA50CE8}" srcOrd="5" destOrd="0" presId="urn:microsoft.com/office/officeart/2018/2/layout/IconVerticalSolidList"/>
    <dgm:cxn modelId="{2E97A7FF-35FB-4EBD-97FC-AD60857955ED}" type="presParOf" srcId="{4E70CBAC-C3AD-42CA-93CD-AD225F087C3A}" destId="{98FEC2CD-F676-4BD4-85A7-2600B04B50D1}" srcOrd="6" destOrd="0" presId="urn:microsoft.com/office/officeart/2018/2/layout/IconVerticalSolidList"/>
    <dgm:cxn modelId="{0913BB99-0FA4-4007-A58C-8CC8309E89B9}" type="presParOf" srcId="{98FEC2CD-F676-4BD4-85A7-2600B04B50D1}" destId="{CE50E0E5-FEE2-43BC-A1A4-9E047A048104}" srcOrd="0" destOrd="0" presId="urn:microsoft.com/office/officeart/2018/2/layout/IconVerticalSolidList"/>
    <dgm:cxn modelId="{07691EB1-0B1A-4B74-BF64-75792642B45D}" type="presParOf" srcId="{98FEC2CD-F676-4BD4-85A7-2600B04B50D1}" destId="{26E4431D-4E2D-456B-BE22-D704EEAFDA3E}" srcOrd="1" destOrd="0" presId="urn:microsoft.com/office/officeart/2018/2/layout/IconVerticalSolidList"/>
    <dgm:cxn modelId="{1C64D337-5D55-4269-A886-873444C55BA7}" type="presParOf" srcId="{98FEC2CD-F676-4BD4-85A7-2600B04B50D1}" destId="{D3275B12-16F9-48C0-B35A-10F739EB1EF1}" srcOrd="2" destOrd="0" presId="urn:microsoft.com/office/officeart/2018/2/layout/IconVerticalSolidList"/>
    <dgm:cxn modelId="{A16977CC-EB3E-4A74-A94B-E5D25FE2AED5}" type="presParOf" srcId="{98FEC2CD-F676-4BD4-85A7-2600B04B50D1}" destId="{D3C5839D-F7C1-4E7D-BA67-AD05D0FB1790}"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3965730"/>
        <a:chOff x="0" y="0"/>
        <a:chExt cx="10515600" cy="3965730"/>
      </a:xfrm>
    </dsp:grpSpPr>
    <dsp:sp modelId="{1AE74AAD-829D-4380-B714-242391159202}">
      <dsp:nvSpPr>
        <dsp:cNvPr id="3" name="Rounded Rectangle 2"/>
        <dsp:cNvSpPr/>
      </dsp:nvSpPr>
      <dsp:spPr bwMode="white">
        <a:xfrm>
          <a:off x="0" y="314139"/>
          <a:ext cx="4506686" cy="2861745"/>
        </a:xfrm>
        <a:prstGeom prst="roundRect">
          <a:avLst>
            <a:gd name="adj" fmla="val 10000"/>
          </a:avLst>
        </a:prstGeom>
      </dsp:spPr>
      <dsp:style>
        <a:lnRef idx="2">
          <a:schemeClr val="lt2"/>
        </a:lnRef>
        <a:fillRef idx="1">
          <a:schemeClr val="dk2"/>
        </a:fillRef>
        <a:effectRef idx="0">
          <a:scrgbClr r="0" g="0" b="0"/>
        </a:effectRef>
        <a:fontRef idx="minor">
          <a:schemeClr val="lt1"/>
        </a:fontRef>
      </dsp:style>
      <dsp:txXfrm>
        <a:off x="0" y="314139"/>
        <a:ext cx="4506686" cy="2861745"/>
      </dsp:txXfrm>
    </dsp:sp>
    <dsp:sp modelId="{2B70A1C4-417D-49C2-9BAA-8C9C7E6A24B0}">
      <dsp:nvSpPr>
        <dsp:cNvPr id="4" name="Rounded Rectangle 3"/>
        <dsp:cNvSpPr/>
      </dsp:nvSpPr>
      <dsp:spPr bwMode="white">
        <a:xfrm>
          <a:off x="500743" y="789845"/>
          <a:ext cx="4506686" cy="2861745"/>
        </a:xfrm>
        <a:prstGeom prst="roundRect">
          <a:avLst>
            <a:gd name="adj" fmla="val 10000"/>
          </a:avLst>
        </a:prstGeom>
      </dsp:spPr>
      <dsp:style>
        <a:lnRef idx="2">
          <a:schemeClr val="dk2"/>
        </a:lnRef>
        <a:fillRef idx="1">
          <a:schemeClr val="lt2">
            <a:alpha val="90000"/>
          </a:schemeClr>
        </a:fillRef>
        <a:effectRef idx="0">
          <a:scrgbClr r="0" g="0" b="0"/>
        </a:effectRef>
        <a:fontRef idx="minor"/>
      </dsp:style>
      <dsp:txBody>
        <a:bodyPr lIns="102870" tIns="102870" rIns="102870" bIns="10287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solidFill>
                <a:schemeClr val="dk1"/>
              </a:solidFill>
            </a:rPr>
            <a:t>HMM is very rich in mathematical structure and hence can form the theoretical basis for use in a wide range of application.</a:t>
          </a:r>
          <a:endParaRPr>
            <a:solidFill>
              <a:schemeClr val="dk1"/>
            </a:solidFill>
          </a:endParaRPr>
        </a:p>
      </dsp:txBody>
      <dsp:txXfrm>
        <a:off x="500743" y="789845"/>
        <a:ext cx="4506686" cy="2861745"/>
      </dsp:txXfrm>
    </dsp:sp>
    <dsp:sp modelId="{4623B904-DFEB-4949-9320-C50539E413E2}">
      <dsp:nvSpPr>
        <dsp:cNvPr id="5" name="Rounded Rectangle 4"/>
        <dsp:cNvSpPr/>
      </dsp:nvSpPr>
      <dsp:spPr bwMode="white">
        <a:xfrm>
          <a:off x="5508171" y="314139"/>
          <a:ext cx="4506686" cy="2861745"/>
        </a:xfrm>
        <a:prstGeom prst="roundRect">
          <a:avLst>
            <a:gd name="adj" fmla="val 10000"/>
          </a:avLst>
        </a:prstGeom>
      </dsp:spPr>
      <dsp:style>
        <a:lnRef idx="2">
          <a:schemeClr val="lt2"/>
        </a:lnRef>
        <a:fillRef idx="1">
          <a:schemeClr val="dk2"/>
        </a:fillRef>
        <a:effectRef idx="0">
          <a:scrgbClr r="0" g="0" b="0"/>
        </a:effectRef>
        <a:fontRef idx="minor">
          <a:schemeClr val="lt1"/>
        </a:fontRef>
      </dsp:style>
      <dsp:txXfrm>
        <a:off x="5508171" y="314139"/>
        <a:ext cx="4506686" cy="2861745"/>
      </dsp:txXfrm>
    </dsp:sp>
    <dsp:sp modelId="{8E24C04E-648C-425F-BCED-B90B0BCA035F}">
      <dsp:nvSpPr>
        <dsp:cNvPr id="6" name="Rounded Rectangle 5"/>
        <dsp:cNvSpPr/>
      </dsp:nvSpPr>
      <dsp:spPr bwMode="white">
        <a:xfrm>
          <a:off x="6008914" y="789845"/>
          <a:ext cx="4506686" cy="2861745"/>
        </a:xfrm>
        <a:prstGeom prst="roundRect">
          <a:avLst>
            <a:gd name="adj" fmla="val 10000"/>
          </a:avLst>
        </a:prstGeom>
      </dsp:spPr>
      <dsp:style>
        <a:lnRef idx="2">
          <a:schemeClr val="dk2"/>
        </a:lnRef>
        <a:fillRef idx="1">
          <a:schemeClr val="lt2">
            <a:alpha val="90000"/>
          </a:schemeClr>
        </a:fillRef>
        <a:effectRef idx="0">
          <a:scrgbClr r="0" g="0" b="0"/>
        </a:effectRef>
        <a:fontRef idx="minor"/>
      </dsp:style>
      <dsp:txBody>
        <a:bodyPr lIns="102870" tIns="102870" rIns="102870" bIns="10287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solidFill>
                <a:schemeClr val="dk1"/>
              </a:solidFill>
            </a:rPr>
            <a:t>HMM model, when applied properly works well in practice for several important application.</a:t>
          </a:r>
          <a:endParaRPr>
            <a:solidFill>
              <a:schemeClr val="dk1"/>
            </a:solidFill>
          </a:endParaRPr>
        </a:p>
      </dsp:txBody>
      <dsp:txXfrm>
        <a:off x="6008914" y="789845"/>
        <a:ext cx="4506686" cy="2861745"/>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342880" cy="3727604"/>
        <a:chOff x="0" y="0"/>
        <a:chExt cx="10342880" cy="3727604"/>
      </a:xfrm>
    </dsp:grpSpPr>
    <dsp:sp modelId="{37280758-D625-43B7-BF98-1A0DAE89F8D1}">
      <dsp:nvSpPr>
        <dsp:cNvPr id="3" name="Rounded Rectangle 2"/>
        <dsp:cNvSpPr/>
      </dsp:nvSpPr>
      <dsp:spPr bwMode="white">
        <a:xfrm>
          <a:off x="0" y="0"/>
          <a:ext cx="10342880" cy="784759"/>
        </a:xfrm>
        <a:prstGeom prst="roundRect">
          <a:avLst>
            <a:gd name="adj" fmla="val 10000"/>
          </a:avLst>
        </a:prstGeom>
      </dsp:spPr>
      <dsp:style>
        <a:lnRef idx="0">
          <a:schemeClr val="lt1">
            <a:alpha val="0"/>
          </a:schemeClr>
        </a:lnRef>
        <a:fillRef idx="1">
          <a:schemeClr val="accent2"/>
        </a:fillRef>
        <a:effectRef idx="0">
          <a:scrgbClr r="0" g="0" b="0"/>
        </a:effectRef>
        <a:fontRef idx="minor"/>
      </dsp:style>
      <dsp:txXfrm>
        <a:off x="0" y="0"/>
        <a:ext cx="10342880" cy="784759"/>
      </dsp:txXfrm>
    </dsp:sp>
    <dsp:sp modelId="{3860D745-A7DC-47C5-A2F6-3A76E0610678}">
      <dsp:nvSpPr>
        <dsp:cNvPr id="4" name="Rectangles 3"/>
        <dsp:cNvSpPr/>
      </dsp:nvSpPr>
      <dsp:spPr bwMode="white">
        <a:xfrm>
          <a:off x="237390" y="176571"/>
          <a:ext cx="431617" cy="431617"/>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sp:spPr>
      <dsp:style>
        <a:lnRef idx="2">
          <a:schemeClr val="lt1">
            <a:alpha val="0"/>
          </a:schemeClr>
        </a:lnRef>
        <a:fillRef idx="1">
          <a:schemeClr val="bg1"/>
        </a:fillRef>
        <a:effectRef idx="0">
          <a:scrgbClr r="0" g="0" b="0"/>
        </a:effectRef>
        <a:fontRef idx="minor">
          <a:schemeClr val="lt1"/>
        </a:fontRef>
      </dsp:style>
      <dsp:txXfrm>
        <a:off x="237390" y="176571"/>
        <a:ext cx="431617" cy="431617"/>
      </dsp:txXfrm>
    </dsp:sp>
    <dsp:sp modelId="{604E616C-A975-442A-8811-BF8504CF72F4}">
      <dsp:nvSpPr>
        <dsp:cNvPr id="5" name="Rectangles 4"/>
        <dsp:cNvSpPr/>
      </dsp:nvSpPr>
      <dsp:spPr bwMode="white">
        <a:xfrm>
          <a:off x="906396" y="0"/>
          <a:ext cx="9436484" cy="78475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3053" tIns="83053" rIns="83053" bIns="83053" anchor="ctr"/>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US" b="1">
              <a:solidFill>
                <a:schemeClr val="bg1"/>
              </a:solidFill>
            </a:rPr>
            <a:t>Initialization:</a:t>
          </a:r>
          <a:r>
            <a:rPr lang="en-US">
              <a:solidFill>
                <a:schemeClr val="bg1"/>
              </a:solidFill>
            </a:rPr>
            <a:t> The decoding process begins by initializing probabilities for the starting states of different phonetic units.</a:t>
          </a:r>
          <a:endParaRPr>
            <a:solidFill>
              <a:schemeClr val="bg1"/>
            </a:solidFill>
          </a:endParaRPr>
        </a:p>
      </dsp:txBody>
      <dsp:txXfrm>
        <a:off x="906396" y="0"/>
        <a:ext cx="9436484" cy="784759"/>
      </dsp:txXfrm>
    </dsp:sp>
    <dsp:sp modelId="{E731903A-1CCC-40F6-B4F2-0272BFC8EED1}">
      <dsp:nvSpPr>
        <dsp:cNvPr id="6" name="Rounded Rectangle 5"/>
        <dsp:cNvSpPr/>
      </dsp:nvSpPr>
      <dsp:spPr bwMode="white">
        <a:xfrm>
          <a:off x="0" y="980948"/>
          <a:ext cx="10342880" cy="784759"/>
        </a:xfrm>
        <a:prstGeom prst="roundRect">
          <a:avLst>
            <a:gd name="adj" fmla="val 10000"/>
          </a:avLst>
        </a:prstGeom>
      </dsp:spPr>
      <dsp:style>
        <a:lnRef idx="0">
          <a:schemeClr val="lt1">
            <a:alpha val="0"/>
          </a:schemeClr>
        </a:lnRef>
        <a:fillRef idx="1">
          <a:schemeClr val="accent3"/>
        </a:fillRef>
        <a:effectRef idx="0">
          <a:scrgbClr r="0" g="0" b="0"/>
        </a:effectRef>
        <a:fontRef idx="minor"/>
      </dsp:style>
      <dsp:txXfrm>
        <a:off x="0" y="980948"/>
        <a:ext cx="10342880" cy="784759"/>
      </dsp:txXfrm>
    </dsp:sp>
    <dsp:sp modelId="{66502C2B-D5C4-471F-AC19-FE706DAD88E2}">
      <dsp:nvSpPr>
        <dsp:cNvPr id="7" name="Rectangles 6"/>
        <dsp:cNvSpPr/>
      </dsp:nvSpPr>
      <dsp:spPr bwMode="white">
        <a:xfrm>
          <a:off x="237390" y="1157519"/>
          <a:ext cx="431617" cy="431617"/>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sp:spPr>
      <dsp:style>
        <a:lnRef idx="2">
          <a:schemeClr val="lt1">
            <a:alpha val="0"/>
          </a:schemeClr>
        </a:lnRef>
        <a:fillRef idx="1">
          <a:schemeClr val="bg1"/>
        </a:fillRef>
        <a:effectRef idx="0">
          <a:scrgbClr r="0" g="0" b="0"/>
        </a:effectRef>
        <a:fontRef idx="minor">
          <a:schemeClr val="lt1"/>
        </a:fontRef>
      </dsp:style>
      <dsp:txXfrm>
        <a:off x="237390" y="1157519"/>
        <a:ext cx="431617" cy="431617"/>
      </dsp:txXfrm>
    </dsp:sp>
    <dsp:sp modelId="{0D9A0D6F-0AAD-4422-935E-4DCA829F5846}">
      <dsp:nvSpPr>
        <dsp:cNvPr id="8" name="Rectangles 7"/>
        <dsp:cNvSpPr/>
      </dsp:nvSpPr>
      <dsp:spPr bwMode="white">
        <a:xfrm>
          <a:off x="906396" y="980948"/>
          <a:ext cx="9436484" cy="78475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3053" tIns="83053" rIns="83053" bIns="83053" anchor="ctr"/>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US" b="1">
              <a:solidFill>
                <a:schemeClr val="bg1"/>
              </a:solidFill>
            </a:rPr>
            <a:t>Forward Algorithm:</a:t>
          </a:r>
          <a:r>
            <a:rPr lang="en-US">
              <a:solidFill>
                <a:schemeClr val="bg1"/>
              </a:solidFill>
            </a:rPr>
            <a:t> The algorithm calculates the probability of being in each state of the HMM at each time step, considering the observed features and transitioning between states.</a:t>
          </a:r>
          <a:endParaRPr>
            <a:solidFill>
              <a:schemeClr val="bg1"/>
            </a:solidFill>
          </a:endParaRPr>
        </a:p>
      </dsp:txBody>
      <dsp:txXfrm>
        <a:off x="906396" y="980948"/>
        <a:ext cx="9436484" cy="784759"/>
      </dsp:txXfrm>
    </dsp:sp>
    <dsp:sp modelId="{CABB81DD-CD8B-4242-A757-E75BCCCF8CD7}">
      <dsp:nvSpPr>
        <dsp:cNvPr id="9" name="Rounded Rectangle 8"/>
        <dsp:cNvSpPr/>
      </dsp:nvSpPr>
      <dsp:spPr bwMode="white">
        <a:xfrm>
          <a:off x="0" y="1961897"/>
          <a:ext cx="10342880" cy="784759"/>
        </a:xfrm>
        <a:prstGeom prst="roundRect">
          <a:avLst>
            <a:gd name="adj" fmla="val 10000"/>
          </a:avLst>
        </a:prstGeom>
      </dsp:spPr>
      <dsp:style>
        <a:lnRef idx="0">
          <a:schemeClr val="lt1">
            <a:alpha val="0"/>
          </a:schemeClr>
        </a:lnRef>
        <a:fillRef idx="1">
          <a:schemeClr val="accent4"/>
        </a:fillRef>
        <a:effectRef idx="0">
          <a:scrgbClr r="0" g="0" b="0"/>
        </a:effectRef>
        <a:fontRef idx="minor"/>
      </dsp:style>
      <dsp:txXfrm>
        <a:off x="0" y="1961897"/>
        <a:ext cx="10342880" cy="784759"/>
      </dsp:txXfrm>
    </dsp:sp>
    <dsp:sp modelId="{71C0CF7B-31FB-4B37-BA57-C85D10D98A4B}">
      <dsp:nvSpPr>
        <dsp:cNvPr id="10" name="Rectangles 9"/>
        <dsp:cNvSpPr/>
      </dsp:nvSpPr>
      <dsp:spPr bwMode="white">
        <a:xfrm>
          <a:off x="237390" y="2138468"/>
          <a:ext cx="431617" cy="431617"/>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sp:spPr>
      <dsp:style>
        <a:lnRef idx="2">
          <a:schemeClr val="lt1">
            <a:alpha val="0"/>
          </a:schemeClr>
        </a:lnRef>
        <a:fillRef idx="1">
          <a:schemeClr val="bg1"/>
        </a:fillRef>
        <a:effectRef idx="0">
          <a:scrgbClr r="0" g="0" b="0"/>
        </a:effectRef>
        <a:fontRef idx="minor">
          <a:schemeClr val="lt1"/>
        </a:fontRef>
      </dsp:style>
      <dsp:txXfrm>
        <a:off x="237390" y="2138468"/>
        <a:ext cx="431617" cy="431617"/>
      </dsp:txXfrm>
    </dsp:sp>
    <dsp:sp modelId="{E056C973-39F0-4ED3-9D27-C46DAE5F0A04}">
      <dsp:nvSpPr>
        <dsp:cNvPr id="11" name="Rectangles 10"/>
        <dsp:cNvSpPr/>
      </dsp:nvSpPr>
      <dsp:spPr bwMode="white">
        <a:xfrm>
          <a:off x="906396" y="1961897"/>
          <a:ext cx="9436484" cy="78475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3053" tIns="83053" rIns="83053" bIns="83053" anchor="ctr"/>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US" b="1">
              <a:solidFill>
                <a:schemeClr val="bg1"/>
              </a:solidFill>
            </a:rPr>
            <a:t>Backtracking:</a:t>
          </a:r>
          <a:r>
            <a:rPr lang="en-US">
              <a:solidFill>
                <a:schemeClr val="bg1"/>
              </a:solidFill>
            </a:rPr>
            <a:t> As the algorithm progresses through the HMM, it keeps track of the most likely path by considering both the current state's probability and the transition probabilities from the previous state.</a:t>
          </a:r>
          <a:endParaRPr>
            <a:solidFill>
              <a:schemeClr val="bg1"/>
            </a:solidFill>
          </a:endParaRPr>
        </a:p>
      </dsp:txBody>
      <dsp:txXfrm>
        <a:off x="906396" y="1961897"/>
        <a:ext cx="9436484" cy="784759"/>
      </dsp:txXfrm>
    </dsp:sp>
    <dsp:sp modelId="{CE50E0E5-FEE2-43BC-A1A4-9E047A048104}">
      <dsp:nvSpPr>
        <dsp:cNvPr id="12" name="Rounded Rectangle 11"/>
        <dsp:cNvSpPr/>
      </dsp:nvSpPr>
      <dsp:spPr bwMode="white">
        <a:xfrm>
          <a:off x="0" y="2942845"/>
          <a:ext cx="10342880" cy="784759"/>
        </a:xfrm>
        <a:prstGeom prst="roundRect">
          <a:avLst>
            <a:gd name="adj" fmla="val 10000"/>
          </a:avLst>
        </a:prstGeom>
      </dsp:spPr>
      <dsp:style>
        <a:lnRef idx="0">
          <a:schemeClr val="lt1">
            <a:alpha val="0"/>
          </a:schemeClr>
        </a:lnRef>
        <a:fillRef idx="1">
          <a:schemeClr val="accent5"/>
        </a:fillRef>
        <a:effectRef idx="0">
          <a:scrgbClr r="0" g="0" b="0"/>
        </a:effectRef>
        <a:fontRef idx="minor"/>
      </dsp:style>
      <dsp:txXfrm>
        <a:off x="0" y="2942845"/>
        <a:ext cx="10342880" cy="784759"/>
      </dsp:txXfrm>
    </dsp:sp>
    <dsp:sp modelId="{26E4431D-4E2D-456B-BE22-D704EEAFDA3E}">
      <dsp:nvSpPr>
        <dsp:cNvPr id="13" name="Rectangles 12"/>
        <dsp:cNvSpPr/>
      </dsp:nvSpPr>
      <dsp:spPr bwMode="white">
        <a:xfrm>
          <a:off x="237390" y="3119416"/>
          <a:ext cx="431617" cy="431617"/>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sp:spPr>
      <dsp:style>
        <a:lnRef idx="2">
          <a:schemeClr val="lt1">
            <a:alpha val="0"/>
          </a:schemeClr>
        </a:lnRef>
        <a:fillRef idx="1">
          <a:schemeClr val="bg1"/>
        </a:fillRef>
        <a:effectRef idx="0">
          <a:scrgbClr r="0" g="0" b="0"/>
        </a:effectRef>
        <a:fontRef idx="minor">
          <a:schemeClr val="lt1"/>
        </a:fontRef>
      </dsp:style>
      <dsp:txXfrm>
        <a:off x="237390" y="3119416"/>
        <a:ext cx="431617" cy="431617"/>
      </dsp:txXfrm>
    </dsp:sp>
    <dsp:sp modelId="{D3C5839D-F7C1-4E7D-BA67-AD05D0FB1790}">
      <dsp:nvSpPr>
        <dsp:cNvPr id="14" name="Rectangles 13"/>
        <dsp:cNvSpPr/>
      </dsp:nvSpPr>
      <dsp:spPr bwMode="white">
        <a:xfrm>
          <a:off x="906396" y="2942845"/>
          <a:ext cx="9436484" cy="78475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3053" tIns="83053" rIns="83053" bIns="83053" anchor="ctr"/>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US" b="1">
              <a:solidFill>
                <a:schemeClr val="bg1"/>
              </a:solidFill>
            </a:rPr>
            <a:t>Termination:</a:t>
          </a:r>
          <a:r>
            <a:rPr lang="en-US">
              <a:solidFill>
                <a:schemeClr val="bg1"/>
              </a:solidFill>
            </a:rPr>
            <a:t> Once the entire audio signal has been processed, the algorithm identifies the most likely sequence of phonetic units by backtracking through the best path determined by the Viterbi algorithm.</a:t>
          </a:r>
          <a:endParaRPr>
            <a:solidFill>
              <a:schemeClr val="bg1"/>
            </a:solidFill>
          </a:endParaRPr>
        </a:p>
      </dsp:txBody>
      <dsp:txXfrm>
        <a:off x="906396" y="2942845"/>
        <a:ext cx="9436484" cy="78475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5C6B4A9-1611-4792-9094-5F34BCA07E0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B712588-04B1-427B-82EE-E8DB90309F0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2A54C80-263E-416B-A8E0-580EDEADCBDC}" type="datetimeFigureOut">
              <a:rPr lang="en-US" smtClean="0"/>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users.isr.ist.utl.pt/~wurmd/Livros/school/Bishop%20-%20Pattern%20Recognition%20And%20Machine%20Learning%20-%20Springer%20%202006.pdf" TargetMode="External"/><Relationship Id="rId2" Type="http://schemas.openxmlformats.org/officeDocument/2006/relationships/hyperlink" Target="https://www.youtube.com/watch?v=mNSQ-prhgsw" TargetMode="External"/><Relationship Id="rId1" Type="http://schemas.openxmlformats.org/officeDocument/2006/relationships/hyperlink" Target="https://en.wikipedia.org/wiki/Hidden_Markov_mode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Picture 5" descr="Mic and audio filter"/>
          <p:cNvPicPr>
            <a:picLocks noChangeAspect="1"/>
          </p:cNvPicPr>
          <p:nvPr/>
        </p:nvPicPr>
        <p:blipFill rotWithShape="1">
          <a:blip r:embed="rId1">
            <a:alphaModFix amt="50000"/>
          </a:blip>
          <a:srcRect t="7865" b="7865"/>
          <a:stretch>
            <a:fillRect/>
          </a:stretch>
        </p:blipFill>
        <p:spPr>
          <a:xfrm>
            <a:off x="20" y="1"/>
            <a:ext cx="12191980" cy="6857999"/>
          </a:xfrm>
          <a:prstGeom prst="rect">
            <a:avLst/>
          </a:prstGeom>
        </p:spPr>
      </p:pic>
      <p:sp>
        <p:nvSpPr>
          <p:cNvPr id="2" name="Title 1"/>
          <p:cNvSpPr>
            <a:spLocks noGrp="1"/>
          </p:cNvSpPr>
          <p:nvPr>
            <p:ph type="ctrTitle"/>
          </p:nvPr>
        </p:nvSpPr>
        <p:spPr>
          <a:xfrm>
            <a:off x="274319" y="69809"/>
            <a:ext cx="10844653" cy="2772697"/>
          </a:xfrm>
        </p:spPr>
        <p:txBody>
          <a:bodyPr vert="horz" lIns="91440" tIns="45720" rIns="91440" bIns="45720" rtlCol="0" anchor="b">
            <a:noAutofit/>
          </a:bodyPr>
          <a:lstStyle/>
          <a:p>
            <a:r>
              <a:rPr lang="en-US" sz="5400" i="0" cap="none">
                <a:solidFill>
                  <a:srgbClr val="FFFFFF"/>
                </a:solidFill>
                <a:latin typeface="Arial" panose="020B0604020202020204"/>
                <a:ea typeface="Calibri" panose="020F0502020204030204" pitchFamily="34" charset="0"/>
                <a:cs typeface="Arial" panose="020B0604020202020204"/>
                <a:sym typeface="Arial" panose="020B0604020202020204"/>
              </a:rPr>
              <a:t>Speech</a:t>
            </a:r>
            <a:r>
              <a:rPr lang="en-US" sz="5400" i="0" cap="none">
                <a:solidFill>
                  <a:srgbClr val="FFFFFF"/>
                </a:solidFill>
                <a:latin typeface="Arial" panose="020B0604020202020204"/>
                <a:ea typeface="Arial" panose="020B0604020202020204"/>
                <a:cs typeface="Arial" panose="020B0604020202020204"/>
                <a:sym typeface="Arial" panose="020B0604020202020204"/>
              </a:rPr>
              <a:t> </a:t>
            </a:r>
            <a:r>
              <a:rPr lang="en-US" sz="5400" cap="none">
                <a:solidFill>
                  <a:srgbClr val="FFFFFF"/>
                </a:solidFill>
                <a:latin typeface="Arial" panose="020B0604020202020204"/>
                <a:ea typeface="Arial" panose="020B0604020202020204"/>
                <a:cs typeface="Arial" panose="020B0604020202020204"/>
                <a:sym typeface="Arial" panose="020B0604020202020204"/>
              </a:rPr>
              <a:t>R</a:t>
            </a:r>
            <a:r>
              <a:rPr lang="en-US" sz="5400" i="0" cap="none">
                <a:solidFill>
                  <a:srgbClr val="FFFFFF"/>
                </a:solidFill>
                <a:latin typeface="Arial" panose="020B0604020202020204"/>
                <a:ea typeface="Arial" panose="020B0604020202020204"/>
                <a:cs typeface="Arial" panose="020B0604020202020204"/>
                <a:sym typeface="Arial" panose="020B0604020202020204"/>
              </a:rPr>
              <a:t>ecognition </a:t>
            </a:r>
            <a:r>
              <a:rPr lang="en-US" sz="5400" cap="none">
                <a:solidFill>
                  <a:srgbClr val="FFFFFF"/>
                </a:solidFill>
                <a:latin typeface="Arial" panose="020B0604020202020204"/>
                <a:ea typeface="Arial" panose="020B0604020202020204"/>
                <a:cs typeface="Arial" panose="020B0604020202020204"/>
                <a:sym typeface="Arial" panose="020B0604020202020204"/>
              </a:rPr>
              <a:t>U</a:t>
            </a:r>
            <a:r>
              <a:rPr lang="en-US" sz="5400" i="0" cap="none">
                <a:solidFill>
                  <a:srgbClr val="FFFFFF"/>
                </a:solidFill>
                <a:latin typeface="Arial" panose="020B0604020202020204"/>
                <a:ea typeface="Arial" panose="020B0604020202020204"/>
                <a:cs typeface="Arial" panose="020B0604020202020204"/>
                <a:sym typeface="Arial" panose="020B0604020202020204"/>
              </a:rPr>
              <a:t>sing</a:t>
            </a:r>
            <a:r>
              <a:rPr lang="en-US" sz="5400">
                <a:solidFill>
                  <a:srgbClr val="FFFFFF"/>
                </a:solidFill>
                <a:latin typeface="Arial" panose="020B0604020202020204"/>
                <a:ea typeface="Arial" panose="020B0604020202020204"/>
                <a:cs typeface="Arial" panose="020B0604020202020204"/>
                <a:sym typeface="Arial" panose="020B0604020202020204"/>
              </a:rPr>
              <a:t> HMM </a:t>
            </a:r>
            <a:br>
              <a:rPr lang="en-US" sz="5400" i="0" cap="none">
                <a:latin typeface="Arial" panose="020B0604020202020204"/>
                <a:ea typeface="Arial" panose="020B0604020202020204"/>
                <a:cs typeface="Arial" panose="020B0604020202020204"/>
              </a:rPr>
            </a:br>
            <a:endParaRPr lang="en-US" sz="5400">
              <a:solidFill>
                <a:srgbClr val="FFFFFF"/>
              </a:solidFill>
              <a:latin typeface="Arial" panose="020B0604020202020204"/>
              <a:cs typeface="Arial" panose="020B0604020202020204"/>
            </a:endParaRPr>
          </a:p>
        </p:txBody>
      </p:sp>
      <p:sp>
        <p:nvSpPr>
          <p:cNvPr id="3" name="Subtitle 2"/>
          <p:cNvSpPr>
            <a:spLocks noGrp="1"/>
          </p:cNvSpPr>
          <p:nvPr>
            <p:ph type="subTitle" idx="1"/>
          </p:nvPr>
        </p:nvSpPr>
        <p:spPr>
          <a:xfrm>
            <a:off x="1452880" y="4073680"/>
            <a:ext cx="9144000" cy="2117234"/>
          </a:xfrm>
        </p:spPr>
        <p:txBody>
          <a:bodyPr vert="horz" lIns="91440" tIns="45720" rIns="91440" bIns="45720" rtlCol="0" anchor="t">
            <a:noAutofit/>
          </a:bodyPr>
          <a:lstStyle/>
          <a:p>
            <a:pPr marL="0" lvl="0" indent="0" rtl="0">
              <a:spcBef>
                <a:spcPts val="0"/>
              </a:spcBef>
              <a:spcAft>
                <a:spcPts val="0"/>
              </a:spcAft>
              <a:buClr>
                <a:schemeClr val="lt1"/>
              </a:buClr>
              <a:buSzPts val="2400"/>
              <a:buNone/>
            </a:pPr>
            <a:r>
              <a:rPr lang="en-US" sz="2000" b="1" u="sng">
                <a:solidFill>
                  <a:srgbClr val="FFFFFF"/>
                </a:solidFill>
                <a:latin typeface="Times New Roman" panose="02020603050405020304"/>
                <a:ea typeface="Calibri"/>
                <a:cs typeface="Calibri"/>
              </a:rPr>
              <a:t>P</a:t>
            </a:r>
            <a:endParaRPr lang="en-US" sz="2000" b="1" i="1">
              <a:solidFill>
                <a:srgbClr val="FFFFFF"/>
              </a:solidFill>
              <a:latin typeface="Times New Roman" panose="02020603050405020304"/>
              <a:ea typeface="Calibri" panose="020F0502020204030204" pitchFamily="34" charset="0"/>
              <a:cs typeface="Calibri" panose="020F0502020204030204" pitchFamily="34" charset="0"/>
            </a:endParaRPr>
          </a:p>
          <a:p>
            <a:endParaRPr lang="en-US" sz="800">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680" y="636812"/>
            <a:ext cx="10058400" cy="1450757"/>
          </a:xfrm>
        </p:spPr>
        <p:txBody>
          <a:bodyPr/>
          <a:lstStyle/>
          <a:p>
            <a:r>
              <a:rPr lang="en-US" sz="3200" b="1">
                <a:latin typeface="Arial" panose="020B0604020202020204"/>
                <a:cs typeface="Arial" panose="020B0604020202020204"/>
              </a:rPr>
              <a:t>Forward Algorithm for Evaluation Problem [P(</a:t>
            </a:r>
            <a:r>
              <a:rPr lang="en-US" sz="3200" b="1" err="1">
                <a:latin typeface="Arial" panose="020B0604020202020204"/>
                <a:cs typeface="Arial" panose="020B0604020202020204"/>
              </a:rPr>
              <a:t>O|λ</a:t>
            </a:r>
            <a:r>
              <a:rPr lang="en-US" sz="3200" b="1">
                <a:latin typeface="Arial" panose="020B0604020202020204"/>
                <a:cs typeface="Arial" panose="020B0604020202020204"/>
              </a:rPr>
              <a:t>)]</a:t>
            </a:r>
            <a:endParaRPr lang="en-US" sz="3200">
              <a:latin typeface="Arial" panose="020B0604020202020204"/>
              <a:cs typeface="Arial" panose="020B0604020202020204"/>
            </a:endParaRPr>
          </a:p>
          <a:p>
            <a:endParaRPr lang="en-US">
              <a:cs typeface="Calibri Light"/>
            </a:endParaRPr>
          </a:p>
        </p:txBody>
      </p:sp>
      <p:sp>
        <p:nvSpPr>
          <p:cNvPr id="3" name="Content Placeholder 2"/>
          <p:cNvSpPr>
            <a:spLocks noGrp="1"/>
          </p:cNvSpPr>
          <p:nvPr>
            <p:ph idx="1"/>
          </p:nvPr>
        </p:nvSpPr>
        <p:spPr>
          <a:xfrm>
            <a:off x="589935" y="1845734"/>
            <a:ext cx="10565745" cy="4023360"/>
          </a:xfrm>
        </p:spPr>
        <p:txBody>
          <a:bodyPr vert="horz" lIns="91440" tIns="45720" rIns="91440" bIns="45720" rtlCol="0" anchor="t">
            <a:normAutofit/>
          </a:bodyPr>
          <a:lstStyle/>
          <a:p>
            <a:pPr marL="457200" indent="-355600">
              <a:lnSpc>
                <a:spcPct val="115000"/>
              </a:lnSpc>
              <a:spcBef>
                <a:spcPts val="400"/>
              </a:spcBef>
              <a:buFont typeface="Calibri,Sans-Serif" panose="020B0604020202020204" pitchFamily="34" charset="0"/>
              <a:buChar char="➢"/>
            </a:pPr>
            <a:r>
              <a:rPr lang="en-US" sz="2000">
                <a:solidFill>
                  <a:schemeClr val="dk1"/>
                </a:solidFill>
                <a:latin typeface="Times New Roman" panose="02020603050405020304"/>
                <a:cs typeface="Calibri"/>
              </a:rPr>
              <a:t>we want to find P(</a:t>
            </a:r>
            <a:r>
              <a:rPr lang="en-US" sz="2000" err="1">
                <a:solidFill>
                  <a:schemeClr val="dk1"/>
                </a:solidFill>
                <a:latin typeface="Times New Roman" panose="02020603050405020304"/>
                <a:cs typeface="Calibri"/>
              </a:rPr>
              <a:t>O|λ</a:t>
            </a:r>
            <a:r>
              <a:rPr lang="en-US" sz="2000">
                <a:solidFill>
                  <a:schemeClr val="dk1"/>
                </a:solidFill>
                <a:latin typeface="Times New Roman" panose="02020603050405020304"/>
                <a:cs typeface="Calibri"/>
              </a:rPr>
              <a:t>), given the observation sequence O = O1, O2, O3, · · · , OT . The most straightforward way to find the solution is enumerating every possible state sequence of length T. Consider one such state sequence Q = q1, q2, q3, · · · , </a:t>
            </a:r>
            <a:r>
              <a:rPr lang="en-US" sz="2000" err="1">
                <a:solidFill>
                  <a:schemeClr val="dk1"/>
                </a:solidFill>
                <a:latin typeface="Times New Roman" panose="02020603050405020304"/>
                <a:cs typeface="Calibri"/>
              </a:rPr>
              <a:t>qT</a:t>
            </a:r>
            <a:r>
              <a:rPr lang="en-US" sz="2000">
                <a:solidFill>
                  <a:schemeClr val="dk1"/>
                </a:solidFill>
                <a:latin typeface="Times New Roman" panose="02020603050405020304"/>
                <a:cs typeface="Calibri"/>
              </a:rPr>
              <a:t> such that q1 produces O1 with some probability, q2 produces O2 with some probability and so on. so using chain rule.</a:t>
            </a:r>
            <a:endParaRPr lang="en-US" sz="2000">
              <a:solidFill>
                <a:schemeClr val="dk1"/>
              </a:solidFill>
              <a:latin typeface="Times New Roman" panose="02020603050405020304"/>
              <a:cs typeface="Calibri"/>
            </a:endParaRPr>
          </a:p>
          <a:p>
            <a:endParaRPr lang="en-US">
              <a:cs typeface="Calibri"/>
            </a:endParaRPr>
          </a:p>
          <a:p>
            <a:endParaRPr lang="en-US">
              <a:cs typeface="Calibri"/>
            </a:endParaRPr>
          </a:p>
          <a:p>
            <a:r>
              <a:rPr lang="en-US" sz="2000">
                <a:solidFill>
                  <a:schemeClr val="dk1"/>
                </a:solidFill>
                <a:latin typeface="Times New Roman" panose="02020603050405020304"/>
                <a:cs typeface="Calibri"/>
              </a:rPr>
              <a:t>But the order of chain rule is        , since at every t = 1, 2, · · · , T, there are N possible states which can be reached. This is clearly and inefficient algorithm, to overcome this forward algorithm is used.  </a:t>
            </a:r>
            <a:endParaRPr lang="en-US">
              <a:solidFill>
                <a:schemeClr val="dk1"/>
              </a:solidFill>
              <a:latin typeface="Times New Roman" panose="02020603050405020304"/>
              <a:cs typeface="Calibri"/>
            </a:endParaRPr>
          </a:p>
        </p:txBody>
      </p:sp>
      <p:pic>
        <p:nvPicPr>
          <p:cNvPr id="4" name="Picture 3" descr="A close-up of a number&#10;&#10;Description automatically generated"/>
          <p:cNvPicPr>
            <a:picLocks noChangeAspect="1"/>
          </p:cNvPicPr>
          <p:nvPr/>
        </p:nvPicPr>
        <p:blipFill>
          <a:blip r:embed="rId1"/>
          <a:stretch>
            <a:fillRect/>
          </a:stretch>
        </p:blipFill>
        <p:spPr>
          <a:xfrm>
            <a:off x="1907483" y="3780160"/>
            <a:ext cx="6879770" cy="555741"/>
          </a:xfrm>
          <a:prstGeom prst="rect">
            <a:avLst/>
          </a:prstGeom>
        </p:spPr>
      </p:pic>
      <p:pic>
        <p:nvPicPr>
          <p:cNvPr id="6" name="Picture 5"/>
          <p:cNvPicPr>
            <a:picLocks noChangeAspect="1"/>
          </p:cNvPicPr>
          <p:nvPr/>
        </p:nvPicPr>
        <p:blipFill>
          <a:blip r:embed="rId2"/>
          <a:stretch>
            <a:fillRect/>
          </a:stretch>
        </p:blipFill>
        <p:spPr>
          <a:xfrm>
            <a:off x="3705673" y="4343963"/>
            <a:ext cx="447675" cy="3143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8700" y="1967266"/>
            <a:ext cx="2628900" cy="2547257"/>
          </a:xfrm>
          <a:noFill/>
        </p:spPr>
        <p:txBody>
          <a:bodyPr anchor="ctr">
            <a:normAutofit/>
          </a:bodyPr>
          <a:lstStyle/>
          <a:p>
            <a:pPr algn="ctr"/>
            <a:r>
              <a:rPr lang="en-US" sz="3600"/>
              <a:t>High-level architecture for speech recognition</a:t>
            </a:r>
            <a:endParaRPr lang="en-US" sz="3600"/>
          </a:p>
        </p:txBody>
      </p:sp>
      <p:pic>
        <p:nvPicPr>
          <p:cNvPr id="3" name="Picture 2" descr="A diagram of a sound wave&#10;&#10;Description automatically generated"/>
          <p:cNvPicPr>
            <a:picLocks noChangeAspect="1"/>
          </p:cNvPicPr>
          <p:nvPr/>
        </p:nvPicPr>
        <p:blipFill>
          <a:blip r:embed="rId1"/>
          <a:stretch>
            <a:fillRect/>
          </a:stretch>
        </p:blipFill>
        <p:spPr>
          <a:xfrm>
            <a:off x="4777316" y="1080018"/>
            <a:ext cx="6780700" cy="469563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Google Shape;418;p8" descr="A close-up of a diagram&#10;&#10;Description automatically generated"/>
          <p:cNvPicPr preferRelativeResize="0"/>
          <p:nvPr/>
        </p:nvPicPr>
        <p:blipFill>
          <a:blip r:embed="rId1"/>
          <a:stretch>
            <a:fillRect/>
          </a:stretch>
        </p:blipFill>
        <p:spPr>
          <a:xfrm>
            <a:off x="958922" y="753582"/>
            <a:ext cx="9914413" cy="559165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1599" y="294538"/>
            <a:ext cx="9895951" cy="1033669"/>
          </a:xfrm>
        </p:spPr>
        <p:txBody>
          <a:bodyPr vert="horz" lIns="91440" tIns="45720" rIns="91440" bIns="45720" rtlCol="0" anchor="ctr">
            <a:normAutofit/>
          </a:bodyPr>
          <a:lstStyle/>
          <a:p>
            <a:r>
              <a:rPr lang="en-US" sz="4000" b="1">
                <a:solidFill>
                  <a:schemeClr val="tx1"/>
                </a:solidFill>
                <a:cs typeface="Calibri Light"/>
              </a:rPr>
              <a:t>Feature Extraction:</a:t>
            </a:r>
            <a:endParaRPr lang="en-US">
              <a:solidFill>
                <a:schemeClr val="tx1"/>
              </a:solidFill>
            </a:endParaRPr>
          </a:p>
        </p:txBody>
      </p:sp>
      <p:sp>
        <p:nvSpPr>
          <p:cNvPr id="3" name="Subtitle 2"/>
          <p:cNvSpPr>
            <a:spLocks noGrp="1"/>
          </p:cNvSpPr>
          <p:nvPr>
            <p:ph type="subTitle" idx="1"/>
          </p:nvPr>
        </p:nvSpPr>
        <p:spPr>
          <a:xfrm>
            <a:off x="1371599" y="1328207"/>
            <a:ext cx="9724031" cy="4673348"/>
          </a:xfrm>
        </p:spPr>
        <p:txBody>
          <a:bodyPr vert="horz" lIns="91440" tIns="45720" rIns="91440" bIns="45720" rtlCol="0" anchor="ctr">
            <a:normAutofit/>
          </a:bodyPr>
          <a:lstStyle/>
          <a:p>
            <a:pPr marL="457200" indent="-228600">
              <a:spcBef>
                <a:spcPts val="0"/>
              </a:spcBef>
              <a:spcAft>
                <a:spcPts val="0"/>
              </a:spcAft>
              <a:buClr>
                <a:schemeClr val="dk1"/>
              </a:buClr>
              <a:buSzPts val="2000"/>
              <a:buFont typeface="Arial" panose="020B0604020202020204" pitchFamily="34" charset="0"/>
              <a:buChar char="•"/>
            </a:pPr>
            <a:r>
              <a:rPr lang="en-US" sz="1800">
                <a:solidFill>
                  <a:schemeClr val="tx1"/>
                </a:solidFill>
                <a:latin typeface="Times New Roman" panose="02020603050405020304"/>
                <a:cs typeface="Times New Roman" panose="02020603050405020304"/>
                <a:sym typeface="Calibri"/>
              </a:rPr>
              <a:t>The purpose of feature extraction module is to convert speech waveform to some type of representation for further analysis and processing, this extracted information is known as Feature Vector. </a:t>
            </a:r>
            <a:endParaRPr lang="en-US" sz="1800">
              <a:solidFill>
                <a:schemeClr val="tx1"/>
              </a:solidFill>
              <a:latin typeface="Times New Roman" panose="02020603050405020304"/>
              <a:cs typeface="Times New Roman" panose="02020603050405020304"/>
            </a:endParaRPr>
          </a:p>
          <a:p>
            <a:pPr marL="914400" lvl="0" indent="-228600" algn="l">
              <a:spcBef>
                <a:spcPts val="0"/>
              </a:spcBef>
              <a:spcAft>
                <a:spcPts val="0"/>
              </a:spcAft>
              <a:buFont typeface="Arial" panose="020B0604020202020204" pitchFamily="34" charset="0"/>
              <a:buChar char="•"/>
            </a:pPr>
            <a:endParaRPr lang="en-US" sz="1800">
              <a:solidFill>
                <a:schemeClr val="tx1"/>
              </a:solidFill>
              <a:latin typeface="Times New Roman" panose="02020603050405020304"/>
              <a:cs typeface="Times New Roman" panose="02020603050405020304"/>
            </a:endParaRPr>
          </a:p>
          <a:p>
            <a:pPr marL="457200" indent="-228600">
              <a:spcBef>
                <a:spcPts val="0"/>
              </a:spcBef>
              <a:spcAft>
                <a:spcPts val="0"/>
              </a:spcAft>
              <a:buClr>
                <a:schemeClr val="dk1"/>
              </a:buClr>
              <a:buSzPts val="2000"/>
              <a:buFont typeface="Arial" panose="020B0604020202020204" pitchFamily="34" charset="0"/>
              <a:buChar char="•"/>
            </a:pPr>
            <a:r>
              <a:rPr lang="en-US" sz="1800">
                <a:solidFill>
                  <a:schemeClr val="tx1"/>
                </a:solidFill>
                <a:latin typeface="Times New Roman" panose="02020603050405020304"/>
                <a:cs typeface="Times New Roman" panose="02020603050405020304"/>
                <a:sym typeface="Calibri"/>
              </a:rPr>
              <a:t>The process of converting voice signal to feature vector is done by signal-processing front end module. As shown in above block diagram input to front-end is noise free voice sample and output of it is feature vector. </a:t>
            </a:r>
            <a:endParaRPr lang="en-US" sz="1800">
              <a:solidFill>
                <a:schemeClr val="tx1"/>
              </a:solidFill>
              <a:latin typeface="Times New Roman" panose="02020603050405020304"/>
              <a:cs typeface="Times New Roman" panose="02020603050405020304"/>
            </a:endParaRPr>
          </a:p>
          <a:p>
            <a:pPr marL="914400" lvl="0" indent="-228600" algn="l">
              <a:spcBef>
                <a:spcPts val="0"/>
              </a:spcBef>
              <a:spcAft>
                <a:spcPts val="0"/>
              </a:spcAft>
              <a:buFont typeface="Arial" panose="020B0604020202020204" pitchFamily="34" charset="0"/>
              <a:buChar char="•"/>
            </a:pPr>
            <a:endParaRPr lang="en-US" sz="1800">
              <a:solidFill>
                <a:schemeClr val="tx1"/>
              </a:solidFill>
              <a:latin typeface="Times New Roman" panose="02020603050405020304"/>
              <a:cs typeface="Times New Roman" panose="02020603050405020304"/>
            </a:endParaRPr>
          </a:p>
          <a:p>
            <a:pPr marL="457200" lvl="0" indent="-228600" algn="l">
              <a:spcBef>
                <a:spcPts val="0"/>
              </a:spcBef>
              <a:spcAft>
                <a:spcPts val="0"/>
              </a:spcAft>
              <a:buClr>
                <a:schemeClr val="dk1"/>
              </a:buClr>
              <a:buSzPts val="2000"/>
              <a:buFont typeface="Arial" panose="020B0604020202020204" pitchFamily="34" charset="0"/>
              <a:buChar char="•"/>
            </a:pPr>
            <a:r>
              <a:rPr lang="en-US" sz="1800">
                <a:solidFill>
                  <a:schemeClr val="tx1"/>
                </a:solidFill>
                <a:latin typeface="Times New Roman" panose="02020603050405020304"/>
                <a:cs typeface="Times New Roman" panose="02020603050405020304"/>
                <a:sym typeface="Calibri"/>
              </a:rPr>
              <a:t>In feature matching, the extracted feature vector from unknown voice sample is scored against acoustic model, the model with max score wins ,and it’s output is considered as recognized word.</a:t>
            </a:r>
            <a:endParaRPr lang="en-US" sz="1800">
              <a:solidFill>
                <a:schemeClr val="tx1"/>
              </a:solidFill>
              <a:latin typeface="Times New Roman" panose="02020603050405020304"/>
              <a:cs typeface="Times New Roman" panose="02020603050405020304"/>
            </a:endParaRPr>
          </a:p>
          <a:p>
            <a:pPr indent="-228600" algn="l">
              <a:buFont typeface="Arial" panose="020B0604020202020204" pitchFamily="34" charset="0"/>
              <a:buChar char="•"/>
            </a:pPr>
            <a:endParaRPr 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Google Shape;430;g1a62298cb6e_1_8"/>
          <p:cNvPicPr preferRelativeResize="0"/>
          <p:nvPr/>
        </p:nvPicPr>
        <p:blipFill>
          <a:blip r:embed="rId1"/>
          <a:stretch>
            <a:fillRect/>
          </a:stretch>
        </p:blipFill>
        <p:spPr>
          <a:xfrm>
            <a:off x="1143942" y="643467"/>
            <a:ext cx="9904116" cy="557106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6557" y="75300"/>
            <a:ext cx="5323715" cy="1642970"/>
          </a:xfrm>
        </p:spPr>
        <p:txBody>
          <a:bodyPr vert="horz" lIns="91440" tIns="45720" rIns="91440" bIns="45720" rtlCol="0" anchor="b">
            <a:normAutofit/>
          </a:bodyPr>
          <a:lstStyle/>
          <a:p>
            <a:r>
              <a:rPr lang="en-US" sz="4000" b="1" kern="1200">
                <a:solidFill>
                  <a:schemeClr val="tx1"/>
                </a:solidFill>
                <a:latin typeface="+mj-lt"/>
                <a:ea typeface="+mj-ea"/>
                <a:cs typeface="+mj-cs"/>
                <a:sym typeface="Calibri"/>
              </a:rPr>
              <a:t>Acoustic Model:</a:t>
            </a:r>
            <a:endParaRPr lang="en-US" sz="4000" kern="1200">
              <a:solidFill>
                <a:schemeClr val="tx1"/>
              </a:solidFill>
              <a:latin typeface="+mj-lt"/>
              <a:ea typeface="+mj-ea"/>
              <a:cs typeface="+mj-cs"/>
            </a:endParaRPr>
          </a:p>
        </p:txBody>
      </p:sp>
      <p:sp>
        <p:nvSpPr>
          <p:cNvPr id="3" name="Content Placeholder 2"/>
          <p:cNvSpPr>
            <a:spLocks noGrp="1"/>
          </p:cNvSpPr>
          <p:nvPr>
            <p:ph sz="half" idx="1"/>
          </p:nvPr>
        </p:nvSpPr>
        <p:spPr>
          <a:xfrm>
            <a:off x="1144923" y="2405894"/>
            <a:ext cx="5315189" cy="3535083"/>
          </a:xfrm>
        </p:spPr>
        <p:txBody>
          <a:bodyPr vert="horz" lIns="91440" tIns="45720" rIns="91440" bIns="45720" rtlCol="0" anchor="t">
            <a:normAutofit/>
          </a:bodyPr>
          <a:lstStyle/>
          <a:p>
            <a:r>
              <a:rPr lang="en-US" sz="2000">
                <a:latin typeface="Times New Roman" panose="02020603050405020304"/>
                <a:cs typeface="Times New Roman" panose="02020603050405020304"/>
                <a:sym typeface="Calibri"/>
              </a:rPr>
              <a:t>In speech recognition, basic unit of sound is phoneme(Phones). Phoneme is a minimal unit that serves to distinguish between meanings of words.</a:t>
            </a:r>
            <a:endParaRPr lang="en-US" sz="2000">
              <a:latin typeface="Times New Roman" panose="02020603050405020304"/>
              <a:cs typeface="Times New Roman" panose="02020603050405020304"/>
            </a:endParaRPr>
          </a:p>
          <a:p>
            <a:r>
              <a:rPr lang="en-US" sz="2000">
                <a:latin typeface="Times New Roman" panose="02020603050405020304"/>
                <a:cs typeface="Times New Roman" panose="02020603050405020304"/>
                <a:sym typeface="Calibri"/>
              </a:rPr>
              <a:t>For example, Sequence of phoneme for “Need” is n, </a:t>
            </a:r>
            <a:r>
              <a:rPr lang="en-US" sz="2000" err="1">
                <a:latin typeface="Times New Roman" panose="02020603050405020304"/>
                <a:cs typeface="Times New Roman" panose="02020603050405020304"/>
                <a:sym typeface="Calibri"/>
              </a:rPr>
              <a:t>iy</a:t>
            </a:r>
            <a:r>
              <a:rPr lang="en-US" sz="2000">
                <a:latin typeface="Times New Roman" panose="02020603050405020304"/>
                <a:cs typeface="Times New Roman" panose="02020603050405020304"/>
                <a:sym typeface="Calibri"/>
              </a:rPr>
              <a:t> and d. In English language there are nearly around 44 phoneme(Sounds).</a:t>
            </a:r>
            <a:r>
              <a:rPr lang="en-US">
                <a:latin typeface="Times New Roman" panose="02020603050405020304"/>
                <a:cs typeface="Times New Roman" panose="02020603050405020304"/>
                <a:sym typeface="Calibri"/>
              </a:rPr>
              <a:t> </a:t>
            </a:r>
            <a:endParaRPr lang="en-US" sz="2000">
              <a:latin typeface="Times New Roman" panose="02020603050405020304"/>
              <a:cs typeface="Times New Roman" panose="02020603050405020304"/>
            </a:endParaRPr>
          </a:p>
          <a:p>
            <a:r>
              <a:rPr lang="en-US" sz="2000">
                <a:latin typeface="Times New Roman" panose="02020603050405020304"/>
                <a:cs typeface="Times New Roman" panose="02020603050405020304"/>
                <a:sym typeface="Calibri"/>
              </a:rPr>
              <a:t>In order to recognize a given word, we should extract phoneme from voice sample.</a:t>
            </a:r>
            <a:endParaRPr lang="en-US" sz="2000">
              <a:latin typeface="Times New Roman" panose="02020603050405020304"/>
              <a:cs typeface="Times New Roman" panose="02020603050405020304"/>
            </a:endParaRPr>
          </a:p>
          <a:p>
            <a:endParaRPr lang="en-US" sz="2000">
              <a:sym typeface="Calibri"/>
            </a:endParaRPr>
          </a:p>
        </p:txBody>
      </p:sp>
      <p:pic>
        <p:nvPicPr>
          <p:cNvPr id="6" name="Content Placeholder 5" descr="Diagram of a diagram of a sound system&#10;&#10;Description automatically generated"/>
          <p:cNvPicPr>
            <a:picLocks noGrp="1" noChangeAspect="1"/>
          </p:cNvPicPr>
          <p:nvPr>
            <p:ph sz="half" idx="2"/>
          </p:nvPr>
        </p:nvPicPr>
        <p:blipFill>
          <a:blip r:embed="rId1"/>
          <a:stretch>
            <a:fillRect/>
          </a:stretch>
        </p:blipFill>
        <p:spPr>
          <a:xfrm>
            <a:off x="7075967" y="2021753"/>
            <a:ext cx="4170530" cy="284638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0651"/>
          </a:xfrm>
        </p:spPr>
        <p:txBody>
          <a:bodyPr/>
          <a:lstStyle/>
          <a:p>
            <a:r>
              <a:rPr lang="en-US" b="1"/>
              <a:t>Acoustic with HMM examples: </a:t>
            </a:r>
            <a:endParaRPr lang="en-US" b="1"/>
          </a:p>
        </p:txBody>
      </p:sp>
      <p:pic>
        <p:nvPicPr>
          <p:cNvPr id="5" name="Content Placeholder 4"/>
          <p:cNvPicPr>
            <a:picLocks noGrp="1" noChangeAspect="1"/>
          </p:cNvPicPr>
          <p:nvPr>
            <p:ph idx="1"/>
          </p:nvPr>
        </p:nvPicPr>
        <p:blipFill>
          <a:blip r:embed="rId1"/>
          <a:stretch>
            <a:fillRect/>
          </a:stretch>
        </p:blipFill>
        <p:spPr>
          <a:xfrm>
            <a:off x="579120" y="1402080"/>
            <a:ext cx="5602224" cy="4676267"/>
          </a:xfrm>
        </p:spPr>
      </p:pic>
      <p:pic>
        <p:nvPicPr>
          <p:cNvPr id="9" name="Picture 8" descr="A diagram of a sound system"/>
          <p:cNvPicPr>
            <a:picLocks noChangeAspect="1"/>
          </p:cNvPicPr>
          <p:nvPr/>
        </p:nvPicPr>
        <p:blipFill>
          <a:blip r:embed="rId2"/>
          <a:stretch>
            <a:fillRect/>
          </a:stretch>
        </p:blipFill>
        <p:spPr>
          <a:xfrm>
            <a:off x="6096000" y="1255776"/>
            <a:ext cx="5486400" cy="482257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760" y="195163"/>
            <a:ext cx="10058400" cy="1450757"/>
          </a:xfrm>
        </p:spPr>
        <p:txBody>
          <a:bodyPr/>
          <a:lstStyle/>
          <a:p>
            <a:r>
              <a:rPr lang="en-US" b="1"/>
              <a:t>Lexicon:</a:t>
            </a:r>
            <a:endParaRPr lang="en-US" b="1"/>
          </a:p>
        </p:txBody>
      </p:sp>
      <p:sp>
        <p:nvSpPr>
          <p:cNvPr id="3" name="Content Placeholder 2"/>
          <p:cNvSpPr>
            <a:spLocks noGrp="1"/>
          </p:cNvSpPr>
          <p:nvPr>
            <p:ph sz="half" idx="1"/>
          </p:nvPr>
        </p:nvSpPr>
        <p:spPr>
          <a:xfrm>
            <a:off x="838200" y="1995948"/>
            <a:ext cx="5181600" cy="4181015"/>
          </a:xfrm>
        </p:spPr>
        <p:txBody>
          <a:bodyPr vert="horz" lIns="0" tIns="45720" rIns="0" bIns="45720" rtlCol="0" anchor="t">
            <a:normAutofit/>
          </a:bodyPr>
          <a:lstStyle/>
          <a:p>
            <a:pPr>
              <a:buFont typeface="Wingdings" panose="05000000000000000000" pitchFamily="2" charset="2"/>
              <a:buChar char="§"/>
            </a:pPr>
            <a:r>
              <a:rPr lang="en-US" i="0">
                <a:effectLst/>
                <a:latin typeface="Times New Roman" panose="02020603050405020304"/>
                <a:ea typeface="Calibri" panose="020F0502020204030204" pitchFamily="34" charset="0"/>
                <a:cs typeface="Calibri"/>
              </a:rPr>
              <a:t>It helps distinguish linguistics like accents and similar sounding words ...</a:t>
            </a:r>
            <a:endParaRPr lang="en-US" i="0">
              <a:effectLst/>
              <a:latin typeface="Times New Roman" panose="02020603050405020304"/>
              <a:ea typeface="Calibri" panose="020F0502020204030204" pitchFamily="34" charset="0"/>
              <a:cs typeface="Calibri"/>
            </a:endParaRPr>
          </a:p>
          <a:p>
            <a:pPr>
              <a:buFont typeface="Wingdings" panose="05000000000000000000" pitchFamily="2" charset="2"/>
              <a:buChar char="§"/>
            </a:pPr>
            <a:r>
              <a:rPr lang="en-US" b="0" i="0">
                <a:effectLst/>
                <a:latin typeface="Times New Roman" panose="02020603050405020304"/>
                <a:ea typeface="Calibri" panose="020F0502020204030204" pitchFamily="34" charset="0"/>
                <a:cs typeface="Calibri"/>
              </a:rPr>
              <a:t>The entire acoustic model is defined by taking the lexicon pronunciation HMM</a:t>
            </a:r>
            <a:endParaRPr lang="en-US" b="0" i="0">
              <a:effectLst/>
              <a:latin typeface="Times New Roman" panose="02020603050405020304"/>
              <a:ea typeface="Calibri" panose="020F0502020204030204" pitchFamily="34" charset="0"/>
              <a:cs typeface="Calibri"/>
            </a:endParaRPr>
          </a:p>
          <a:p>
            <a:pPr>
              <a:buFont typeface="Wingdings" panose="05000000000000000000" pitchFamily="2" charset="2"/>
              <a:buChar char="§"/>
            </a:pPr>
            <a:r>
              <a:rPr lang="en-US" b="0" i="0">
                <a:effectLst/>
                <a:latin typeface="Times New Roman" panose="02020603050405020304"/>
                <a:ea typeface="Calibri" panose="020F0502020204030204" pitchFamily="34" charset="0"/>
                <a:cs typeface="Calibri"/>
              </a:rPr>
              <a:t>For example, Speaker says “She said hello”</a:t>
            </a:r>
            <a:endParaRPr lang="en-US" b="0" i="0">
              <a:effectLst/>
              <a:latin typeface="Times New Roman" panose="02020603050405020304"/>
              <a:ea typeface="Calibri" panose="020F0502020204030204" pitchFamily="34" charset="0"/>
              <a:cs typeface="Calibri"/>
            </a:endParaRPr>
          </a:p>
          <a:p>
            <a:pPr>
              <a:buFont typeface="Wingdings" panose="05000000000000000000" pitchFamily="2" charset="2"/>
              <a:buChar char="§"/>
            </a:pPr>
            <a:r>
              <a:rPr lang="en-US">
                <a:latin typeface="Times New Roman" panose="02020603050405020304"/>
                <a:ea typeface="Calibri" panose="020F0502020204030204" pitchFamily="34" charset="0"/>
                <a:cs typeface="Calibri"/>
              </a:rPr>
              <a:t> </a:t>
            </a:r>
            <a:r>
              <a:rPr lang="en-US" b="0" i="0">
                <a:effectLst/>
                <a:latin typeface="Times New Roman" panose="02020603050405020304"/>
                <a:ea typeface="Calibri" panose="020F0502020204030204" pitchFamily="34" charset="0"/>
                <a:cs typeface="Calibri"/>
              </a:rPr>
              <a:t>Lexicons - </a:t>
            </a:r>
            <a:r>
              <a:rPr lang="en-US" b="0" i="0" err="1">
                <a:effectLst/>
                <a:latin typeface="Times New Roman" panose="02020603050405020304"/>
                <a:ea typeface="Calibri" panose="020F0502020204030204" pitchFamily="34" charset="0"/>
                <a:cs typeface="Calibri"/>
              </a:rPr>
              <a:t>sh</a:t>
            </a:r>
            <a:r>
              <a:rPr lang="en-US" b="0" i="0">
                <a:effectLst/>
                <a:latin typeface="Times New Roman" panose="02020603050405020304"/>
                <a:ea typeface="Calibri" panose="020F0502020204030204" pitchFamily="34" charset="0"/>
                <a:cs typeface="Calibri"/>
              </a:rPr>
              <a:t> </a:t>
            </a:r>
            <a:r>
              <a:rPr lang="en-US" b="0" i="0" err="1">
                <a:effectLst/>
                <a:latin typeface="Times New Roman" panose="02020603050405020304"/>
                <a:ea typeface="Calibri" panose="020F0502020204030204" pitchFamily="34" charset="0"/>
                <a:cs typeface="Calibri"/>
              </a:rPr>
              <a:t>iy</a:t>
            </a:r>
            <a:r>
              <a:rPr lang="en-US" b="0" i="0">
                <a:effectLst/>
                <a:latin typeface="Times New Roman" panose="02020603050405020304"/>
                <a:ea typeface="Calibri" panose="020F0502020204030204" pitchFamily="34" charset="0"/>
                <a:cs typeface="Calibri"/>
              </a:rPr>
              <a:t> s eh d </a:t>
            </a:r>
            <a:r>
              <a:rPr lang="en-US" b="0" i="0" err="1">
                <a:effectLst/>
                <a:latin typeface="Times New Roman" panose="02020603050405020304"/>
                <a:ea typeface="Calibri" panose="020F0502020204030204" pitchFamily="34" charset="0"/>
                <a:cs typeface="Calibri"/>
              </a:rPr>
              <a:t>hh</a:t>
            </a:r>
            <a:r>
              <a:rPr lang="en-US" b="0" i="0">
                <a:effectLst/>
                <a:latin typeface="Times New Roman" panose="02020603050405020304"/>
                <a:ea typeface="Calibri" panose="020F0502020204030204" pitchFamily="34" charset="0"/>
                <a:cs typeface="Calibri"/>
              </a:rPr>
              <a:t> ah l ow</a:t>
            </a:r>
            <a:endParaRPr lang="en-US" b="0" i="0">
              <a:effectLst/>
              <a:latin typeface="Times New Roman" panose="02020603050405020304"/>
              <a:ea typeface="Calibri" panose="020F0502020204030204" pitchFamily="34" charset="0"/>
              <a:cs typeface="Calibri"/>
            </a:endParaRPr>
          </a:p>
          <a:p>
            <a:pPr>
              <a:buFont typeface="Wingdings" panose="05000000000000000000" pitchFamily="2" charset="2"/>
              <a:buChar char="§"/>
            </a:pPr>
            <a:r>
              <a:rPr lang="en-US">
                <a:latin typeface="Times New Roman" panose="02020603050405020304"/>
                <a:ea typeface="Calibri" panose="020F0502020204030204" pitchFamily="34" charset="0"/>
                <a:cs typeface="Calibri"/>
              </a:rPr>
              <a:t>                 - </a:t>
            </a:r>
            <a:r>
              <a:rPr lang="en-US" err="1">
                <a:latin typeface="Times New Roman" panose="02020603050405020304"/>
                <a:ea typeface="Calibri" panose="020F0502020204030204" pitchFamily="34" charset="0"/>
                <a:cs typeface="Calibri"/>
              </a:rPr>
              <a:t>sh</a:t>
            </a:r>
            <a:r>
              <a:rPr lang="en-US">
                <a:latin typeface="Times New Roman" panose="02020603050405020304"/>
                <a:ea typeface="Calibri" panose="020F0502020204030204" pitchFamily="34" charset="0"/>
                <a:cs typeface="Calibri"/>
              </a:rPr>
              <a:t> e s </a:t>
            </a:r>
            <a:r>
              <a:rPr lang="en-US" err="1">
                <a:latin typeface="Times New Roman" panose="02020603050405020304"/>
                <a:ea typeface="Calibri" panose="020F0502020204030204" pitchFamily="34" charset="0"/>
                <a:cs typeface="Calibri"/>
              </a:rPr>
              <a:t>ei</a:t>
            </a:r>
            <a:r>
              <a:rPr lang="en-US">
                <a:latin typeface="Times New Roman" panose="02020603050405020304"/>
                <a:ea typeface="Calibri" panose="020F0502020204030204" pitchFamily="34" charset="0"/>
                <a:cs typeface="Calibri"/>
              </a:rPr>
              <a:t> d ha l ow </a:t>
            </a:r>
            <a:endParaRPr lang="en-US">
              <a:latin typeface="Times New Roman" panose="02020603050405020304"/>
              <a:ea typeface="Calibri" panose="020F0502020204030204" pitchFamily="34" charset="0"/>
              <a:cs typeface="Calibri" panose="020F0502020204030204" pitchFamily="34" charset="0"/>
            </a:endParaRPr>
          </a:p>
          <a:p>
            <a:pPr marL="0" indent="0">
              <a:buNone/>
            </a:pPr>
            <a:r>
              <a:rPr lang="en-US" sz="2400">
                <a:latin typeface="Calibri"/>
                <a:ea typeface="Calibri" panose="020F0502020204030204" pitchFamily="34" charset="0"/>
                <a:cs typeface="Calibri"/>
              </a:rPr>
              <a:t>             </a:t>
            </a:r>
            <a:endParaRPr lang="en-US" sz="2400" b="0" i="0">
              <a:effectLst/>
              <a:latin typeface="Calibri" panose="020F0502020204030204" pitchFamily="34" charset="0"/>
              <a:ea typeface="Calibri" panose="020F0502020204030204" pitchFamily="34" charset="0"/>
              <a:cs typeface="Calibri" panose="020F0502020204030204" pitchFamily="34" charset="0"/>
            </a:endParaRPr>
          </a:p>
        </p:txBody>
      </p:sp>
      <p:pic>
        <p:nvPicPr>
          <p:cNvPr id="6" name="Content Placeholder 5" descr="A sound wave diagram with text"/>
          <p:cNvPicPr>
            <a:picLocks noGrp="1" noChangeAspect="1"/>
          </p:cNvPicPr>
          <p:nvPr>
            <p:ph sz="half" idx="2"/>
          </p:nvPr>
        </p:nvPicPr>
        <p:blipFill>
          <a:blip r:embed="rId1"/>
          <a:stretch>
            <a:fillRect/>
          </a:stretch>
        </p:blipFill>
        <p:spPr>
          <a:xfrm>
            <a:off x="6411310" y="1690688"/>
            <a:ext cx="5528442" cy="4486275"/>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65125"/>
            <a:ext cx="10515600" cy="1325563"/>
          </a:xfrm>
        </p:spPr>
        <p:txBody>
          <a:bodyPr vert="horz" lIns="91440" tIns="45720" rIns="91440" bIns="45720" rtlCol="0" anchor="ctr">
            <a:normAutofit/>
          </a:bodyPr>
          <a:lstStyle/>
          <a:p>
            <a:pPr algn="l"/>
            <a:r>
              <a:rPr lang="en-US" sz="5400" b="1" kern="1200">
                <a:solidFill>
                  <a:schemeClr val="tx1"/>
                </a:solidFill>
                <a:latin typeface="Times New Roman" panose="02020603050405020304"/>
                <a:cs typeface="Times New Roman" panose="02020603050405020304"/>
              </a:rPr>
              <a:t>Language Model:</a:t>
            </a:r>
            <a:endParaRPr lang="en-US" sz="5400" b="1" kern="1200">
              <a:solidFill>
                <a:schemeClr val="tx1"/>
              </a:solidFill>
              <a:latin typeface="Times New Roman" panose="02020603050405020304"/>
              <a:cs typeface="Times New Roman" panose="02020603050405020304"/>
            </a:endParaRPr>
          </a:p>
        </p:txBody>
      </p:sp>
      <p:sp>
        <p:nvSpPr>
          <p:cNvPr id="3" name="Subtitle 2"/>
          <p:cNvSpPr>
            <a:spLocks noGrp="1"/>
          </p:cNvSpPr>
          <p:nvPr>
            <p:ph type="subTitle" idx="1"/>
          </p:nvPr>
        </p:nvSpPr>
        <p:spPr>
          <a:xfrm>
            <a:off x="838200" y="1494503"/>
            <a:ext cx="10515600" cy="2939845"/>
          </a:xfrm>
        </p:spPr>
        <p:txBody>
          <a:bodyPr vert="horz" lIns="91440" tIns="45720" rIns="91440" bIns="45720" rtlCol="0" anchor="t">
            <a:normAutofit/>
          </a:bodyPr>
          <a:lstStyle/>
          <a:p>
            <a:pPr marL="457200" lvl="0" indent="-228600" algn="l">
              <a:lnSpc>
                <a:spcPct val="150000"/>
              </a:lnSpc>
              <a:spcBef>
                <a:spcPts val="400"/>
              </a:spcBef>
              <a:spcAft>
                <a:spcPts val="0"/>
              </a:spcAft>
              <a:buClr>
                <a:schemeClr val="dk1"/>
              </a:buClr>
              <a:buSzPts val="2000"/>
              <a:buFont typeface="Arial" panose="020B0604020202020204" pitchFamily="34" charset="0"/>
              <a:buChar char="•"/>
            </a:pPr>
            <a:r>
              <a:rPr lang="en-US" sz="2000">
                <a:solidFill>
                  <a:schemeClr val="tx1"/>
                </a:solidFill>
                <a:latin typeface="+mn-lt"/>
                <a:ea typeface="Calibri" panose="020F0502020204030204" pitchFamily="34" charset="0"/>
                <a:cs typeface="Calibri"/>
                <a:sym typeface="Calibri"/>
              </a:rPr>
              <a:t>The model that compute P(W) is known as Language model.</a:t>
            </a:r>
            <a:endParaRPr lang="en-US" sz="2000">
              <a:solidFill>
                <a:schemeClr val="tx1"/>
              </a:solidFill>
              <a:latin typeface="+mn-lt"/>
              <a:ea typeface="Calibri" panose="020F0502020204030204" pitchFamily="34" charset="0"/>
              <a:cs typeface="Calibri"/>
            </a:endParaRPr>
          </a:p>
          <a:p>
            <a:pPr marL="457200" lvl="0" indent="-228600" algn="l">
              <a:lnSpc>
                <a:spcPct val="150000"/>
              </a:lnSpc>
              <a:spcBef>
                <a:spcPts val="0"/>
              </a:spcBef>
              <a:spcAft>
                <a:spcPts val="0"/>
              </a:spcAft>
              <a:buClr>
                <a:schemeClr val="dk1"/>
              </a:buClr>
              <a:buSzPts val="2000"/>
              <a:buFont typeface="Arial" panose="020B0604020202020204" pitchFamily="34" charset="0"/>
              <a:buChar char="•"/>
            </a:pPr>
            <a:r>
              <a:rPr lang="en-US" sz="2000">
                <a:solidFill>
                  <a:schemeClr val="tx1"/>
                </a:solidFill>
                <a:latin typeface="+mn-lt"/>
                <a:ea typeface="Calibri" panose="020F0502020204030204" pitchFamily="34" charset="0"/>
                <a:cs typeface="Calibri"/>
                <a:sym typeface="Calibri"/>
              </a:rPr>
              <a:t>Given a sentence how one can calculate the joint probability. One way is to use chain rule.</a:t>
            </a:r>
            <a:endParaRPr lang="en-US" sz="2000">
              <a:solidFill>
                <a:schemeClr val="tx1"/>
              </a:solidFill>
              <a:latin typeface="+mn-lt"/>
              <a:ea typeface="Calibri" panose="020F0502020204030204" pitchFamily="34" charset="0"/>
              <a:cs typeface="Calibri"/>
            </a:endParaRPr>
          </a:p>
          <a:p>
            <a:pPr marL="457200" lvl="0" indent="-228600" algn="l">
              <a:lnSpc>
                <a:spcPct val="150000"/>
              </a:lnSpc>
              <a:spcBef>
                <a:spcPts val="0"/>
              </a:spcBef>
              <a:spcAft>
                <a:spcPts val="0"/>
              </a:spcAft>
              <a:buClr>
                <a:schemeClr val="dk1"/>
              </a:buClr>
              <a:buSzPts val="2000"/>
              <a:buFont typeface="Arial" panose="020B0604020202020204" pitchFamily="34" charset="0"/>
              <a:buChar char="•"/>
            </a:pPr>
            <a:r>
              <a:rPr lang="en-US" sz="2000">
                <a:solidFill>
                  <a:schemeClr val="tx1"/>
                </a:solidFill>
                <a:latin typeface="+mn-lt"/>
                <a:ea typeface="Calibri" panose="020F0502020204030204" pitchFamily="34" charset="0"/>
                <a:cs typeface="Calibri"/>
                <a:sym typeface="Calibri"/>
              </a:rPr>
              <a:t>In general P(A, B, C, D) = P(A).P(B|A).P(C|A, B).P(D|A, B, C).</a:t>
            </a:r>
            <a:endParaRPr lang="en-US" sz="2000">
              <a:solidFill>
                <a:schemeClr val="tx1"/>
              </a:solidFill>
              <a:latin typeface="+mn-lt"/>
              <a:ea typeface="Calibri" panose="020F0502020204030204" pitchFamily="34" charset="0"/>
              <a:cs typeface="Calibri"/>
            </a:endParaRPr>
          </a:p>
          <a:p>
            <a:pPr marL="457200" indent="-228600" algn="l">
              <a:lnSpc>
                <a:spcPct val="150000"/>
              </a:lnSpc>
              <a:spcBef>
                <a:spcPts val="0"/>
              </a:spcBef>
              <a:buClr>
                <a:schemeClr val="dk1"/>
              </a:buClr>
              <a:buSzPts val="2000"/>
              <a:buFont typeface="Arial" panose="020B0604020202020204" pitchFamily="34" charset="0"/>
              <a:buChar char="•"/>
            </a:pPr>
            <a:r>
              <a:rPr lang="en-US" sz="2000">
                <a:solidFill>
                  <a:schemeClr val="tx1"/>
                </a:solidFill>
                <a:latin typeface="+mn-lt"/>
                <a:ea typeface="Calibri" panose="020F0502020204030204" pitchFamily="34" charset="0"/>
                <a:cs typeface="Calibri"/>
                <a:sym typeface="Calibri"/>
              </a:rPr>
              <a:t>Language model help us in generating search graph. Search graph is collection of HMM of each phoneme in given vocabulary.</a:t>
            </a:r>
            <a:endParaRPr lang="en-US" sz="2000">
              <a:solidFill>
                <a:schemeClr val="tx1"/>
              </a:solidFill>
              <a:latin typeface="+mn-lt"/>
              <a:ea typeface="Calibri" panose="020F0502020204030204" pitchFamily="34" charset="0"/>
              <a:cs typeface="Calibri"/>
            </a:endParaRPr>
          </a:p>
          <a:p>
            <a:pPr marL="457200" indent="-228600" algn="l">
              <a:lnSpc>
                <a:spcPct val="150000"/>
              </a:lnSpc>
              <a:spcBef>
                <a:spcPts val="0"/>
              </a:spcBef>
              <a:buClr>
                <a:schemeClr val="dk1"/>
              </a:buClr>
              <a:buSzPts val="2000"/>
              <a:buFont typeface="Arial" panose="020B0604020202020204" pitchFamily="34" charset="0"/>
              <a:buChar char="•"/>
            </a:pPr>
            <a:endParaRPr lang="en-US" sz="2200">
              <a:sym typeface="Calibri"/>
            </a:endParaRPr>
          </a:p>
          <a:p>
            <a:pPr marL="101600" lvl="0" indent="-228600" algn="l">
              <a:spcBef>
                <a:spcPts val="0"/>
              </a:spcBef>
              <a:spcAft>
                <a:spcPts val="0"/>
              </a:spcAft>
              <a:buClr>
                <a:schemeClr val="dk1"/>
              </a:buClr>
              <a:buSzPts val="2000"/>
              <a:buFont typeface="Arial" panose="020B0604020202020204" pitchFamily="34" charset="0"/>
              <a:buChar char="•"/>
            </a:pPr>
            <a:endParaRPr lang="en-US" sz="2200">
              <a:sym typeface="Calibri"/>
            </a:endParaRPr>
          </a:p>
          <a:p>
            <a:pPr indent="-228600" algn="l">
              <a:buFont typeface="Arial" panose="020B0604020202020204" pitchFamily="34" charset="0"/>
              <a:buChar char="•"/>
            </a:pPr>
            <a:endParaRPr lang="en-US" sz="2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1248" y="256032"/>
            <a:ext cx="10506456" cy="1014984"/>
          </a:xfrm>
        </p:spPr>
        <p:txBody>
          <a:bodyPr anchor="b">
            <a:normAutofit/>
          </a:bodyPr>
          <a:lstStyle/>
          <a:p>
            <a:r>
              <a:rPr lang="en-US" b="1">
                <a:ea typeface="+mj-lt"/>
                <a:cs typeface="+mj-lt"/>
              </a:rPr>
              <a:t>Decoding Search:</a:t>
            </a:r>
            <a:endParaRPr lang="en-GB">
              <a:ea typeface="+mj-lt"/>
              <a:cs typeface="+mj-lt"/>
            </a:endParaRPr>
          </a:p>
        </p:txBody>
      </p:sp>
      <p:graphicFrame>
        <p:nvGraphicFramePr>
          <p:cNvPr id="5" name="Content Placeholder 2"/>
          <p:cNvGraphicFramePr>
            <a:graphicFrameLocks noGrp="1"/>
          </p:cNvGraphicFramePr>
          <p:nvPr>
            <p:ph idx="1"/>
          </p:nvPr>
        </p:nvGraphicFramePr>
        <p:xfrm>
          <a:off x="685800" y="2546026"/>
          <a:ext cx="10342880" cy="372760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5" name="TextBox 64"/>
          <p:cNvSpPr txBox="1"/>
          <p:nvPr/>
        </p:nvSpPr>
        <p:spPr>
          <a:xfrm>
            <a:off x="685800" y="1711960"/>
            <a:ext cx="1034796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b="1">
                <a:solidFill>
                  <a:srgbClr val="444444"/>
                </a:solidFill>
                <a:cs typeface="Arial" panose="020B0604020202020204"/>
              </a:rPr>
              <a:t>During decoding, the system tries to find the most likely sequence of words or phonetic units that match the observed features from the audio. The Viterbi algorithm is commonly used for this purpose.​</a:t>
            </a:r>
            <a:endParaRPr lang="en-US" sz="1600" b="1">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0080" y="325369"/>
            <a:ext cx="4368602" cy="1956841"/>
          </a:xfrm>
        </p:spPr>
        <p:txBody>
          <a:bodyPr anchor="b">
            <a:normAutofit/>
          </a:bodyPr>
          <a:lstStyle/>
          <a:p>
            <a:r>
              <a:rPr lang="en-US" sz="4200" b="1">
                <a:latin typeface="Calibri"/>
                <a:ea typeface="Calibri"/>
                <a:cs typeface="Calibri"/>
                <a:sym typeface="Calibri"/>
              </a:rPr>
              <a:t>Table Of Contents:</a:t>
            </a:r>
            <a:br>
              <a:rPr lang="en-US" sz="4200" b="1">
                <a:latin typeface="Calibri"/>
                <a:ea typeface="Calibri"/>
                <a:cs typeface="Calibri"/>
                <a:sym typeface="Calibri"/>
              </a:rPr>
            </a:br>
            <a:endParaRPr lang="en-US" sz="4200"/>
          </a:p>
        </p:txBody>
      </p:sp>
      <p:sp>
        <p:nvSpPr>
          <p:cNvPr id="71" name="Content Placeholder 2"/>
          <p:cNvSpPr>
            <a:spLocks noGrp="1"/>
          </p:cNvSpPr>
          <p:nvPr>
            <p:ph idx="1"/>
          </p:nvPr>
        </p:nvSpPr>
        <p:spPr>
          <a:xfrm>
            <a:off x="640080" y="1887794"/>
            <a:ext cx="4243589" cy="4305773"/>
          </a:xfrm>
        </p:spPr>
        <p:txBody>
          <a:bodyPr vert="horz" lIns="91440" tIns="45720" rIns="91440" bIns="45720" rtlCol="0">
            <a:normAutofit/>
          </a:bodyPr>
          <a:lstStyle/>
          <a:p>
            <a:pPr marL="457200" marR="0" lvl="0" indent="-412750" rtl="0">
              <a:spcBef>
                <a:spcPts val="0"/>
              </a:spcBef>
              <a:spcAft>
                <a:spcPts val="0"/>
              </a:spcAft>
              <a:buClr>
                <a:schemeClr val="dk1"/>
              </a:buClr>
              <a:buSzPts val="2900"/>
              <a:buFont typeface="Courier New" panose="02070309020205020404" pitchFamily="49" charset="0"/>
              <a:buChar char="o"/>
            </a:pPr>
            <a:r>
              <a:rPr lang="en-US" sz="1900" b="1">
                <a:latin typeface="Times New Roman" panose="02020603050405020304"/>
                <a:ea typeface="Calibri" panose="020F0502020204030204" pitchFamily="34" charset="0"/>
                <a:cs typeface="Calibri"/>
              </a:rPr>
              <a:t>Objective</a:t>
            </a:r>
            <a:endParaRPr lang="en-US" sz="1900" b="1">
              <a:latin typeface="Times New Roman" panose="02020603050405020304"/>
              <a:ea typeface="Calibri" panose="020F0502020204030204" pitchFamily="34" charset="0"/>
              <a:cs typeface="Calibri" panose="020F0502020204030204" pitchFamily="34" charset="0"/>
            </a:endParaRPr>
          </a:p>
          <a:p>
            <a:pPr marL="457200" marR="0" lvl="0" indent="-412750" rtl="0">
              <a:spcBef>
                <a:spcPts val="0"/>
              </a:spcBef>
              <a:spcAft>
                <a:spcPts val="0"/>
              </a:spcAft>
              <a:buClr>
                <a:schemeClr val="dk1"/>
              </a:buClr>
              <a:buSzPts val="2900"/>
              <a:buFont typeface="Courier New" panose="02070309020205020404" pitchFamily="49" charset="0"/>
              <a:buChar char="o"/>
            </a:pPr>
            <a:r>
              <a:rPr lang="en-US" sz="1900" b="1">
                <a:latin typeface="Times New Roman" panose="02020603050405020304"/>
                <a:ea typeface="Calibri" panose="020F0502020204030204" pitchFamily="34" charset="0"/>
                <a:cs typeface="Calibri"/>
                <a:sym typeface="Calibri"/>
              </a:rPr>
              <a:t>Introduction to Speech Recognition</a:t>
            </a:r>
            <a:endParaRPr lang="en-US" sz="1900" b="1">
              <a:latin typeface="Times New Roman" panose="02020603050405020304"/>
              <a:ea typeface="Calibri" panose="020F0502020204030204" pitchFamily="34" charset="0"/>
              <a:cs typeface="Calibri"/>
            </a:endParaRPr>
          </a:p>
          <a:p>
            <a:pPr marL="457200" marR="0" lvl="0" indent="-412750" rtl="0">
              <a:spcBef>
                <a:spcPts val="0"/>
              </a:spcBef>
              <a:spcAft>
                <a:spcPts val="0"/>
              </a:spcAft>
              <a:buClr>
                <a:schemeClr val="dk1"/>
              </a:buClr>
              <a:buSzPts val="2900"/>
              <a:buFont typeface="Courier New" panose="02070309020205020404" pitchFamily="49" charset="0"/>
              <a:buChar char="o"/>
            </a:pPr>
            <a:r>
              <a:rPr lang="en-US" sz="1900" b="1">
                <a:latin typeface="Times New Roman" panose="02020603050405020304"/>
                <a:ea typeface="Calibri" panose="020F0502020204030204" pitchFamily="34" charset="0"/>
                <a:cs typeface="Calibri"/>
                <a:sym typeface="Calibri"/>
              </a:rPr>
              <a:t>Hidden Markov Model(HMM)</a:t>
            </a:r>
            <a:endParaRPr lang="en-US" sz="1900" b="1">
              <a:latin typeface="Times New Roman" panose="02020603050405020304"/>
              <a:ea typeface="Calibri" panose="020F0502020204030204" pitchFamily="34" charset="0"/>
              <a:cs typeface="Calibri"/>
            </a:endParaRPr>
          </a:p>
          <a:p>
            <a:pPr marL="457200" lvl="0" indent="-393700" rtl="0">
              <a:spcBef>
                <a:spcPts val="0"/>
              </a:spcBef>
              <a:spcAft>
                <a:spcPts val="0"/>
              </a:spcAft>
              <a:buClr>
                <a:schemeClr val="dk1"/>
              </a:buClr>
              <a:buSzPts val="2600"/>
              <a:buFont typeface="Courier New" panose="02070309020205020404" pitchFamily="49" charset="0"/>
              <a:buChar char="o"/>
            </a:pPr>
            <a:r>
              <a:rPr lang="en-US" sz="1900" b="1">
                <a:latin typeface="Times New Roman" panose="02020603050405020304"/>
                <a:ea typeface="Calibri" panose="020F0502020204030204" pitchFamily="34" charset="0"/>
                <a:cs typeface="Calibri"/>
                <a:sym typeface="Calibri"/>
              </a:rPr>
              <a:t>An Example</a:t>
            </a:r>
            <a:endParaRPr lang="en-US" sz="1900" b="1">
              <a:latin typeface="Times New Roman" panose="02020603050405020304"/>
              <a:ea typeface="Calibri" panose="020F0502020204030204" pitchFamily="34" charset="0"/>
              <a:cs typeface="Calibri"/>
            </a:endParaRPr>
          </a:p>
          <a:p>
            <a:pPr marL="457200" marR="0" lvl="0" indent="-412750" rtl="0">
              <a:spcBef>
                <a:spcPts val="0"/>
              </a:spcBef>
              <a:spcAft>
                <a:spcPts val="0"/>
              </a:spcAft>
              <a:buClr>
                <a:schemeClr val="dk1"/>
              </a:buClr>
              <a:buSzPts val="2900"/>
              <a:buFont typeface="Courier New" panose="02070309020205020404" pitchFamily="49" charset="0"/>
              <a:buChar char="o"/>
            </a:pPr>
            <a:r>
              <a:rPr lang="en-US" sz="1900" b="1">
                <a:latin typeface="Times New Roman" panose="02020603050405020304"/>
                <a:ea typeface="Calibri" panose="020F0502020204030204" pitchFamily="34" charset="0"/>
                <a:cs typeface="Calibri"/>
                <a:sym typeface="Calibri"/>
              </a:rPr>
              <a:t>Forward Algorithm</a:t>
            </a:r>
            <a:endParaRPr lang="en-US" sz="1900" b="1">
              <a:latin typeface="Times New Roman" panose="02020603050405020304"/>
              <a:ea typeface="Calibri" panose="020F0502020204030204" pitchFamily="34" charset="0"/>
              <a:cs typeface="Calibri"/>
            </a:endParaRPr>
          </a:p>
          <a:p>
            <a:pPr marL="457200" indent="-412750">
              <a:spcBef>
                <a:spcPts val="0"/>
              </a:spcBef>
              <a:buClr>
                <a:srgbClr val="000000"/>
              </a:buClr>
              <a:buSzPts val="2900"/>
              <a:buFont typeface="Courier New" panose="02070309020205020404" pitchFamily="49" charset="0"/>
              <a:buChar char="o"/>
            </a:pPr>
            <a:r>
              <a:rPr lang="en-US" sz="1900" b="1">
                <a:latin typeface="Times New Roman" panose="02020603050405020304"/>
                <a:ea typeface="Calibri" panose="020F0502020204030204" pitchFamily="34" charset="0"/>
                <a:cs typeface="Calibri"/>
              </a:rPr>
              <a:t>High-level Architecture</a:t>
            </a:r>
            <a:endParaRPr lang="en-US" sz="1900" b="1">
              <a:latin typeface="Times New Roman" panose="02020603050405020304"/>
              <a:ea typeface="Calibri" panose="020F0502020204030204" pitchFamily="34" charset="0"/>
              <a:cs typeface="Calibri"/>
            </a:endParaRPr>
          </a:p>
          <a:p>
            <a:pPr marL="457200" indent="-412750">
              <a:spcBef>
                <a:spcPts val="0"/>
              </a:spcBef>
              <a:buClr>
                <a:srgbClr val="000000"/>
              </a:buClr>
              <a:buSzPts val="2900"/>
              <a:buFont typeface="Courier New" panose="02070309020205020404" pitchFamily="49" charset="0"/>
              <a:buChar char="o"/>
            </a:pPr>
            <a:r>
              <a:rPr lang="en-US" sz="1900" b="1">
                <a:latin typeface="Times New Roman" panose="02020603050405020304"/>
                <a:ea typeface="Calibri" panose="020F0502020204030204" pitchFamily="34" charset="0"/>
                <a:cs typeface="Calibri"/>
              </a:rPr>
              <a:t>Feature Extraction</a:t>
            </a:r>
            <a:endParaRPr lang="en-US" sz="1900" b="1">
              <a:latin typeface="Times New Roman" panose="02020603050405020304"/>
              <a:ea typeface="Calibri" panose="020F0502020204030204" pitchFamily="34" charset="0"/>
              <a:cs typeface="Calibri"/>
              <a:sym typeface="Calibri"/>
            </a:endParaRPr>
          </a:p>
          <a:p>
            <a:pPr marL="457200" marR="0" lvl="0" indent="-412750" rtl="0">
              <a:spcBef>
                <a:spcPts val="0"/>
              </a:spcBef>
              <a:spcAft>
                <a:spcPts val="0"/>
              </a:spcAft>
              <a:buClr>
                <a:schemeClr val="dk1"/>
              </a:buClr>
              <a:buSzPts val="2900"/>
              <a:buFont typeface="Courier New" panose="02070309020205020404" pitchFamily="49" charset="0"/>
              <a:buChar char="o"/>
            </a:pPr>
            <a:r>
              <a:rPr lang="en-US" sz="1900" b="1">
                <a:latin typeface="Times New Roman" panose="02020603050405020304"/>
                <a:ea typeface="Calibri" panose="020F0502020204030204" pitchFamily="34" charset="0"/>
                <a:cs typeface="Calibri"/>
                <a:sym typeface="Calibri"/>
              </a:rPr>
              <a:t>Acoustic Model</a:t>
            </a:r>
            <a:endParaRPr lang="en-US" sz="1900" b="1">
              <a:latin typeface="Times New Roman" panose="02020603050405020304"/>
              <a:ea typeface="Calibri" panose="020F0502020204030204" pitchFamily="34" charset="0"/>
              <a:cs typeface="Calibri"/>
            </a:endParaRPr>
          </a:p>
          <a:p>
            <a:pPr marL="457200" indent="-412750">
              <a:spcBef>
                <a:spcPts val="0"/>
              </a:spcBef>
              <a:buClr>
                <a:schemeClr val="dk1"/>
              </a:buClr>
              <a:buSzPts val="2900"/>
              <a:buFont typeface="Courier New" panose="02070309020205020404" pitchFamily="49" charset="0"/>
              <a:buChar char="o"/>
            </a:pPr>
            <a:r>
              <a:rPr lang="en-US" sz="1900" b="1">
                <a:latin typeface="Times New Roman" panose="02020603050405020304"/>
                <a:ea typeface="Calibri" panose="020F0502020204030204" pitchFamily="34" charset="0"/>
                <a:cs typeface="Calibri"/>
                <a:sym typeface="Calibri"/>
              </a:rPr>
              <a:t>Language Model </a:t>
            </a:r>
            <a:endParaRPr lang="en-US" sz="1900" b="1">
              <a:latin typeface="Times New Roman" panose="02020603050405020304"/>
              <a:ea typeface="Calibri" panose="020F0502020204030204" pitchFamily="34" charset="0"/>
              <a:cs typeface="Calibri" panose="020F0502020204030204" pitchFamily="34" charset="0"/>
            </a:endParaRPr>
          </a:p>
          <a:p>
            <a:pPr marL="457200" marR="0" lvl="0" indent="-412750" rtl="0">
              <a:spcBef>
                <a:spcPts val="0"/>
              </a:spcBef>
              <a:spcAft>
                <a:spcPts val="0"/>
              </a:spcAft>
              <a:buClr>
                <a:schemeClr val="dk1"/>
              </a:buClr>
              <a:buSzPts val="2900"/>
              <a:buFont typeface="Courier New" panose="02070309020205020404" pitchFamily="49" charset="0"/>
              <a:buChar char="o"/>
            </a:pPr>
            <a:r>
              <a:rPr lang="en-US" sz="1900" b="1">
                <a:latin typeface="Times New Roman" panose="02020603050405020304"/>
                <a:ea typeface="Calibri" panose="020F0502020204030204" pitchFamily="34" charset="0"/>
                <a:cs typeface="Calibri"/>
                <a:sym typeface="Calibri"/>
              </a:rPr>
              <a:t>Conclusion</a:t>
            </a:r>
            <a:endParaRPr lang="en-US" sz="1900" b="1">
              <a:latin typeface="Times New Roman" panose="02020603050405020304"/>
              <a:ea typeface="Calibri" panose="020F0502020204030204" pitchFamily="34" charset="0"/>
              <a:cs typeface="Calibri"/>
            </a:endParaRPr>
          </a:p>
          <a:p>
            <a:pPr marL="457200" lvl="0" indent="-412750" rtl="0">
              <a:spcBef>
                <a:spcPts val="0"/>
              </a:spcBef>
              <a:spcAft>
                <a:spcPts val="0"/>
              </a:spcAft>
              <a:buClr>
                <a:schemeClr val="dk1"/>
              </a:buClr>
              <a:buSzPts val="2900"/>
              <a:buFont typeface="Courier New" panose="02070309020205020404" pitchFamily="49" charset="0"/>
              <a:buChar char="o"/>
            </a:pPr>
            <a:r>
              <a:rPr lang="en-US" sz="1900" b="1">
                <a:latin typeface="Times New Roman" panose="02020603050405020304"/>
                <a:ea typeface="Calibri" panose="020F0502020204030204" pitchFamily="34" charset="0"/>
                <a:cs typeface="Calibri"/>
                <a:sym typeface="Calibri"/>
              </a:rPr>
              <a:t>References</a:t>
            </a:r>
            <a:endParaRPr lang="en-US" sz="1900" b="1">
              <a:latin typeface="Times New Roman" panose="02020603050405020304"/>
              <a:ea typeface="Calibri" panose="020F0502020204030204" pitchFamily="34" charset="0"/>
              <a:cs typeface="Calibri"/>
            </a:endParaRPr>
          </a:p>
          <a:p>
            <a:endParaRPr lang="en-US" sz="1900"/>
          </a:p>
        </p:txBody>
      </p:sp>
      <p:pic>
        <p:nvPicPr>
          <p:cNvPr id="73" name="Picture 72" descr="3D rendering of game pieces tied together with a rope"/>
          <p:cNvPicPr>
            <a:picLocks noChangeAspect="1"/>
          </p:cNvPicPr>
          <p:nvPr/>
        </p:nvPicPr>
        <p:blipFill rotWithShape="1">
          <a:blip r:embed="rId1"/>
          <a:srcRect r="24773"/>
          <a:stretch>
            <a:fillRect/>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000" b="1" kern="1200">
                <a:solidFill>
                  <a:srgbClr val="FFFFFF"/>
                </a:solidFill>
                <a:latin typeface="+mj-lt"/>
                <a:ea typeface="+mj-ea"/>
                <a:cs typeface="+mj-cs"/>
              </a:rPr>
              <a:t>Implementation:</a:t>
            </a:r>
            <a:endParaRPr lang="en-US" sz="2000" b="1" kern="1200">
              <a:solidFill>
                <a:srgbClr val="FFFFFF"/>
              </a:solidFill>
              <a:latin typeface="+mj-lt"/>
              <a:ea typeface="+mj-ea"/>
              <a:cs typeface="+mj-cs"/>
            </a:endParaRPr>
          </a:p>
        </p:txBody>
      </p:sp>
      <p:pic>
        <p:nvPicPr>
          <p:cNvPr id="3" name="Picture 2"/>
          <p:cNvPicPr>
            <a:picLocks noChangeAspect="1"/>
          </p:cNvPicPr>
          <p:nvPr/>
        </p:nvPicPr>
        <p:blipFill>
          <a:blip r:embed="rId1"/>
          <a:stretch>
            <a:fillRect/>
          </a:stretch>
        </p:blipFill>
        <p:spPr>
          <a:xfrm>
            <a:off x="3537494" y="545908"/>
            <a:ext cx="8342447" cy="51920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Rectangle 7"/>
          <p:cNvSpPr>
            <a:spLocks noGrp="1" noRot="1" noChangeAspect="1" noMove="1" noResize="1" noEditPoints="1" noAdjustHandles="1" noChangeArrowheads="1" noChangeShapeType="1" noTextEdit="1"/>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 code&#10;&#10;Description automatically generated"/>
          <p:cNvPicPr>
            <a:picLocks noChangeAspect="1"/>
          </p:cNvPicPr>
          <p:nvPr/>
        </p:nvPicPr>
        <p:blipFill>
          <a:blip r:embed="rId1"/>
          <a:stretch>
            <a:fillRect/>
          </a:stretch>
        </p:blipFill>
        <p:spPr>
          <a:xfrm>
            <a:off x="1046948" y="905933"/>
            <a:ext cx="10130107" cy="503972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p:cNvSpPr>
            <a:spLocks noGrp="1" noRot="1" noChangeAspect="1" noMove="1" noResize="1" noEditPoints="1" noAdjustHandles="1" noChangeArrowheads="1" noChangeShapeType="1" noTextEdit="1"/>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3" name="Rectangle 42"/>
          <p:cNvSpPr>
            <a:spLocks noGrp="1" noRot="1" noChangeAspect="1" noMove="1" noResize="1" noEditPoints="1" noAdjustHandles="1" noChangeArrowheads="1" noChangeShapeType="1" noTextEdit="1"/>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5" name="Rectangle 44"/>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a:spLocks noGrp="1" noRot="1" noChangeAspect="1" noMove="1" noResize="1" noEditPoints="1" noAdjustHandles="1" noChangeArrowheads="1" noChangeShapeType="1" noTextEdit="1"/>
          </p:cNvSpPr>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a:spLocks noGrp="1" noRot="1" noChangeAspect="1" noMove="1" noResize="1" noEditPoints="1" noAdjustHandles="1" noChangeArrowheads="1" noChangeShapeType="1" noTextEdit="1"/>
          </p:cNvSpPr>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1"/>
          <a:stretch>
            <a:fillRect/>
          </a:stretch>
        </p:blipFill>
        <p:spPr>
          <a:xfrm>
            <a:off x="1142115" y="837897"/>
            <a:ext cx="9722058" cy="532547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8848" y="-239327"/>
            <a:ext cx="4368602" cy="1956841"/>
          </a:xfrm>
        </p:spPr>
        <p:txBody>
          <a:bodyPr anchor="b">
            <a:normAutofit/>
          </a:bodyPr>
          <a:lstStyle/>
          <a:p>
            <a:r>
              <a:rPr lang="en-US" sz="5400" b="1"/>
              <a:t>Conclusion:</a:t>
            </a:r>
            <a:endParaRPr lang="en-US" sz="5400" b="1"/>
          </a:p>
        </p:txBody>
      </p:sp>
      <p:sp>
        <p:nvSpPr>
          <p:cNvPr id="22" name="Content Placeholder 2"/>
          <p:cNvSpPr>
            <a:spLocks noGrp="1"/>
          </p:cNvSpPr>
          <p:nvPr>
            <p:ph idx="1"/>
          </p:nvPr>
        </p:nvSpPr>
        <p:spPr>
          <a:xfrm>
            <a:off x="367937" y="2165328"/>
            <a:ext cx="4747053" cy="3130168"/>
          </a:xfrm>
        </p:spPr>
        <p:txBody>
          <a:bodyPr vert="horz" lIns="91440" tIns="45720" rIns="91440" bIns="45720" rtlCol="0" anchor="t">
            <a:normAutofit/>
          </a:bodyPr>
          <a:lstStyle/>
          <a:p>
            <a:pPr>
              <a:spcBef>
                <a:spcPts val="0"/>
              </a:spcBef>
              <a:spcAft>
                <a:spcPts val="600"/>
              </a:spcAft>
            </a:pPr>
            <a:endParaRPr lang="en-US" sz="1400">
              <a:latin typeface="Arial" panose="020B0604020202020204"/>
              <a:cs typeface="Calibri"/>
            </a:endParaRPr>
          </a:p>
          <a:p>
            <a:pPr marL="457200" indent="-355600">
              <a:spcBef>
                <a:spcPts val="0"/>
              </a:spcBef>
              <a:spcAft>
                <a:spcPts val="600"/>
              </a:spcAft>
              <a:buFont typeface="Calibri,Sans-Serif" panose="020B0604020202020204" pitchFamily="34" charset="0"/>
              <a:buChar char="➢"/>
            </a:pPr>
            <a:r>
              <a:rPr lang="en-US" sz="1400">
                <a:latin typeface="Arial" panose="020B0604020202020204"/>
                <a:cs typeface="Arial" panose="020B0604020202020204"/>
              </a:rPr>
              <a:t>We saw how HMM can be used as signal model for speech recognition application. Also represented Mathematical understanding of Hidden Markov Model.</a:t>
            </a:r>
            <a:endParaRPr lang="en-US" sz="1400">
              <a:latin typeface="Arial" panose="020B0604020202020204"/>
              <a:cs typeface="Arial" panose="020B0604020202020204"/>
            </a:endParaRPr>
          </a:p>
          <a:p>
            <a:pPr marL="457200" indent="-355600">
              <a:spcBef>
                <a:spcPts val="0"/>
              </a:spcBef>
              <a:spcAft>
                <a:spcPts val="600"/>
              </a:spcAft>
              <a:buFont typeface="Calibri,Sans-Serif" panose="020B0604020202020204" pitchFamily="34" charset="0"/>
              <a:buChar char="➢"/>
            </a:pPr>
            <a:r>
              <a:rPr lang="en-US" sz="1400">
                <a:latin typeface="Arial" panose="020B0604020202020204"/>
                <a:cs typeface="Arial" panose="020B0604020202020204"/>
              </a:rPr>
              <a:t>Speech recognition using HMM gives good result due to resemblance between architecture of HMM and varying speech data. </a:t>
            </a:r>
            <a:endParaRPr lang="en-US" sz="1400">
              <a:latin typeface="Arial" panose="020B0604020202020204"/>
              <a:cs typeface="Arial" panose="020B0604020202020204"/>
            </a:endParaRPr>
          </a:p>
          <a:p>
            <a:pPr marL="457200" indent="-355600">
              <a:spcBef>
                <a:spcPts val="0"/>
              </a:spcBef>
              <a:spcAft>
                <a:spcPts val="600"/>
              </a:spcAft>
              <a:buFont typeface="Calibri,Sans-Serif" panose="020B0604020202020204" pitchFamily="34" charset="0"/>
              <a:buChar char="➢"/>
            </a:pPr>
            <a:r>
              <a:rPr lang="en-US" sz="1400">
                <a:ea typeface="+mn-lt"/>
                <a:cs typeface="+mn-lt"/>
              </a:rPr>
              <a:t>HMM-based speech recognition can be extensively used in various applications, including virtual assistants, dictation systems, voice-controlled interfaces, and customer service automation.</a:t>
            </a:r>
            <a:endParaRPr lang="en-US" sz="1400">
              <a:latin typeface="Arial" panose="020B0604020202020204"/>
              <a:cs typeface="Calibri"/>
            </a:endParaRPr>
          </a:p>
        </p:txBody>
      </p:sp>
      <p:pic>
        <p:nvPicPr>
          <p:cNvPr id="23" name="Picture 22" descr="Exclamation mark on a yellow background"/>
          <p:cNvPicPr>
            <a:picLocks noChangeAspect="1"/>
          </p:cNvPicPr>
          <p:nvPr/>
        </p:nvPicPr>
        <p:blipFill rotWithShape="1">
          <a:blip r:embed="rId1"/>
          <a:srcRect l="18922" r="5854" b="4"/>
          <a:stretch>
            <a:fillRect/>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a:ea typeface="Calibri Light"/>
                <a:cs typeface="Calibri Light"/>
              </a:rPr>
              <a:t>References:</a:t>
            </a:r>
            <a:endParaRPr lang="en-US" sz="5400" b="1">
              <a:ea typeface="Calibri Light"/>
              <a:cs typeface="Calibri Light"/>
            </a:endParaRPr>
          </a:p>
        </p:txBody>
      </p:sp>
      <p:sp>
        <p:nvSpPr>
          <p:cNvPr id="3" name="Content Placeholder 2"/>
          <p:cNvSpPr>
            <a:spLocks noGrp="1"/>
          </p:cNvSpPr>
          <p:nvPr>
            <p:ph idx="1"/>
          </p:nvPr>
        </p:nvSpPr>
        <p:spPr/>
        <p:txBody>
          <a:bodyPr vert="horz" lIns="0" tIns="45720" rIns="0" bIns="45720" rtlCol="0" anchor="t">
            <a:normAutofit/>
          </a:bodyPr>
          <a:lstStyle/>
          <a:p>
            <a:pPr>
              <a:buFont typeface="Wingdings" panose="05000000000000000000" pitchFamily="34" charset="0"/>
              <a:buChar char="Ø"/>
            </a:pPr>
            <a:r>
              <a:rPr lang="en-GB" u="sng">
                <a:solidFill>
                  <a:schemeClr val="tx1"/>
                </a:solidFill>
                <a:latin typeface="Arial" panose="020B0604020202020204"/>
                <a:ea typeface="+mn-lt"/>
                <a:cs typeface="+mn-lt"/>
                <a:hlinkClick r:id="rId1"/>
              </a:rPr>
              <a:t>https://en.wikipedia.org/wiki/Hidden_Markov_model</a:t>
            </a:r>
            <a:endParaRPr lang="en-GB">
              <a:solidFill>
                <a:schemeClr val="tx1"/>
              </a:solidFill>
              <a:latin typeface="Arial" panose="020B0604020202020204"/>
              <a:ea typeface="+mn-lt"/>
              <a:cs typeface="+mn-lt"/>
            </a:endParaRPr>
          </a:p>
          <a:p>
            <a:pPr>
              <a:buFont typeface="Wingdings" panose="05000000000000000000" pitchFamily="34" charset="0"/>
              <a:buChar char="Ø"/>
            </a:pPr>
            <a:r>
              <a:rPr lang="en-GB" u="sng">
                <a:solidFill>
                  <a:schemeClr val="tx1"/>
                </a:solidFill>
                <a:latin typeface="Arial" panose="020B0604020202020204"/>
                <a:ea typeface="+mn-lt"/>
                <a:cs typeface="+mn-lt"/>
                <a:hlinkClick r:id="rId2"/>
              </a:rPr>
              <a:t>https://www.youtube.com/watch?v=mNSQ-prhgsw</a:t>
            </a:r>
            <a:r>
              <a:rPr lang="en-GB" u="sng">
                <a:solidFill>
                  <a:schemeClr val="tx1"/>
                </a:solidFill>
                <a:latin typeface="Arial" panose="020B0604020202020204"/>
                <a:ea typeface="+mn-lt"/>
                <a:cs typeface="+mn-lt"/>
                <a:hlinkClick r:id="rId3"/>
              </a:rPr>
              <a:t>Pattern Recognition and Machine Learning</a:t>
            </a:r>
            <a:endParaRPr lang="en-GB" u="sng">
              <a:solidFill>
                <a:schemeClr val="tx1"/>
              </a:solidFill>
              <a:latin typeface="Arial" panose="020B0604020202020204"/>
              <a:ea typeface="+mn-lt"/>
              <a:cs typeface="+mn-lt"/>
            </a:endParaRPr>
          </a:p>
          <a:p>
            <a:pPr>
              <a:buFont typeface="Wingdings" panose="05000000000000000000" pitchFamily="34" charset="0"/>
              <a:buChar char="Ø"/>
            </a:pPr>
            <a:r>
              <a:rPr lang="en-US" i="1">
                <a:solidFill>
                  <a:schemeClr val="tx1"/>
                </a:solidFill>
                <a:latin typeface="Arial" panose="020B0604020202020204"/>
                <a:ea typeface="+mn-lt"/>
                <a:cs typeface="+mn-lt"/>
              </a:rPr>
              <a:t>L. R. Rabiner, “A tutorial on hidden Markov models and selected applications in speech recognition,” Proceedings of IEEE, vol. 77, no. 2, pp. 257–286, 1989.</a:t>
            </a:r>
            <a:endParaRPr lang="en-US">
              <a:solidFill>
                <a:schemeClr val="tx1"/>
              </a:solidFill>
              <a:latin typeface="Arial" panose="020B0604020202020204"/>
              <a:ea typeface="Calibri"/>
              <a:cs typeface="Arial" panose="020B0604020202020204"/>
            </a:endParaRPr>
          </a:p>
          <a:p>
            <a:pPr>
              <a:buFont typeface="Wingdings" panose="05000000000000000000" pitchFamily="34" charset="0"/>
              <a:buChar char="Ø"/>
            </a:pPr>
            <a:r>
              <a:rPr lang="en-US" i="1">
                <a:solidFill>
                  <a:schemeClr val="tx1"/>
                </a:solidFill>
                <a:latin typeface="Arial" panose="020B0604020202020204"/>
                <a:ea typeface="Calibri"/>
                <a:cs typeface="Arial" panose="020B0604020202020204"/>
              </a:rPr>
              <a:t>Lawrence R. Rabiner. A Tutorial on Hidden Markov Model and Selected Applicaiton in Speech Recognition. IEEE, 1989.</a:t>
            </a:r>
            <a:endParaRPr lang="en-US">
              <a:solidFill>
                <a:schemeClr val="tx1"/>
              </a:solidFill>
              <a:latin typeface="Arial" panose="020B0604020202020204"/>
              <a:cs typeface="Arial" panose="020B060402020202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a:spLocks noGrp="1" noRot="1" noChangeAspect="1" noMove="1" noResize="1" noEditPoints="1" noAdjustHandles="1" noChangeArrowheads="1" noChangeShapeType="1" noTextEdit="1"/>
          </p:cNvSpPr>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cxnSpLocks noGrp="1" noRot="1" noChangeAspect="1" noMove="1" noResize="1" noEditPoints="1" noAdjustHandles="1" noChangeArrowheads="1" noChangeShapeType="1"/>
          </p:cNvCxnSpPr>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134882" y="963507"/>
            <a:ext cx="6135097" cy="4938851"/>
          </a:xfrm>
        </p:spPr>
        <p:txBody>
          <a:bodyPr anchor="ctr">
            <a:normAutofit/>
          </a:bodyPr>
          <a:lstStyle/>
          <a:p>
            <a:pPr marL="0" indent="0">
              <a:buNone/>
            </a:pPr>
            <a:r>
              <a:rPr lang="en-US" sz="4400"/>
              <a:t> Thank You All</a:t>
            </a:r>
            <a:endParaRPr lang="en-US" sz="4400">
              <a:ea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1248" y="548640"/>
            <a:ext cx="3600860" cy="1004857"/>
          </a:xfrm>
        </p:spPr>
        <p:txBody>
          <a:bodyPr>
            <a:normAutofit/>
          </a:bodyPr>
          <a:lstStyle/>
          <a:p>
            <a:r>
              <a:rPr lang="en-US" sz="5400">
                <a:cs typeface="Calibri Light"/>
              </a:rPr>
              <a:t>Objective</a:t>
            </a:r>
            <a:endParaRPr lang="en-US" sz="5400"/>
          </a:p>
        </p:txBody>
      </p:sp>
      <p:sp>
        <p:nvSpPr>
          <p:cNvPr id="3" name="Content Placeholder 2"/>
          <p:cNvSpPr>
            <a:spLocks noGrp="1"/>
          </p:cNvSpPr>
          <p:nvPr>
            <p:ph idx="1"/>
          </p:nvPr>
        </p:nvSpPr>
        <p:spPr>
          <a:xfrm>
            <a:off x="721566" y="314633"/>
            <a:ext cx="9700628" cy="5521510"/>
          </a:xfrm>
        </p:spPr>
        <p:txBody>
          <a:bodyPr vert="horz" lIns="91440" tIns="45720" rIns="91440" bIns="45720" rtlCol="0" anchor="ctr">
            <a:normAutofit/>
          </a:bodyPr>
          <a:lstStyle/>
          <a:p>
            <a:r>
              <a:rPr lang="en-US" sz="2200">
                <a:latin typeface="Times New Roman" panose="02020603050405020304"/>
                <a:ea typeface="+mn-lt"/>
                <a:cs typeface="+mn-lt"/>
              </a:rPr>
              <a:t>This presentation aims to introduce speech recognition, focusing on the application of Hidden Markov Models (HMM). It covers HMM basics, includes a practical example, explains the Forward Algorithm, explores the Acoustic and Language Models, and concludes by summarizing the key concepts. Ended with basic implementation of the model also provided with some references .The goal is to equip the audience with a clear understanding of HMM's role in speech recognition.</a:t>
            </a:r>
            <a:endParaRPr lang="en-US" sz="2200">
              <a:latin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97762" y="353961"/>
            <a:ext cx="6251110" cy="1268362"/>
          </a:xfrm>
        </p:spPr>
        <p:txBody>
          <a:bodyPr anchor="b">
            <a:normAutofit fontScale="90000"/>
          </a:bodyPr>
          <a:lstStyle/>
          <a:p>
            <a:r>
              <a:rPr lang="en-US" sz="5400">
                <a:latin typeface="Times New Roman" panose="02020603050405020304"/>
                <a:cs typeface="Calibri Light"/>
              </a:rPr>
              <a:t>Introduction to speech recognition</a:t>
            </a:r>
            <a:endParaRPr lang="en-US" sz="5400">
              <a:latin typeface="Times New Roman" panose="02020603050405020304"/>
            </a:endParaRPr>
          </a:p>
        </p:txBody>
      </p:sp>
      <p:sp>
        <p:nvSpPr>
          <p:cNvPr id="3" name="Content Placeholder 2"/>
          <p:cNvSpPr>
            <a:spLocks noGrp="1"/>
          </p:cNvSpPr>
          <p:nvPr>
            <p:ph idx="1"/>
          </p:nvPr>
        </p:nvSpPr>
        <p:spPr>
          <a:xfrm>
            <a:off x="5142271" y="1917290"/>
            <a:ext cx="6406601" cy="4273198"/>
          </a:xfrm>
        </p:spPr>
        <p:txBody>
          <a:bodyPr vert="horz" lIns="91440" tIns="45720" rIns="91440" bIns="45720" rtlCol="0" anchor="t">
            <a:normAutofit/>
          </a:bodyPr>
          <a:lstStyle/>
          <a:p>
            <a:r>
              <a:rPr lang="en-US" sz="2200">
                <a:latin typeface="Times New Roman" panose="02020603050405020304"/>
                <a:ea typeface="+mn-lt"/>
                <a:cs typeface="+mn-lt"/>
              </a:rPr>
              <a:t>Speech signal primarily conveys the words or message being spoken. Area of speech recognition is concerned with determining the underlying meaning in the utterance. Success in speech recognition depends on extracting and modelling the speech dependent characteristics which can effectively distinguish one word from another. </a:t>
            </a:r>
            <a:endParaRPr lang="en-US" sz="2200">
              <a:latin typeface="Times New Roman" panose="02020603050405020304"/>
              <a:ea typeface="Calibri"/>
              <a:cs typeface="Calibri"/>
            </a:endParaRPr>
          </a:p>
        </p:txBody>
      </p:sp>
      <p:pic>
        <p:nvPicPr>
          <p:cNvPr id="5" name="Picture 4" descr="White paper ships being led by a yellow ship"/>
          <p:cNvPicPr>
            <a:picLocks noChangeAspect="1"/>
          </p:cNvPicPr>
          <p:nvPr/>
        </p:nvPicPr>
        <p:blipFill rotWithShape="1">
          <a:blip r:embed="rId1"/>
          <a:srcRect l="41115" r="13553" b="-1"/>
          <a:stretch>
            <a:fillRect/>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6833" y="2421193"/>
            <a:ext cx="2724961" cy="2015613"/>
          </a:xfrm>
        </p:spPr>
        <p:txBody>
          <a:bodyPr>
            <a:normAutofit/>
          </a:bodyPr>
          <a:lstStyle/>
          <a:p>
            <a:r>
              <a:rPr lang="en-US" b="1">
                <a:cs typeface="Calibri Light"/>
              </a:rPr>
              <a:t>What is HMM?</a:t>
            </a:r>
            <a:endParaRPr lang="en-US" b="1"/>
          </a:p>
        </p:txBody>
      </p:sp>
      <p:sp>
        <p:nvSpPr>
          <p:cNvPr id="3" name="Content Placeholder 2"/>
          <p:cNvSpPr>
            <a:spLocks noGrp="1"/>
          </p:cNvSpPr>
          <p:nvPr>
            <p:ph idx="1"/>
          </p:nvPr>
        </p:nvSpPr>
        <p:spPr>
          <a:xfrm>
            <a:off x="4447308" y="2241755"/>
            <a:ext cx="6906491" cy="3935208"/>
          </a:xfrm>
        </p:spPr>
        <p:txBody>
          <a:bodyPr vert="horz" lIns="91440" tIns="45720" rIns="91440" bIns="45720" rtlCol="0" anchor="ctr">
            <a:normAutofit fontScale="92500"/>
          </a:bodyPr>
          <a:lstStyle/>
          <a:p>
            <a:r>
              <a:rPr lang="en-US" sz="2200">
                <a:ea typeface="+mn-lt"/>
                <a:cs typeface="+mn-lt"/>
              </a:rPr>
              <a:t>Hidden Markov Models (HMMs) are statistical models used for modeling sequential data, where the underlying system is assumed to be a Markov process with unobservable (hidden) states. The model consists of two main components:</a:t>
            </a:r>
            <a:br>
              <a:rPr lang="en-US" sz="2200"/>
            </a:br>
            <a:endParaRPr lang="en-US" sz="2200">
              <a:cs typeface="Calibri"/>
            </a:endParaRPr>
          </a:p>
          <a:p>
            <a:r>
              <a:rPr lang="en-US" sz="2200">
                <a:ea typeface="+mn-lt"/>
                <a:cs typeface="+mn-lt"/>
              </a:rPr>
              <a:t>Hidden States: These are the unobservable states of the system, which are assumed to form a Markov chain. Each state generates an observation based on a probability distribution.</a:t>
            </a:r>
            <a:br>
              <a:rPr lang="en-US" sz="2200"/>
            </a:br>
            <a:endParaRPr lang="en-US" sz="2200">
              <a:cs typeface="Calibri"/>
            </a:endParaRPr>
          </a:p>
          <a:p>
            <a:r>
              <a:rPr lang="en-US" sz="2200">
                <a:ea typeface="+mn-lt"/>
                <a:cs typeface="+mn-lt"/>
              </a:rPr>
              <a:t>Observations: These are the visible outputs or measurements associated with each state. Each state has a probability distribution over possible observations.</a:t>
            </a:r>
            <a:endParaRPr lang="en-US" sz="2200">
              <a:cs typeface="Calibri"/>
            </a:endParaRPr>
          </a:p>
          <a:p>
            <a:endParaRPr lang="en-US" sz="2200">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a:latin typeface="Times New Roman" panose="02020603050405020304"/>
                <a:cs typeface="Calibri Light"/>
              </a:rPr>
              <a:t>A Simple Example</a:t>
            </a:r>
            <a:endParaRPr lang="en-US">
              <a:latin typeface="Times New Roman" panose="02020603050405020304"/>
            </a:endParaRPr>
          </a:p>
        </p:txBody>
      </p:sp>
      <p:sp>
        <p:nvSpPr>
          <p:cNvPr id="14" name="Content Placeholder 2"/>
          <p:cNvSpPr>
            <a:spLocks noGrp="1"/>
          </p:cNvSpPr>
          <p:nvPr>
            <p:ph idx="1"/>
          </p:nvPr>
        </p:nvSpPr>
        <p:spPr>
          <a:xfrm>
            <a:off x="1097279" y="1845734"/>
            <a:ext cx="6454987" cy="4023360"/>
          </a:xfrm>
        </p:spPr>
        <p:txBody>
          <a:bodyPr vert="horz" lIns="91440" tIns="45720" rIns="91440" bIns="45720" rtlCol="0">
            <a:normAutofit/>
          </a:bodyPr>
          <a:lstStyle/>
          <a:p>
            <a:pPr>
              <a:buFont typeface="Wingdings" panose="05000000000000000000" pitchFamily="34" charset="0"/>
              <a:buChar char="Ø"/>
            </a:pPr>
            <a:endParaRPr lang="en-US">
              <a:cs typeface="Calibri"/>
            </a:endParaRPr>
          </a:p>
          <a:p>
            <a:pPr>
              <a:buFont typeface="Wingdings" panose="05000000000000000000" pitchFamily="34" charset="0"/>
              <a:buChar char="Ø"/>
            </a:pPr>
            <a:r>
              <a:rPr lang="en-US">
                <a:latin typeface="Times New Roman" panose="02020603050405020304"/>
                <a:ea typeface="+mn-lt"/>
                <a:cs typeface="+mn-lt"/>
              </a:rPr>
              <a:t>States:</a:t>
            </a:r>
            <a:endParaRPr lang="en-US">
              <a:latin typeface="Times New Roman" panose="02020603050405020304"/>
              <a:cs typeface="Calibri"/>
            </a:endParaRPr>
          </a:p>
          <a:p>
            <a:pPr marL="0" indent="0">
              <a:buNone/>
            </a:pPr>
            <a:r>
              <a:rPr lang="en-US">
                <a:latin typeface="Times New Roman" panose="02020603050405020304"/>
                <a:ea typeface="+mn-lt"/>
                <a:cs typeface="+mn-lt"/>
              </a:rPr>
              <a:t>- Sunny (S)</a:t>
            </a:r>
            <a:endParaRPr lang="en-US">
              <a:latin typeface="Times New Roman" panose="02020603050405020304"/>
              <a:cs typeface="Calibri"/>
            </a:endParaRPr>
          </a:p>
          <a:p>
            <a:pPr marL="0" indent="0">
              <a:buNone/>
            </a:pPr>
            <a:r>
              <a:rPr lang="en-US">
                <a:latin typeface="Times New Roman" panose="02020603050405020304"/>
                <a:ea typeface="+mn-lt"/>
                <a:cs typeface="+mn-lt"/>
              </a:rPr>
              <a:t>- Rainy (R)</a:t>
            </a:r>
            <a:endParaRPr lang="en-US">
              <a:latin typeface="Times New Roman" panose="02020603050405020304"/>
              <a:ea typeface="+mn-lt"/>
              <a:cs typeface="+mn-lt"/>
            </a:endParaRPr>
          </a:p>
          <a:p>
            <a:pPr>
              <a:buFont typeface="Wingdings" panose="05000000000000000000" pitchFamily="34" charset="0"/>
              <a:buChar char="Ø"/>
            </a:pPr>
            <a:r>
              <a:rPr lang="en-US">
                <a:latin typeface="Times New Roman" panose="02020603050405020304"/>
                <a:ea typeface="+mn-lt"/>
                <a:cs typeface="Times New Roman" panose="02020603050405020304"/>
              </a:rPr>
              <a:t>Observations:</a:t>
            </a:r>
            <a:endParaRPr lang="en-US">
              <a:latin typeface="Times New Roman" panose="02020603050405020304"/>
              <a:ea typeface="+mn-lt"/>
              <a:cs typeface="Times New Roman" panose="02020603050405020304"/>
            </a:endParaRPr>
          </a:p>
          <a:p>
            <a:pPr marL="0" indent="0">
              <a:buNone/>
            </a:pPr>
            <a:r>
              <a:rPr lang="en-US">
                <a:latin typeface="Times New Roman" panose="02020603050405020304"/>
                <a:ea typeface="+mn-lt"/>
                <a:cs typeface="+mn-lt"/>
              </a:rPr>
              <a:t>- Walk (W)</a:t>
            </a:r>
            <a:endParaRPr lang="en-US">
              <a:latin typeface="Times New Roman" panose="02020603050405020304"/>
              <a:cs typeface="Calibri"/>
            </a:endParaRPr>
          </a:p>
          <a:p>
            <a:pPr marL="0" indent="0">
              <a:buNone/>
            </a:pPr>
            <a:r>
              <a:rPr lang="en-US">
                <a:latin typeface="Times New Roman" panose="02020603050405020304"/>
                <a:ea typeface="+mn-lt"/>
                <a:cs typeface="+mn-lt"/>
              </a:rPr>
              <a:t>- Shop (S)</a:t>
            </a:r>
            <a:endParaRPr lang="en-US">
              <a:latin typeface="Times New Roman" panose="02020603050405020304"/>
              <a:cs typeface="Calibri"/>
            </a:endParaRPr>
          </a:p>
          <a:p>
            <a:pPr marL="0" indent="0">
              <a:buNone/>
            </a:pPr>
            <a:r>
              <a:rPr lang="en-US">
                <a:latin typeface="Times New Roman" panose="02020603050405020304"/>
                <a:ea typeface="+mn-lt"/>
                <a:cs typeface="+mn-lt"/>
              </a:rPr>
              <a:t>- Clean (C)</a:t>
            </a:r>
            <a:endParaRPr lang="en-US">
              <a:latin typeface="Times New Roman" panose="02020603050405020304"/>
              <a:cs typeface="Calibri"/>
            </a:endParaRPr>
          </a:p>
          <a:p>
            <a:pPr>
              <a:buFont typeface="Wingdings" panose="05000000000000000000" pitchFamily="34" charset="0"/>
              <a:buChar char="Ø"/>
            </a:pPr>
            <a:endParaRPr lang="en-US">
              <a:latin typeface="Times New Roman" panose="02020603050405020304"/>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648652"/>
          </a:xfrm>
        </p:spPr>
        <p:txBody>
          <a:bodyPr>
            <a:normAutofit fontScale="90000"/>
          </a:bodyPr>
          <a:lstStyle/>
          <a:p>
            <a:endParaRPr lang="en-US"/>
          </a:p>
        </p:txBody>
      </p:sp>
      <p:sp>
        <p:nvSpPr>
          <p:cNvPr id="3" name="Content Placeholder 2"/>
          <p:cNvSpPr>
            <a:spLocks noGrp="1"/>
          </p:cNvSpPr>
          <p:nvPr>
            <p:ph idx="1"/>
          </p:nvPr>
        </p:nvSpPr>
        <p:spPr>
          <a:xfrm>
            <a:off x="1097279" y="1912576"/>
            <a:ext cx="6454987" cy="3956518"/>
          </a:xfrm>
        </p:spPr>
        <p:txBody>
          <a:bodyPr vert="horz" lIns="91440" tIns="45720" rIns="91440" bIns="45720" rtlCol="0">
            <a:normAutofit/>
          </a:bodyPr>
          <a:lstStyle/>
          <a:p>
            <a:pPr>
              <a:buFont typeface="Wingdings" panose="05000000000000000000" pitchFamily="34" charset="0"/>
              <a:buChar char="Ø"/>
            </a:pPr>
            <a:r>
              <a:rPr lang="en-US" sz="1100">
                <a:latin typeface="Times New Roman" panose="02020603050405020304"/>
                <a:cs typeface="Calibri"/>
              </a:rPr>
              <a:t>Assume the following transition probabilities between states:</a:t>
            </a:r>
            <a:endParaRPr lang="en-US" sz="1100">
              <a:latin typeface="Times New Roman" panose="02020603050405020304"/>
              <a:cs typeface="Times New Roman" panose="02020603050405020304"/>
            </a:endParaRPr>
          </a:p>
          <a:p>
            <a:pPr marL="0" indent="0">
              <a:buNone/>
            </a:pPr>
            <a:r>
              <a:rPr lang="en-US" sz="1100">
                <a:latin typeface="Times New Roman" panose="02020603050405020304"/>
                <a:cs typeface="Calibri"/>
              </a:rPr>
              <a:t>- P(Sunny today | Sunny yesterday) = 0.7</a:t>
            </a:r>
            <a:endParaRPr lang="en-US" sz="1100">
              <a:latin typeface="Times New Roman" panose="02020603050405020304"/>
              <a:cs typeface="Calibri"/>
            </a:endParaRPr>
          </a:p>
          <a:p>
            <a:pPr marL="0" indent="0">
              <a:buNone/>
            </a:pPr>
            <a:r>
              <a:rPr lang="en-US" sz="1100">
                <a:latin typeface="Times New Roman" panose="02020603050405020304"/>
                <a:cs typeface="Calibri"/>
              </a:rPr>
              <a:t>- P(Rainy today | Sunny yesterday) = 0.3</a:t>
            </a:r>
            <a:endParaRPr lang="en-US" sz="1100">
              <a:latin typeface="Times New Roman" panose="02020603050405020304"/>
              <a:cs typeface="Calibri"/>
            </a:endParaRPr>
          </a:p>
          <a:p>
            <a:pPr marL="0" indent="0">
              <a:buNone/>
            </a:pPr>
            <a:r>
              <a:rPr lang="en-US" sz="1100">
                <a:latin typeface="Times New Roman" panose="02020603050405020304"/>
                <a:cs typeface="Calibri"/>
              </a:rPr>
              <a:t>- P(Sunny today | Rainy yesterday) = 0.4</a:t>
            </a:r>
            <a:endParaRPr lang="en-US" sz="1100">
              <a:latin typeface="Times New Roman" panose="02020603050405020304"/>
              <a:cs typeface="Calibri"/>
            </a:endParaRPr>
          </a:p>
          <a:p>
            <a:pPr marL="0" indent="0">
              <a:buNone/>
            </a:pPr>
            <a:r>
              <a:rPr lang="en-US" sz="1100">
                <a:latin typeface="Times New Roman" panose="02020603050405020304"/>
                <a:cs typeface="Calibri"/>
              </a:rPr>
              <a:t>- P(Rainy today | Rainy yesterday) = 0.6</a:t>
            </a:r>
            <a:endParaRPr lang="en-US" sz="1100">
              <a:latin typeface="Times New Roman" panose="02020603050405020304"/>
              <a:cs typeface="Calibri"/>
            </a:endParaRPr>
          </a:p>
          <a:p>
            <a:pPr>
              <a:buFont typeface="Wingdings" panose="05000000000000000000" pitchFamily="34" charset="0"/>
              <a:buChar char="Ø"/>
            </a:pPr>
            <a:r>
              <a:rPr lang="en-US" sz="1100">
                <a:latin typeface="Times New Roman" panose="02020603050405020304"/>
                <a:cs typeface="Calibri"/>
              </a:rPr>
              <a:t>And the emission probabilities for observations:</a:t>
            </a:r>
            <a:endParaRPr lang="en-US" sz="1100">
              <a:latin typeface="Times New Roman" panose="02020603050405020304"/>
              <a:cs typeface="Calibri"/>
            </a:endParaRPr>
          </a:p>
          <a:p>
            <a:pPr marL="0" indent="0">
              <a:buNone/>
            </a:pPr>
            <a:r>
              <a:rPr lang="en-US" sz="1100">
                <a:latin typeface="Times New Roman" panose="02020603050405020304"/>
                <a:cs typeface="Calibri"/>
              </a:rPr>
              <a:t>- P(Walk | Sunny) = 0.6, P(Shop | Sunny) = 0.3, P(Clean | Sunny) = 0.1</a:t>
            </a:r>
            <a:endParaRPr lang="en-US" sz="1100">
              <a:latin typeface="Times New Roman" panose="02020603050405020304"/>
              <a:cs typeface="Calibri"/>
            </a:endParaRPr>
          </a:p>
          <a:p>
            <a:pPr marL="0" indent="0">
              <a:buNone/>
            </a:pPr>
            <a:r>
              <a:rPr lang="en-US" sz="1100">
                <a:latin typeface="Times New Roman" panose="02020603050405020304"/>
                <a:cs typeface="Calibri"/>
              </a:rPr>
              <a:t>- P(Walk | Rainy) = 0.2, P(Shop | Rainy) = 0.4, P(Clean | Rainy) = 0.4</a:t>
            </a:r>
            <a:endParaRPr lang="en-US" sz="1100">
              <a:latin typeface="Times New Roman" panose="02020603050405020304"/>
              <a:cs typeface="Calibri"/>
            </a:endParaRPr>
          </a:p>
          <a:p>
            <a:pPr>
              <a:buFont typeface="Wingdings" panose="05000000000000000000" pitchFamily="34" charset="0"/>
              <a:buChar char="Ø"/>
            </a:pPr>
            <a:r>
              <a:rPr lang="en-US" sz="1100">
                <a:latin typeface="Times New Roman" panose="02020603050405020304"/>
                <a:cs typeface="Calibri"/>
              </a:rPr>
              <a:t>Starting with a known initial state (e.g., Sunny), you can use the HMM to model the sequence of observations and infer the most likely sequence of hidden states over time.</a:t>
            </a:r>
            <a:endParaRPr lang="en-US" sz="1100">
              <a:latin typeface="Times New Roman" panose="02020603050405020304"/>
              <a:cs typeface="Calibri"/>
            </a:endParaRPr>
          </a:p>
          <a:p>
            <a:pPr>
              <a:buFont typeface="Wingdings" panose="05000000000000000000" pitchFamily="34" charset="0"/>
              <a:buChar char="Ø"/>
            </a:pPr>
            <a:r>
              <a:rPr lang="en-US" sz="1100">
                <a:latin typeface="Times New Roman" panose="02020603050405020304"/>
                <a:cs typeface="Calibri"/>
              </a:rPr>
              <a:t>For example, if the sequence of observations is "Walk, Shop, Clean," you can use the HMM to estimate the most likely sequence of hidden states (Sunny or Rainy) that would explain this sequence of observable events. This involves employing the Viterbi algorithm or other methods to find the optimal path through the hidden states given the observed sequence.</a:t>
            </a:r>
            <a:endParaRPr lang="en-US" sz="1100">
              <a:latin typeface="Times New Roman" panose="02020603050405020304"/>
              <a:cs typeface="Calibri"/>
            </a:endParaRPr>
          </a:p>
          <a:p>
            <a:pPr>
              <a:buFont typeface="Wingdings" panose="05000000000000000000" pitchFamily="34" charset="0"/>
              <a:buChar char="Ø"/>
            </a:pPr>
            <a:endParaRPr lang="en-US" sz="1100">
              <a:latin typeface="Times New Roman" panose="02020603050405020304"/>
              <a:cs typeface="Calibri"/>
            </a:endParaRPr>
          </a:p>
        </p:txBody>
      </p:sp>
      <p:pic>
        <p:nvPicPr>
          <p:cNvPr id="14" name="Picture 13" descr="Arrows pointing towards light"/>
          <p:cNvPicPr>
            <a:picLocks noChangeAspect="1"/>
          </p:cNvPicPr>
          <p:nvPr/>
        </p:nvPicPr>
        <p:blipFill rotWithShape="1">
          <a:blip r:embed="rId1"/>
          <a:srcRect r="39709"/>
          <a:stretch>
            <a:fillRect/>
          </a:stretch>
        </p:blipFill>
        <p:spPr>
          <a:xfrm>
            <a:off x="8020570" y="1916318"/>
            <a:ext cx="3135109" cy="347101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5749" y="890516"/>
            <a:ext cx="9829800" cy="1089529"/>
          </a:xfrm>
        </p:spPr>
        <p:txBody>
          <a:bodyPr>
            <a:normAutofit/>
          </a:bodyPr>
          <a:lstStyle/>
          <a:p>
            <a:r>
              <a:rPr lang="en-US" sz="3600" b="1">
                <a:latin typeface="Arial" panose="020B0604020202020204"/>
                <a:cs typeface="Arial" panose="020B0604020202020204"/>
              </a:rPr>
              <a:t>Understanding of Hidden Markov Model</a:t>
            </a:r>
            <a:endParaRPr lang="en-US" sz="3600">
              <a:latin typeface="Arial" panose="020B0604020202020204"/>
              <a:cs typeface="Arial" panose="020B0604020202020204"/>
            </a:endParaRPr>
          </a:p>
          <a:p>
            <a:endParaRPr lang="en-US" sz="3600">
              <a:solidFill>
                <a:srgbClr val="FFFFFF"/>
              </a:solidFill>
              <a:cs typeface="Calibri Light"/>
            </a:endParaRPr>
          </a:p>
        </p:txBody>
      </p:sp>
      <p:graphicFrame>
        <p:nvGraphicFramePr>
          <p:cNvPr id="17" name="Content Placeholder 2"/>
          <p:cNvGraphicFramePr>
            <a:graphicFrameLocks noGrp="1"/>
          </p:cNvGraphicFramePr>
          <p:nvPr>
            <p:ph idx="1"/>
          </p:nvPr>
        </p:nvGraphicFramePr>
        <p:xfrm>
          <a:off x="838200" y="2211233"/>
          <a:ext cx="10515600" cy="396573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2493" y="667512"/>
            <a:ext cx="11018520" cy="1005442"/>
          </a:xfrm>
        </p:spPr>
        <p:txBody>
          <a:bodyPr anchor="b">
            <a:normAutofit/>
          </a:bodyPr>
          <a:lstStyle/>
          <a:p>
            <a:r>
              <a:rPr lang="en-US" sz="5400" b="1">
                <a:latin typeface="Arial" panose="020B0604020202020204"/>
                <a:cs typeface="Arial" panose="020B0604020202020204"/>
              </a:rPr>
              <a:t>The Basic Problem of HMM</a:t>
            </a:r>
            <a:endParaRPr lang="en-US" sz="5400">
              <a:ea typeface="Calibri Light"/>
              <a:cs typeface="Calibri Light"/>
            </a:endParaRPr>
          </a:p>
        </p:txBody>
      </p:sp>
      <p:sp>
        <p:nvSpPr>
          <p:cNvPr id="3" name="Content Placeholder 2"/>
          <p:cNvSpPr>
            <a:spLocks noGrp="1"/>
          </p:cNvSpPr>
          <p:nvPr>
            <p:ph idx="1"/>
          </p:nvPr>
        </p:nvSpPr>
        <p:spPr>
          <a:xfrm>
            <a:off x="572493" y="2071316"/>
            <a:ext cx="6713552" cy="4119172"/>
          </a:xfrm>
        </p:spPr>
        <p:txBody>
          <a:bodyPr vert="horz" lIns="91440" tIns="45720" rIns="91440" bIns="45720" rtlCol="0" anchor="t">
            <a:normAutofit/>
          </a:bodyPr>
          <a:lstStyle/>
          <a:p>
            <a:pPr>
              <a:spcBef>
                <a:spcPts val="0"/>
              </a:spcBef>
            </a:pPr>
            <a:r>
              <a:rPr lang="en-US" sz="2200">
                <a:latin typeface="Times New Roman" panose="02020603050405020304"/>
                <a:cs typeface="Arial" panose="020B0604020202020204"/>
              </a:rPr>
              <a:t>Evaluation problem:</a:t>
            </a:r>
            <a:endParaRPr lang="en-US" sz="2200">
              <a:latin typeface="Times New Roman" panose="02020603050405020304"/>
              <a:cs typeface="Arial" panose="020B0604020202020204"/>
            </a:endParaRPr>
          </a:p>
          <a:p>
            <a:pPr marL="457200" indent="-349250">
              <a:spcBef>
                <a:spcPts val="400"/>
              </a:spcBef>
              <a:buFont typeface="Arial,Sans-Serif" panose="020B0604020202020204" pitchFamily="34" charset="0"/>
              <a:buChar char="➢"/>
            </a:pPr>
            <a:r>
              <a:rPr lang="en-US" sz="2200">
                <a:latin typeface="Times New Roman" panose="02020603050405020304"/>
                <a:cs typeface="Arial" panose="020B0604020202020204"/>
              </a:rPr>
              <a:t>Given the observation sequence O = O1 O2 · · · OT , and model λ = (A, B, π), how do we efficiently compute P(</a:t>
            </a:r>
            <a:r>
              <a:rPr lang="en-US" sz="2200" err="1">
                <a:latin typeface="Times New Roman" panose="02020603050405020304"/>
                <a:cs typeface="Arial" panose="020B0604020202020204"/>
              </a:rPr>
              <a:t>O|λ</a:t>
            </a:r>
            <a:r>
              <a:rPr lang="en-US" sz="2200">
                <a:latin typeface="Times New Roman" panose="02020603050405020304"/>
                <a:cs typeface="Arial" panose="020B0604020202020204"/>
              </a:rPr>
              <a:t>), the probability of observation sequence given the model. problem 1 is evaluation problem </a:t>
            </a:r>
            <a:r>
              <a:rPr lang="en-US" sz="2200" err="1">
                <a:latin typeface="Times New Roman" panose="02020603050405020304"/>
                <a:cs typeface="Arial" panose="020B0604020202020204"/>
              </a:rPr>
              <a:t>i.e</a:t>
            </a:r>
            <a:r>
              <a:rPr lang="en-US" sz="2200">
                <a:latin typeface="Times New Roman" panose="02020603050405020304"/>
                <a:cs typeface="Arial" panose="020B0604020202020204"/>
              </a:rPr>
              <a:t> given observation sequence and model.</a:t>
            </a:r>
            <a:endParaRPr lang="en-US" sz="2200">
              <a:latin typeface="Times New Roman" panose="02020603050405020304"/>
              <a:cs typeface="Arial" panose="020B0604020202020204"/>
            </a:endParaRPr>
          </a:p>
          <a:p>
            <a:pPr marL="457200" indent="-349250">
              <a:spcBef>
                <a:spcPts val="0"/>
              </a:spcBef>
              <a:buFont typeface="Arial,Sans-Serif" panose="020B0604020202020204" pitchFamily="34" charset="0"/>
              <a:buChar char="➢"/>
            </a:pPr>
            <a:r>
              <a:rPr lang="en-US" sz="2200">
                <a:latin typeface="Times New Roman" panose="02020603050405020304"/>
                <a:cs typeface="Arial" panose="020B0604020202020204"/>
              </a:rPr>
              <a:t>How do we compute probability that observed sequence was produce by the model. we can think it as scoring problem. if you have to choose between many competing model then one with maximum probability will give better result.</a:t>
            </a:r>
            <a:endParaRPr lang="en-US" sz="2200">
              <a:latin typeface="Times New Roman" panose="02020603050405020304"/>
              <a:cs typeface="Arial" panose="020B0604020202020204"/>
            </a:endParaRPr>
          </a:p>
          <a:p>
            <a:pPr>
              <a:spcBef>
                <a:spcPts val="0"/>
              </a:spcBef>
            </a:pPr>
            <a:endParaRPr lang="en-US" sz="2200">
              <a:latin typeface="Arial" panose="020B0604020202020204"/>
              <a:cs typeface="Arial" panose="020B0604020202020204"/>
            </a:endParaRPr>
          </a:p>
          <a:p>
            <a:endParaRPr lang="en-US" sz="2200">
              <a:cs typeface="Calibri"/>
            </a:endParaRPr>
          </a:p>
        </p:txBody>
      </p:sp>
      <p:pic>
        <p:nvPicPr>
          <p:cNvPr id="4" name="Picture 3" descr="A diagram of a block diagram&#10;&#10;Description automatically generated"/>
          <p:cNvPicPr>
            <a:picLocks noChangeAspect="1"/>
          </p:cNvPicPr>
          <p:nvPr/>
        </p:nvPicPr>
        <p:blipFill rotWithShape="1">
          <a:blip r:embed="rId1"/>
          <a:srcRect l="22998" r="21202" b="-2"/>
          <a:stretch>
            <a:fillRect/>
          </a:stretch>
        </p:blipFill>
        <p:spPr>
          <a:xfrm>
            <a:off x="7675658" y="2093976"/>
            <a:ext cx="3941064" cy="4096512"/>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6661</Words>
  <Application>WPS Spreadsheets</Application>
  <PresentationFormat>Widescreen</PresentationFormat>
  <Paragraphs>137</Paragraphs>
  <Slides>25</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25</vt:i4>
      </vt:variant>
    </vt:vector>
  </HeadingPairs>
  <TitlesOfParts>
    <vt:vector size="44" baseType="lpstr">
      <vt:lpstr>Arial</vt:lpstr>
      <vt:lpstr>SimSun</vt:lpstr>
      <vt:lpstr>Wingdings</vt:lpstr>
      <vt:lpstr>Calibri</vt:lpstr>
      <vt:lpstr>Helvetica Neue</vt:lpstr>
      <vt:lpstr>Arial</vt:lpstr>
      <vt:lpstr>Times New Roman</vt:lpstr>
      <vt:lpstr>Calibri</vt:lpstr>
      <vt:lpstr>Courier New</vt:lpstr>
      <vt:lpstr>Calibri Light</vt:lpstr>
      <vt:lpstr>Wingdings</vt:lpstr>
      <vt:lpstr>Arial,Sans-Serif</vt:lpstr>
      <vt:lpstr>Calibri,Sans-Serif</vt:lpstr>
      <vt:lpstr>苹方-简</vt:lpstr>
      <vt:lpstr>Microsoft YaHei</vt:lpstr>
      <vt:lpstr>汉仪旗黑</vt:lpstr>
      <vt:lpstr>Arial Unicode MS</vt:lpstr>
      <vt:lpstr>宋体-简</vt:lpstr>
      <vt:lpstr>Retrospect</vt:lpstr>
      <vt:lpstr>Speech Recognition Using HMM  </vt:lpstr>
      <vt:lpstr>Table Of Contents: </vt:lpstr>
      <vt:lpstr>Objective</vt:lpstr>
      <vt:lpstr>Introduction to speech recognition</vt:lpstr>
      <vt:lpstr>What is HMM?</vt:lpstr>
      <vt:lpstr>A Simple Example</vt:lpstr>
      <vt:lpstr>PowerPoint 演示文稿</vt:lpstr>
      <vt:lpstr>Understanding of Hidden Markov Model</vt:lpstr>
      <vt:lpstr>The Basic Problem of HMM</vt:lpstr>
      <vt:lpstr>Forward Algorithm for Evaluation Problem [P(O|λ)]</vt:lpstr>
      <vt:lpstr>High-level architecture for speech recognition</vt:lpstr>
      <vt:lpstr>PowerPoint 演示文稿</vt:lpstr>
      <vt:lpstr>Feature Extraction:</vt:lpstr>
      <vt:lpstr>PowerPoint 演示文稿</vt:lpstr>
      <vt:lpstr>Acoustic Model:</vt:lpstr>
      <vt:lpstr>Acoustic with HMM examples: </vt:lpstr>
      <vt:lpstr>Lexicon:</vt:lpstr>
      <vt:lpstr>Language Model:</vt:lpstr>
      <vt:lpstr>Decoding Search:</vt:lpstr>
      <vt:lpstr>Implementation:</vt:lpstr>
      <vt:lpstr>PowerPoint 演示文稿</vt:lpstr>
      <vt:lpstr>PowerPoint 演示文稿</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 ram</dc:creator>
  <cp:lastModifiedBy>shaaguns</cp:lastModifiedBy>
  <cp:revision>2</cp:revision>
  <dcterms:created xsi:type="dcterms:W3CDTF">2024-09-10T20:42:20Z</dcterms:created>
  <dcterms:modified xsi:type="dcterms:W3CDTF">2024-09-10T20:42:20Z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1033-5.7.1.8092</vt:lpwstr>
  </property>
</Properties>
</file>