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67" r:id="rId5"/>
    <p:sldId id="273" r:id="rId6"/>
    <p:sldId id="262" r:id="rId7"/>
    <p:sldId id="259" r:id="rId8"/>
    <p:sldId id="272" r:id="rId9"/>
    <p:sldId id="260" r:id="rId10"/>
    <p:sldId id="261" r:id="rId11"/>
    <p:sldId id="266"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FF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76" autoAdjust="0"/>
    <p:restoredTop sz="94660"/>
  </p:normalViewPr>
  <p:slideViewPr>
    <p:cSldViewPr snapToGrid="0">
      <p:cViewPr varScale="1">
        <p:scale>
          <a:sx n="97" d="100"/>
          <a:sy n="97" d="100"/>
        </p:scale>
        <p:origin x="232"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2EDB8D0-98ED-4B86-9D5F-E61ADC70144D}" type="datetimeFigureOut">
              <a:rPr lang="en-US" smtClean="0"/>
              <a:t>5/3/21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DB8D0-98ED-4B86-9D5F-E61ADC70144D}" type="datetimeFigureOut">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DB8D0-98ED-4B86-9D5F-E61ADC70144D}" type="datetimeFigureOut">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EDB8D0-98ED-4B86-9D5F-E61ADC70144D}" type="datetimeFigureOut">
              <a:rPr lang="en-US" smtClean="0"/>
              <a:t>5/3/21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5/3/21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EDB8D0-98ED-4B86-9D5F-E61ADC70144D}" type="datetimeFigureOut">
              <a:rPr lang="en-US" smtClean="0"/>
              <a:t>5/3/21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EDB8D0-98ED-4B86-9D5F-E61ADC70144D}" type="datetimeFigureOut">
              <a:rPr lang="en-US" smtClean="0"/>
              <a:t>5/3/21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EDB8D0-98ED-4B86-9D5F-E61ADC70144D}" type="datetimeFigureOut">
              <a:rPr lang="en-US" smtClean="0"/>
              <a:t>5/3/21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5/3/21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5/3/21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5/3/21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91000"/>
          </a:blip>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t>5/3/21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9.jp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12192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6194716" y="739978"/>
            <a:ext cx="5334930" cy="3004145"/>
          </a:xfrm>
        </p:spPr>
        <p:txBody>
          <a:bodyPr>
            <a:normAutofit/>
          </a:bodyPr>
          <a:lstStyle/>
          <a:p>
            <a:r>
              <a:rPr lang="en-GB" b="1" dirty="0"/>
              <a:t>Team- Bajrangi Bhaijaans</a:t>
            </a:r>
            <a:endParaRPr lang="en-GB" b="1" dirty="0">
              <a:solidFill>
                <a:schemeClr val="tx1"/>
              </a:solidFill>
            </a:endParaRPr>
          </a:p>
        </p:txBody>
      </p:sp>
      <p:sp>
        <p:nvSpPr>
          <p:cNvPr id="3" name="Subtitle 2"/>
          <p:cNvSpPr>
            <a:spLocks noGrp="1"/>
          </p:cNvSpPr>
          <p:nvPr>
            <p:ph type="subTitle" idx="1"/>
          </p:nvPr>
        </p:nvSpPr>
        <p:spPr>
          <a:xfrm>
            <a:off x="6194715" y="3836197"/>
            <a:ext cx="5334931" cy="2189214"/>
          </a:xfrm>
        </p:spPr>
        <p:txBody>
          <a:bodyPr>
            <a:normAutofit/>
          </a:bodyPr>
          <a:lstStyle/>
          <a:p>
            <a:r>
              <a:rPr lang="en-IN" altLang="en-GB" dirty="0">
                <a:solidFill>
                  <a:schemeClr val="tx1"/>
                </a:solidFill>
                <a:latin typeface="+mj-lt"/>
                <a:cs typeface="+mj-lt"/>
              </a:rPr>
              <a:t>Shaam</a:t>
            </a:r>
          </a:p>
          <a:p>
            <a:r>
              <a:rPr lang="en-IN" altLang="en-GB" dirty="0" err="1">
                <a:latin typeface="+mj-lt"/>
                <a:cs typeface="+mj-lt"/>
              </a:rPr>
              <a:t>Saatvika</a:t>
            </a:r>
            <a:r>
              <a:rPr lang="en-IN" altLang="en-GB" dirty="0">
                <a:latin typeface="+mj-lt"/>
                <a:cs typeface="+mj-lt"/>
              </a:rPr>
              <a:t> </a:t>
            </a:r>
          </a:p>
          <a:p>
            <a:r>
              <a:rPr lang="en-IN" altLang="en-GB" dirty="0" err="1">
                <a:solidFill>
                  <a:schemeClr val="tx1"/>
                </a:solidFill>
                <a:latin typeface="+mj-lt"/>
                <a:cs typeface="+mj-lt"/>
              </a:rPr>
              <a:t>Harshini</a:t>
            </a:r>
            <a:endParaRPr lang="en-IN" altLang="en-GB" dirty="0">
              <a:solidFill>
                <a:schemeClr val="tx1"/>
              </a:solidFill>
              <a:latin typeface="+mj-lt"/>
              <a:cs typeface="+mj-lt"/>
            </a:endParaRPr>
          </a:p>
          <a:p>
            <a:r>
              <a:rPr lang="en-IN" altLang="en-GB" dirty="0">
                <a:solidFill>
                  <a:schemeClr val="tx1"/>
                </a:solidFill>
                <a:latin typeface="+mj-lt"/>
                <a:cs typeface="+mj-lt"/>
              </a:rPr>
              <a:t>Cheshta</a:t>
            </a:r>
          </a:p>
        </p:txBody>
      </p:sp>
      <p:pic>
        <p:nvPicPr>
          <p:cNvPr id="5" name="Picture 4"/>
          <p:cNvPicPr/>
          <p:nvPr/>
        </p:nvPicPr>
        <p:blipFill rotWithShape="1">
          <a:blip r:embed="rId3" cstate="print">
            <a:extLst>
              <a:ext uri="{28A0092B-C50C-407E-A947-70E740481C1C}">
                <a14:useLocalDpi xmlns:a14="http://schemas.microsoft.com/office/drawing/2010/main" val="0"/>
              </a:ext>
            </a:extLst>
          </a:blip>
          <a:srcRect l="21671" t="1675" r="28208" b="20303"/>
          <a:stretch>
            <a:fillRect/>
          </a:stretch>
        </p:blipFill>
        <p:spPr bwMode="auto">
          <a:xfrm>
            <a:off x="10705887" y="59163"/>
            <a:ext cx="1208386" cy="852709"/>
          </a:xfrm>
          <a:prstGeom prst="rect">
            <a:avLst/>
          </a:prstGeom>
          <a:ln w="38100" cap="sq">
            <a:noFill/>
            <a:prstDash val="solid"/>
            <a:miter lim="800000"/>
            <a:headEnd/>
            <a:tailEnd/>
          </a:ln>
          <a:effectLst/>
        </p:spPr>
      </p:pic>
      <p:sp>
        <p:nvSpPr>
          <p:cNvPr id="6" name="TextBox 5"/>
          <p:cNvSpPr txBox="1"/>
          <p:nvPr/>
        </p:nvSpPr>
        <p:spPr>
          <a:xfrm>
            <a:off x="3046971" y="6492875"/>
            <a:ext cx="6098058" cy="470000"/>
          </a:xfrm>
          <a:prstGeom prst="rect">
            <a:avLst/>
          </a:prstGeom>
          <a:noFill/>
        </p:spPr>
        <p:txBody>
          <a:bodyPr wrap="square">
            <a:spAutoFit/>
          </a:bodyPr>
          <a:lstStyle/>
          <a:p>
            <a:pPr algn="ctr">
              <a:lnSpc>
                <a:spcPct val="107000"/>
              </a:lnSpc>
              <a:spcAft>
                <a:spcPts val="800"/>
              </a:spcAft>
            </a:pP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B</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reathe</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I</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n</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O</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pportunity</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GB" b="1" dirty="0"/>
              <a:t>BMC</a:t>
            </a:r>
          </a:p>
        </p:txBody>
      </p:sp>
      <p:pic>
        <p:nvPicPr>
          <p:cNvPr id="6" name="Content Placeholder 5">
            <a:extLst>
              <a:ext uri="{FF2B5EF4-FFF2-40B4-BE49-F238E27FC236}">
                <a16:creationId xmlns:a16="http://schemas.microsoft.com/office/drawing/2014/main" id="{D1E55F58-3495-3544-8643-8D8C8AA040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300" y="1331802"/>
            <a:ext cx="8253114" cy="4916597"/>
          </a:xfrm>
        </p:spPr>
      </p:pic>
      <p:pic>
        <p:nvPicPr>
          <p:cNvPr id="5" name="Picture 4"/>
          <p:cNvPicPr/>
          <p:nvPr/>
        </p:nvPicPr>
        <p:blipFill rotWithShape="1">
          <a:blip r:embed="rId3" cstate="print">
            <a:extLst>
              <a:ext uri="{28A0092B-C50C-407E-A947-70E740481C1C}">
                <a14:useLocalDpi xmlns:a14="http://schemas.microsoft.com/office/drawing/2010/main" val="0"/>
              </a:ext>
            </a:extLst>
          </a:blip>
          <a:srcRect l="21671" t="1675" r="28208" b="20303"/>
          <a:stretch>
            <a:fillRect/>
          </a:stretch>
        </p:blipFill>
        <p:spPr bwMode="auto">
          <a:xfrm>
            <a:off x="10749607" y="479093"/>
            <a:ext cx="1208386" cy="852709"/>
          </a:xfrm>
          <a:prstGeom prst="rect">
            <a:avLst/>
          </a:prstGeom>
          <a:ln w="38100" cap="sq">
            <a:noFill/>
            <a:prstDash val="solid"/>
            <a:miter lim="800000"/>
            <a:headEnd/>
            <a:tailEnd/>
          </a:ln>
          <a:effectLst/>
        </p:spPr>
      </p:pic>
      <p:sp>
        <p:nvSpPr>
          <p:cNvPr id="7" name="TextBox 6"/>
          <p:cNvSpPr txBox="1"/>
          <p:nvPr/>
        </p:nvSpPr>
        <p:spPr>
          <a:xfrm>
            <a:off x="3046971" y="6492875"/>
            <a:ext cx="6098058" cy="470000"/>
          </a:xfrm>
          <a:prstGeom prst="rect">
            <a:avLst/>
          </a:prstGeom>
          <a:noFill/>
        </p:spPr>
        <p:txBody>
          <a:bodyPr wrap="square">
            <a:spAutoFit/>
          </a:bodyPr>
          <a:lstStyle/>
          <a:p>
            <a:pPr algn="ctr">
              <a:lnSpc>
                <a:spcPct val="107000"/>
              </a:lnSpc>
              <a:spcAft>
                <a:spcPts val="800"/>
              </a:spcAft>
            </a:pP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B</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reathe</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I</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n</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O</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pportunity</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t>Future Prospects </a:t>
            </a:r>
          </a:p>
        </p:txBody>
      </p:sp>
      <p:sp>
        <p:nvSpPr>
          <p:cNvPr id="3" name="Content Placeholder 2"/>
          <p:cNvSpPr>
            <a:spLocks noGrp="1"/>
          </p:cNvSpPr>
          <p:nvPr>
            <p:ph sz="half" idx="1"/>
          </p:nvPr>
        </p:nvSpPr>
        <p:spPr>
          <a:xfrm>
            <a:off x="838199" y="1825625"/>
            <a:ext cx="11102975" cy="4351338"/>
          </a:xfrm>
          <a:solidFill>
            <a:schemeClr val="accent3">
              <a:lumMod val="60000"/>
              <a:lumOff val="40000"/>
            </a:schemeClr>
          </a:solidFill>
        </p:spPr>
        <p:txBody>
          <a:bodyPr>
            <a:normAutofit/>
          </a:bodyPr>
          <a:lstStyle/>
          <a:p>
            <a:pPr algn="just"/>
            <a:r>
              <a:rPr lang="en-IN" altLang="en-US" dirty="0">
                <a:latin typeface="+mj-lt"/>
                <a:cs typeface="+mj-lt"/>
              </a:rPr>
              <a:t>There will be few volunteers deployed in some areas who will bring about awareness about the app to increase its user base.</a:t>
            </a:r>
          </a:p>
          <a:p>
            <a:pPr algn="just"/>
            <a:r>
              <a:rPr lang="en-IN" altLang="en-US" dirty="0">
                <a:latin typeface="+mj-lt"/>
                <a:cs typeface="+mj-lt"/>
              </a:rPr>
              <a:t>We aim to get more and more small waste management facilities to tie up with us</a:t>
            </a:r>
          </a:p>
          <a:p>
            <a:pPr algn="just"/>
            <a:r>
              <a:rPr lang="en-IN" altLang="en-US" dirty="0">
                <a:latin typeface="+mj-lt"/>
                <a:cs typeface="+mj-lt"/>
              </a:rPr>
              <a:t>We can include well known activists as one of our board members who will provide with better direction and add to the credibility of the app.</a:t>
            </a:r>
          </a:p>
          <a:p>
            <a:pPr algn="just"/>
            <a:r>
              <a:rPr lang="en-IN" altLang="en-US" dirty="0">
                <a:latin typeface="+mj-lt"/>
                <a:cs typeface="+mj-lt"/>
              </a:rPr>
              <a:t>We aim to add sensors to further analyse the kind of waste that is present in the scan so that the municipality gets a better perspective to deal with it</a:t>
            </a:r>
          </a:p>
          <a:p>
            <a:endParaRPr lang="en-IN" altLang="en-US" dirty="0">
              <a:latin typeface="+mj-lt"/>
              <a:cs typeface="+mj-lt"/>
            </a:endParaRPr>
          </a:p>
          <a:p>
            <a:pPr marL="0" indent="0">
              <a:buNone/>
            </a:pPr>
            <a:endParaRPr lang="en-IN" altLang="en-US" dirty="0">
              <a:latin typeface="+mj-lt"/>
              <a:cs typeface="+mj-lt"/>
            </a:endParaRPr>
          </a:p>
          <a:p>
            <a:endParaRPr lang="en-IN" altLang="en-US" dirty="0">
              <a:latin typeface="+mj-lt"/>
              <a:cs typeface="+mj-lt"/>
            </a:endParaRPr>
          </a:p>
          <a:p>
            <a:endParaRPr lang="en-IN" altLang="en-US" dirty="0">
              <a:latin typeface="+mj-lt"/>
              <a:cs typeface="+mj-lt"/>
            </a:endParaRPr>
          </a:p>
        </p:txBody>
      </p:sp>
      <p:pic>
        <p:nvPicPr>
          <p:cNvPr id="9" name="Content Placeholder 8"/>
          <p:cNvPicPr>
            <a:picLocks noGrp="1" noChangeAspect="1"/>
          </p:cNvPicPr>
          <p:nvPr>
            <p:ph sz="half" idx="2"/>
          </p:nvPr>
        </p:nvPicPr>
        <p:blipFill rotWithShape="1">
          <a:blip r:embed="rId3" cstate="print">
            <a:extLst>
              <a:ext uri="{28A0092B-C50C-407E-A947-70E740481C1C}">
                <a14:useLocalDpi xmlns:a14="http://schemas.microsoft.com/office/drawing/2010/main" val="0"/>
              </a:ext>
            </a:extLst>
          </a:blip>
          <a:srcRect l="21671" t="1675" r="28208" b="20303"/>
          <a:stretch>
            <a:fillRect/>
          </a:stretch>
        </p:blipFill>
        <p:spPr bwMode="auto">
          <a:xfrm>
            <a:off x="10748645" y="445135"/>
            <a:ext cx="1192530" cy="844550"/>
          </a:xfrm>
          <a:prstGeom prst="rect">
            <a:avLst/>
          </a:prstGeom>
          <a:ln w="38100" cap="sq">
            <a:noFill/>
            <a:prstDash val="solid"/>
            <a:miter lim="800000"/>
            <a:headEnd/>
            <a:tailEnd/>
          </a:ln>
          <a:effectLst/>
        </p:spPr>
      </p:pic>
      <p:sp>
        <p:nvSpPr>
          <p:cNvPr id="7" name="TextBox 6"/>
          <p:cNvSpPr txBox="1"/>
          <p:nvPr/>
        </p:nvSpPr>
        <p:spPr>
          <a:xfrm>
            <a:off x="3046971" y="6492875"/>
            <a:ext cx="6098058" cy="470000"/>
          </a:xfrm>
          <a:prstGeom prst="rect">
            <a:avLst/>
          </a:prstGeom>
          <a:noFill/>
        </p:spPr>
        <p:txBody>
          <a:bodyPr wrap="square">
            <a:spAutoFit/>
          </a:bodyPr>
          <a:lstStyle/>
          <a:p>
            <a:pPr algn="ctr">
              <a:lnSpc>
                <a:spcPct val="107000"/>
              </a:lnSpc>
              <a:spcAft>
                <a:spcPts val="800"/>
              </a:spcAft>
            </a:pP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B</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reathe</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I</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n</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O</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pportunity</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B228-C5DC-744C-91D5-81A529336B44}"/>
              </a:ext>
            </a:extLst>
          </p:cNvPr>
          <p:cNvSpPr>
            <a:spLocks noGrp="1"/>
          </p:cNvSpPr>
          <p:nvPr>
            <p:ph type="title"/>
          </p:nvPr>
        </p:nvSpPr>
        <p:spPr>
          <a:xfrm>
            <a:off x="838200" y="365126"/>
            <a:ext cx="10515600" cy="807508"/>
          </a:xfrm>
        </p:spPr>
        <p:txBody>
          <a:bodyPr/>
          <a:lstStyle/>
          <a:p>
            <a:r>
              <a:rPr lang="en-US" dirty="0"/>
              <a:t>References</a:t>
            </a:r>
          </a:p>
        </p:txBody>
      </p:sp>
      <p:sp>
        <p:nvSpPr>
          <p:cNvPr id="3" name="Content Placeholder 2">
            <a:extLst>
              <a:ext uri="{FF2B5EF4-FFF2-40B4-BE49-F238E27FC236}">
                <a16:creationId xmlns:a16="http://schemas.microsoft.com/office/drawing/2014/main" id="{B8FDA6B9-1210-5345-B07E-3934DD356BC8}"/>
              </a:ext>
            </a:extLst>
          </p:cNvPr>
          <p:cNvSpPr>
            <a:spLocks noGrp="1"/>
          </p:cNvSpPr>
          <p:nvPr>
            <p:ph idx="1"/>
          </p:nvPr>
        </p:nvSpPr>
        <p:spPr>
          <a:xfrm>
            <a:off x="838200" y="1438835"/>
            <a:ext cx="10515600" cy="4246532"/>
          </a:xfrm>
        </p:spPr>
        <p:txBody>
          <a:bodyPr>
            <a:normAutofit fontScale="62500" lnSpcReduction="20000"/>
          </a:bodyPr>
          <a:lstStyle/>
          <a:p>
            <a:r>
              <a:rPr lang="en-IN" dirty="0"/>
              <a:t>Sarkodie, S.A. and Owusu, P.A., 2021. Impact of COVID-19 pandemic on waste management. </a:t>
            </a:r>
            <a:r>
              <a:rPr lang="en-IN" i="1" dirty="0"/>
              <a:t>Environment, development and sustainability</a:t>
            </a:r>
            <a:r>
              <a:rPr lang="en-IN" dirty="0"/>
              <a:t>, </a:t>
            </a:r>
            <a:r>
              <a:rPr lang="en-IN" i="1" dirty="0"/>
              <a:t>23</a:t>
            </a:r>
            <a:r>
              <a:rPr lang="en-IN" dirty="0"/>
              <a:t>(5), pp.7951-7960.</a:t>
            </a:r>
          </a:p>
          <a:p>
            <a:r>
              <a:rPr lang="en-IN" dirty="0"/>
              <a:t>Singh, P., 2013. Smartphones are keeping users in India plugged in. </a:t>
            </a:r>
            <a:r>
              <a:rPr lang="en-IN" i="1" dirty="0"/>
              <a:t>Nielsen </a:t>
            </a:r>
            <a:r>
              <a:rPr lang="en-IN" i="1" dirty="0" err="1"/>
              <a:t>Informate</a:t>
            </a:r>
            <a:r>
              <a:rPr lang="en-IN" i="1" dirty="0"/>
              <a:t> Global Insights</a:t>
            </a:r>
            <a:r>
              <a:rPr lang="en-IN" dirty="0"/>
              <a:t>.</a:t>
            </a:r>
          </a:p>
          <a:p>
            <a:r>
              <a:rPr lang="en-IN" dirty="0" err="1"/>
              <a:t>Ferronato</a:t>
            </a:r>
            <a:r>
              <a:rPr lang="en-IN" dirty="0"/>
              <a:t>, N. and </a:t>
            </a:r>
            <a:r>
              <a:rPr lang="en-IN" dirty="0" err="1"/>
              <a:t>Torretta</a:t>
            </a:r>
            <a:r>
              <a:rPr lang="en-IN" dirty="0"/>
              <a:t>, V., 2019. Waste mismanagement in developing countries: A review of global issues. </a:t>
            </a:r>
            <a:r>
              <a:rPr lang="en-IN" i="1" dirty="0"/>
              <a:t>International journal of environmental research and public health</a:t>
            </a:r>
            <a:r>
              <a:rPr lang="en-IN" dirty="0"/>
              <a:t>, </a:t>
            </a:r>
            <a:r>
              <a:rPr lang="en-IN" i="1" dirty="0"/>
              <a:t>16</a:t>
            </a:r>
            <a:r>
              <a:rPr lang="en-IN" dirty="0"/>
              <a:t>(6), p.1060.</a:t>
            </a:r>
          </a:p>
          <a:p>
            <a:r>
              <a:rPr lang="en-GB" dirty="0"/>
              <a:t>Waste Management Market | Trends, Growth, Forecast (2020-2027) [WWW Document], n.d. URL https://</a:t>
            </a:r>
            <a:r>
              <a:rPr lang="en-GB" dirty="0" err="1"/>
              <a:t>www.astuteanalytica.com</a:t>
            </a:r>
            <a:r>
              <a:rPr lang="en-GB" dirty="0"/>
              <a:t>/industry-report/waste-management-market (accessed 5.3.21).</a:t>
            </a:r>
          </a:p>
          <a:p>
            <a:r>
              <a:rPr lang="en-IN" dirty="0"/>
              <a:t>You, S., </a:t>
            </a:r>
            <a:r>
              <a:rPr lang="en-IN" dirty="0" err="1"/>
              <a:t>Sonne</a:t>
            </a:r>
            <a:r>
              <a:rPr lang="en-IN" dirty="0"/>
              <a:t>, C. and Ok, Y.S., 2020. COVID-19's unsustainable waste management. </a:t>
            </a:r>
            <a:r>
              <a:rPr lang="en-IN" i="1" dirty="0"/>
              <a:t>Science</a:t>
            </a:r>
            <a:r>
              <a:rPr lang="en-IN" dirty="0"/>
              <a:t>, </a:t>
            </a:r>
            <a:r>
              <a:rPr lang="en-IN" i="1" dirty="0"/>
              <a:t>368</a:t>
            </a:r>
            <a:r>
              <a:rPr lang="en-IN" dirty="0"/>
              <a:t>(6498), p.1438.</a:t>
            </a:r>
          </a:p>
          <a:p>
            <a:r>
              <a:rPr lang="en-IN" dirty="0"/>
              <a:t>Ramachandra, T.V., Bharath, H.A., Kulkarni, G. and Han, S.S., 2018. Municipal solid waste: Generation, composition and GHG emissions in Bangalore, India. </a:t>
            </a:r>
            <a:r>
              <a:rPr lang="en-IN" i="1" dirty="0"/>
              <a:t>Renewable and Sustainable Energy Reviews</a:t>
            </a:r>
            <a:r>
              <a:rPr lang="en-IN" dirty="0"/>
              <a:t>, </a:t>
            </a:r>
            <a:r>
              <a:rPr lang="en-IN" i="1" dirty="0"/>
              <a:t>82</a:t>
            </a:r>
            <a:r>
              <a:rPr lang="en-IN" dirty="0"/>
              <a:t>, pp.1122-1136.</a:t>
            </a:r>
          </a:p>
          <a:p>
            <a:r>
              <a:rPr lang="en-IN" dirty="0" err="1"/>
              <a:t>Marfe</a:t>
            </a:r>
            <a:r>
              <a:rPr lang="en-IN" dirty="0"/>
              <a:t>, G. and Di Stefano, C. eds., 2020. </a:t>
            </a:r>
            <a:r>
              <a:rPr lang="en-IN" i="1" dirty="0"/>
              <a:t>Risks and Challenges of Hazardous Waste Management: Reviews and Case Studies</a:t>
            </a:r>
            <a:r>
              <a:rPr lang="en-IN" dirty="0"/>
              <a:t>. Bentham Science Publishers.</a:t>
            </a:r>
          </a:p>
          <a:p>
            <a:pPr marL="0" indent="0">
              <a:buNone/>
            </a:pPr>
            <a:endParaRPr lang="en-IN" dirty="0"/>
          </a:p>
          <a:p>
            <a:endParaRPr lang="en-IN" dirty="0"/>
          </a:p>
          <a:p>
            <a:endParaRPr lang="en-US" dirty="0"/>
          </a:p>
        </p:txBody>
      </p:sp>
      <p:pic>
        <p:nvPicPr>
          <p:cNvPr id="4" name="Picture 3">
            <a:extLst>
              <a:ext uri="{FF2B5EF4-FFF2-40B4-BE49-F238E27FC236}">
                <a16:creationId xmlns:a16="http://schemas.microsoft.com/office/drawing/2014/main" id="{8F8BC6D5-A65E-BA46-AF3F-19A2FAD9A3A5}"/>
              </a:ext>
            </a:extLst>
          </p:cNvPr>
          <p:cNvPicPr/>
          <p:nvPr/>
        </p:nvPicPr>
        <p:blipFill rotWithShape="1">
          <a:blip r:embed="rId2" cstate="print">
            <a:extLst>
              <a:ext uri="{28A0092B-C50C-407E-A947-70E740481C1C}">
                <a14:useLocalDpi xmlns:a14="http://schemas.microsoft.com/office/drawing/2010/main" val="0"/>
              </a:ext>
            </a:extLst>
          </a:blip>
          <a:srcRect l="21671" t="1675" r="28208" b="20303"/>
          <a:stretch>
            <a:fillRect/>
          </a:stretch>
        </p:blipFill>
        <p:spPr bwMode="auto">
          <a:xfrm>
            <a:off x="10855624" y="98925"/>
            <a:ext cx="1208386" cy="852709"/>
          </a:xfrm>
          <a:prstGeom prst="rect">
            <a:avLst/>
          </a:prstGeom>
          <a:ln w="38100" cap="sq">
            <a:noFill/>
            <a:prstDash val="solid"/>
            <a:miter lim="800000"/>
            <a:headEnd/>
            <a:tailEnd/>
          </a:ln>
          <a:effectLst/>
        </p:spPr>
      </p:pic>
    </p:spTree>
    <p:extLst>
      <p:ext uri="{BB962C8B-B14F-4D97-AF65-F5344CB8AC3E}">
        <p14:creationId xmlns:p14="http://schemas.microsoft.com/office/powerpoint/2010/main" val="391787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Problem Statement</a:t>
            </a:r>
          </a:p>
        </p:txBody>
      </p:sp>
      <p:sp>
        <p:nvSpPr>
          <p:cNvPr id="3" name="Content Placeholder 2"/>
          <p:cNvSpPr>
            <a:spLocks noGrp="1"/>
          </p:cNvSpPr>
          <p:nvPr>
            <p:ph idx="1"/>
          </p:nvPr>
        </p:nvSpPr>
        <p:spPr>
          <a:xfrm>
            <a:off x="446567" y="1445770"/>
            <a:ext cx="10907233" cy="4933137"/>
          </a:xfrm>
          <a:solidFill>
            <a:schemeClr val="accent2">
              <a:lumMod val="60000"/>
              <a:lumOff val="40000"/>
            </a:schemeClr>
          </a:solidFill>
        </p:spPr>
        <p:txBody>
          <a:bodyPr>
            <a:noAutofit/>
          </a:bodyPr>
          <a:lstStyle/>
          <a:p>
            <a:pPr marL="0" indent="0" algn="just">
              <a:buNone/>
            </a:pPr>
            <a:r>
              <a:rPr lang="en-IN" sz="2400" b="1" dirty="0">
                <a:latin typeface="Times New Roman" panose="02020603050405020304" pitchFamily="18" charset="0"/>
                <a:cs typeface="Times New Roman" panose="02020603050405020304" pitchFamily="18" charset="0"/>
              </a:rPr>
              <a:t>Environmental contamination due to improper waste disposal is a global issue. (</a:t>
            </a:r>
            <a:r>
              <a:rPr lang="en-IN" sz="2400" b="1" dirty="0" err="1">
                <a:latin typeface="Times New Roman" panose="02020603050405020304" pitchFamily="18" charset="0"/>
                <a:cs typeface="Times New Roman" panose="02020603050405020304" pitchFamily="18" charset="0"/>
              </a:rPr>
              <a:t>Ferronato</a:t>
            </a:r>
            <a:r>
              <a:rPr lang="en-IN" sz="2400" b="1" dirty="0">
                <a:latin typeface="Times New Roman" panose="02020603050405020304" pitchFamily="18" charset="0"/>
                <a:cs typeface="Times New Roman" panose="02020603050405020304" pitchFamily="18" charset="0"/>
              </a:rPr>
              <a:t> and </a:t>
            </a:r>
            <a:r>
              <a:rPr lang="en-IN" sz="2400" b="1" dirty="0" err="1">
                <a:latin typeface="Times New Roman" panose="02020603050405020304" pitchFamily="18" charset="0"/>
                <a:cs typeface="Times New Roman" panose="02020603050405020304" pitchFamily="18" charset="0"/>
              </a:rPr>
              <a:t>Torretta</a:t>
            </a:r>
            <a:r>
              <a:rPr lang="en-IN" sz="2400" b="1" dirty="0">
                <a:latin typeface="Times New Roman" panose="02020603050405020304" pitchFamily="18" charset="0"/>
                <a:cs typeface="Times New Roman" panose="02020603050405020304" pitchFamily="18" charset="0"/>
              </a:rPr>
              <a:t>, 2019).</a:t>
            </a:r>
          </a:p>
          <a:p>
            <a:pPr marL="0" indent="0" algn="just">
              <a:buNone/>
            </a:pPr>
            <a:r>
              <a:rPr lang="en-IN" sz="2400" b="1" dirty="0">
                <a:latin typeface="Times New Roman" panose="02020603050405020304" pitchFamily="18" charset="0"/>
                <a:cs typeface="Times New Roman" panose="02020603050405020304" pitchFamily="18" charset="0"/>
              </a:rPr>
              <a:t>Unplanned waste dumping and accumulation has lead to increasing air, water and soil pollution. </a:t>
            </a:r>
          </a:p>
          <a:p>
            <a:pPr marL="0" indent="0" algn="just">
              <a:buNone/>
            </a:pPr>
            <a:r>
              <a:rPr lang="en-IN" sz="2400" b="1" dirty="0">
                <a:latin typeface="Times New Roman" panose="02020603050405020304" pitchFamily="18" charset="0"/>
                <a:cs typeface="Times New Roman" panose="02020603050405020304" pitchFamily="18" charset="0"/>
              </a:rPr>
              <a:t>The working population do not obey the  timely waste collection done by the municipalities. </a:t>
            </a:r>
          </a:p>
          <a:p>
            <a:pPr marL="0" indent="0" algn="just">
              <a:buNone/>
            </a:pPr>
            <a:r>
              <a:rPr lang="en-IN" sz="2400" b="1" dirty="0">
                <a:latin typeface="Times New Roman" panose="02020603050405020304" pitchFamily="18" charset="0"/>
                <a:cs typeface="Times New Roman" panose="02020603050405020304" pitchFamily="18" charset="0"/>
              </a:rPr>
              <a:t>During the lockdown the residential segment generated more waste compared to the industrial and commercial centres as they were completely shut (</a:t>
            </a:r>
            <a:r>
              <a:rPr lang="en-GB" sz="2400" b="1" dirty="0">
                <a:latin typeface="Times New Roman" panose="02020603050405020304" pitchFamily="18" charset="0"/>
                <a:cs typeface="Times New Roman" panose="02020603050405020304" pitchFamily="18" charset="0"/>
              </a:rPr>
              <a:t>“Waste Management Market | Trends, Growth, Forecast (2020-2027),” n.d.).</a:t>
            </a:r>
            <a:endParaRPr lang="en-IN" sz="2400" b="1"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There is no timely collection of household waste by municipalities due to the lockdown (Sarkodie and Owusu, 2020). </a:t>
            </a:r>
          </a:p>
          <a:p>
            <a:pPr marL="0" indent="0" algn="just">
              <a:buNone/>
            </a:pPr>
            <a:r>
              <a:rPr lang="en-IN" sz="2400" b="1" dirty="0">
                <a:latin typeface="Times New Roman" panose="02020603050405020304" pitchFamily="18" charset="0"/>
                <a:cs typeface="Times New Roman" panose="02020603050405020304" pitchFamily="18" charset="0"/>
              </a:rPr>
              <a:t>The citizen’s participation is required to ensure proper waste disposal process would make it more efficient and manageable</a:t>
            </a:r>
          </a:p>
        </p:txBody>
      </p:sp>
      <p:sp>
        <p:nvSpPr>
          <p:cNvPr id="7" name="TextBox 6"/>
          <p:cNvSpPr txBox="1"/>
          <p:nvPr/>
        </p:nvSpPr>
        <p:spPr>
          <a:xfrm>
            <a:off x="3046971" y="6492875"/>
            <a:ext cx="6098058" cy="470000"/>
          </a:xfrm>
          <a:prstGeom prst="rect">
            <a:avLst/>
          </a:prstGeom>
          <a:noFill/>
        </p:spPr>
        <p:txBody>
          <a:bodyPr wrap="square">
            <a:spAutoFit/>
          </a:bodyPr>
          <a:lstStyle/>
          <a:p>
            <a:pPr algn="ctr">
              <a:lnSpc>
                <a:spcPct val="107000"/>
              </a:lnSpc>
              <a:spcAft>
                <a:spcPts val="800"/>
              </a:spcAft>
            </a:pP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B</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reathe</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I</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n</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O</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pportunity</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9" name="Picture 8"/>
          <p:cNvPicPr/>
          <p:nvPr/>
        </p:nvPicPr>
        <p:blipFill rotWithShape="1">
          <a:blip r:embed="rId2" cstate="print">
            <a:extLst>
              <a:ext uri="{28A0092B-C50C-407E-A947-70E740481C1C}">
                <a14:useLocalDpi xmlns:a14="http://schemas.microsoft.com/office/drawing/2010/main" val="0"/>
              </a:ext>
            </a:extLst>
          </a:blip>
          <a:srcRect l="21671" t="1675" r="28208" b="20303"/>
          <a:stretch>
            <a:fillRect/>
          </a:stretch>
        </p:blipFill>
        <p:spPr bwMode="auto">
          <a:xfrm>
            <a:off x="10749607" y="479093"/>
            <a:ext cx="1208386" cy="852709"/>
          </a:xfrm>
          <a:prstGeom prst="rect">
            <a:avLst/>
          </a:prstGeom>
          <a:ln w="38100" cap="sq">
            <a:noFill/>
            <a:prstDash val="solid"/>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tx1"/>
                </a:solidFill>
              </a:rPr>
              <a:t>Idea/Solution Description</a:t>
            </a:r>
          </a:p>
        </p:txBody>
      </p:sp>
      <p:sp>
        <p:nvSpPr>
          <p:cNvPr id="3" name="Content Placeholder 2"/>
          <p:cNvSpPr>
            <a:spLocks noGrp="1"/>
          </p:cNvSpPr>
          <p:nvPr>
            <p:ph idx="1"/>
          </p:nvPr>
        </p:nvSpPr>
        <p:spPr>
          <a:xfrm>
            <a:off x="838200" y="2057400"/>
            <a:ext cx="10515600" cy="2679700"/>
          </a:xfrm>
          <a:solidFill>
            <a:schemeClr val="accent6">
              <a:lumMod val="60000"/>
              <a:lumOff val="40000"/>
            </a:schemeClr>
          </a:solidFill>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To solve this issue we are coming up with an app, using convolutional neural network. </a:t>
            </a:r>
          </a:p>
          <a:p>
            <a:pPr marL="0" indent="0" algn="just">
              <a:buNone/>
            </a:pPr>
            <a:r>
              <a:rPr lang="en-IN" sz="2400" b="1" dirty="0">
                <a:latin typeface="Times New Roman" panose="02020603050405020304" pitchFamily="18" charset="0"/>
                <a:cs typeface="Times New Roman" panose="02020603050405020304" pitchFamily="18" charset="0"/>
              </a:rPr>
              <a:t>App name- Garbage tracker</a:t>
            </a:r>
          </a:p>
          <a:p>
            <a:pPr marL="0" indent="0" algn="just">
              <a:buNone/>
            </a:pPr>
            <a:r>
              <a:rPr lang="en-IN" sz="2400" b="1" dirty="0">
                <a:latin typeface="Times New Roman" panose="02020603050405020304" pitchFamily="18" charset="0"/>
                <a:cs typeface="Times New Roman" panose="02020603050405020304" pitchFamily="18" charset="0"/>
              </a:rPr>
              <a:t>Main Feature- Helps people to maintain their locality clean by updating the municipality about waste accumulated or open/overflowing manholes </a:t>
            </a:r>
          </a:p>
          <a:p>
            <a:pPr marL="0" indent="0" algn="just">
              <a:buNone/>
            </a:pPr>
            <a:r>
              <a:rPr lang="en-GB" sz="2400" b="1" dirty="0">
                <a:latin typeface="Times New Roman" panose="02020603050405020304" pitchFamily="18" charset="0"/>
                <a:cs typeface="Times New Roman" panose="02020603050405020304" pitchFamily="18" charset="0"/>
              </a:rPr>
              <a:t>Accuracy – 97%</a:t>
            </a: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21671" t="1675" r="28208" b="20303"/>
          <a:stretch>
            <a:fillRect/>
          </a:stretch>
        </p:blipFill>
        <p:spPr bwMode="auto">
          <a:xfrm>
            <a:off x="10749607" y="479093"/>
            <a:ext cx="1208386" cy="852709"/>
          </a:xfrm>
          <a:prstGeom prst="rect">
            <a:avLst/>
          </a:prstGeom>
          <a:ln w="38100" cap="sq">
            <a:noFill/>
            <a:prstDash val="solid"/>
            <a:miter lim="800000"/>
            <a:headEnd/>
            <a:tailEnd/>
          </a:ln>
          <a:effectLst/>
        </p:spPr>
      </p:pic>
      <p:sp>
        <p:nvSpPr>
          <p:cNvPr id="7" name="TextBox 6"/>
          <p:cNvSpPr txBox="1"/>
          <p:nvPr/>
        </p:nvSpPr>
        <p:spPr>
          <a:xfrm>
            <a:off x="3046971" y="6492875"/>
            <a:ext cx="6098058" cy="470000"/>
          </a:xfrm>
          <a:prstGeom prst="rect">
            <a:avLst/>
          </a:prstGeom>
          <a:noFill/>
        </p:spPr>
        <p:txBody>
          <a:bodyPr wrap="square">
            <a:spAutoFit/>
          </a:bodyPr>
          <a:lstStyle/>
          <a:p>
            <a:pPr algn="ctr">
              <a:lnSpc>
                <a:spcPct val="107000"/>
              </a:lnSpc>
              <a:spcAft>
                <a:spcPts val="800"/>
              </a:spcAft>
            </a:pP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B</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reathe</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I</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n</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O</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pportunity</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6" name="Picture 5">
            <a:extLst>
              <a:ext uri="{FF2B5EF4-FFF2-40B4-BE49-F238E27FC236}">
                <a16:creationId xmlns:a16="http://schemas.microsoft.com/office/drawing/2014/main" id="{F22CBE22-346E-204E-87AA-7DF3A6639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499" y="4048175"/>
            <a:ext cx="2623493" cy="2679700"/>
          </a:xfrm>
          <a:prstGeom prst="rect">
            <a:avLst/>
          </a:prstGeom>
        </p:spPr>
      </p:pic>
      <p:pic>
        <p:nvPicPr>
          <p:cNvPr id="8" name="Picture 7">
            <a:extLst>
              <a:ext uri="{FF2B5EF4-FFF2-40B4-BE49-F238E27FC236}">
                <a16:creationId xmlns:a16="http://schemas.microsoft.com/office/drawing/2014/main" id="{BD19C587-00F7-2041-9DC6-6669AB984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4737099"/>
            <a:ext cx="2623493" cy="18624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89DE-0D20-4E41-A96D-BC1A55874E31}"/>
              </a:ext>
            </a:extLst>
          </p:cNvPr>
          <p:cNvSpPr>
            <a:spLocks noGrp="1"/>
          </p:cNvSpPr>
          <p:nvPr>
            <p:ph type="title"/>
          </p:nvPr>
        </p:nvSpPr>
        <p:spPr>
          <a:xfrm>
            <a:off x="838200" y="123078"/>
            <a:ext cx="10515600" cy="1325563"/>
          </a:xfrm>
        </p:spPr>
        <p:txBody>
          <a:bodyPr/>
          <a:lstStyle/>
          <a:p>
            <a:r>
              <a:rPr lang="en-US" b="1" dirty="0"/>
              <a:t>Working</a:t>
            </a:r>
          </a:p>
        </p:txBody>
      </p:sp>
      <p:sp>
        <p:nvSpPr>
          <p:cNvPr id="3" name="Content Placeholder 2">
            <a:extLst>
              <a:ext uri="{FF2B5EF4-FFF2-40B4-BE49-F238E27FC236}">
                <a16:creationId xmlns:a16="http://schemas.microsoft.com/office/drawing/2014/main" id="{A792A768-AC95-BD48-A360-AAA21F26245A}"/>
              </a:ext>
            </a:extLst>
          </p:cNvPr>
          <p:cNvSpPr>
            <a:spLocks noGrp="1"/>
          </p:cNvSpPr>
          <p:nvPr>
            <p:ph idx="1"/>
          </p:nvPr>
        </p:nvSpPr>
        <p:spPr>
          <a:xfrm>
            <a:off x="838200" y="1250576"/>
            <a:ext cx="10515600" cy="4671922"/>
          </a:xfrm>
          <a:solidFill>
            <a:schemeClr val="accent1">
              <a:lumMod val="60000"/>
              <a:lumOff val="40000"/>
            </a:schemeClr>
          </a:solidFill>
        </p:spPr>
        <p:txBody>
          <a:bodyPr>
            <a:normAutofit lnSpcReduction="10000"/>
          </a:bodyPr>
          <a:lstStyle/>
          <a:p>
            <a:pPr algn="just"/>
            <a:r>
              <a:rPr lang="en-IN" b="1" dirty="0">
                <a:latin typeface="Times New Roman" panose="02020603050405020304" pitchFamily="18" charset="0"/>
                <a:cs typeface="Times New Roman" panose="02020603050405020304" pitchFamily="18" charset="0"/>
              </a:rPr>
              <a:t>This app serves as a bridge between waste management system and citizen. </a:t>
            </a:r>
          </a:p>
          <a:p>
            <a:pPr algn="just"/>
            <a:r>
              <a:rPr lang="en-IN" b="1" dirty="0">
                <a:latin typeface="Times New Roman" panose="02020603050405020304" pitchFamily="18" charset="0"/>
                <a:cs typeface="Times New Roman" panose="02020603050405020304" pitchFamily="18" charset="0"/>
              </a:rPr>
              <a:t>It has inbuilt GPS 8 for analysing the location of the area.</a:t>
            </a:r>
          </a:p>
          <a:p>
            <a:pPr algn="just"/>
            <a:r>
              <a:rPr lang="en-IN" b="1" dirty="0">
                <a:latin typeface="Times New Roman" panose="02020603050405020304" pitchFamily="18" charset="0"/>
                <a:cs typeface="Times New Roman" panose="02020603050405020304" pitchFamily="18" charset="0"/>
              </a:rPr>
              <a:t>When a common citizen  finds that waste accumulated or overflowing of manholes, he/she can use this app to scan and analyse the trash.</a:t>
            </a:r>
          </a:p>
          <a:p>
            <a:pPr algn="just"/>
            <a:r>
              <a:rPr lang="en-IN" b="1" dirty="0">
                <a:latin typeface="Times New Roman" panose="02020603050405020304" pitchFamily="18" charset="0"/>
                <a:cs typeface="Times New Roman" panose="02020603050405020304" pitchFamily="18" charset="0"/>
              </a:rPr>
              <a:t>A message as well the notification will be sent to near by municipality cleaner regarding the related issues. </a:t>
            </a:r>
          </a:p>
          <a:p>
            <a:pPr algn="just"/>
            <a:r>
              <a:rPr lang="en-IN" b="1" dirty="0">
                <a:latin typeface="Times New Roman" panose="02020603050405020304" pitchFamily="18" charset="0"/>
                <a:cs typeface="Times New Roman" panose="02020603050405020304" pitchFamily="18" charset="0"/>
              </a:rPr>
              <a:t>The update then has to be claimed by the municipal corporation or the private waste management facilities. </a:t>
            </a:r>
          </a:p>
          <a:p>
            <a:pPr algn="just"/>
            <a:r>
              <a:rPr lang="en-IN" b="1" dirty="0">
                <a:latin typeface="Times New Roman" panose="02020603050405020304" pitchFamily="18" charset="0"/>
                <a:cs typeface="Times New Roman" panose="02020603050405020304" pitchFamily="18" charset="0"/>
              </a:rPr>
              <a:t>Through this we can ensure proper disposal of waste</a:t>
            </a: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CA29892-2294-6F4E-8AA5-CC6868AB37A2}"/>
              </a:ext>
            </a:extLst>
          </p:cNvPr>
          <p:cNvPicPr/>
          <p:nvPr/>
        </p:nvPicPr>
        <p:blipFill rotWithShape="1">
          <a:blip r:embed="rId2" cstate="print">
            <a:extLst>
              <a:ext uri="{28A0092B-C50C-407E-A947-70E740481C1C}">
                <a14:useLocalDpi xmlns:a14="http://schemas.microsoft.com/office/drawing/2010/main" val="0"/>
              </a:ext>
            </a:extLst>
          </a:blip>
          <a:srcRect l="21671" t="1675" r="28208" b="20303"/>
          <a:stretch>
            <a:fillRect/>
          </a:stretch>
        </p:blipFill>
        <p:spPr bwMode="auto">
          <a:xfrm>
            <a:off x="10882129" y="123078"/>
            <a:ext cx="1208386" cy="852709"/>
          </a:xfrm>
          <a:prstGeom prst="rect">
            <a:avLst/>
          </a:prstGeom>
          <a:ln w="38100" cap="sq">
            <a:noFill/>
            <a:prstDash val="solid"/>
            <a:miter lim="800000"/>
            <a:headEnd/>
            <a:tailEnd/>
          </a:ln>
          <a:effectLst/>
        </p:spPr>
      </p:pic>
    </p:spTree>
    <p:extLst>
      <p:ext uri="{BB962C8B-B14F-4D97-AF65-F5344CB8AC3E}">
        <p14:creationId xmlns:p14="http://schemas.microsoft.com/office/powerpoint/2010/main" val="1502119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7BF0BF-8FC0-ED4F-BBE2-ABE80DC1E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858" y="2729948"/>
            <a:ext cx="5791477" cy="2072584"/>
          </a:xfrm>
          <a:prstGeom prst="rect">
            <a:avLst/>
          </a:prstGeom>
        </p:spPr>
      </p:pic>
      <p:pic>
        <p:nvPicPr>
          <p:cNvPr id="7" name="Picture 6">
            <a:extLst>
              <a:ext uri="{FF2B5EF4-FFF2-40B4-BE49-F238E27FC236}">
                <a16:creationId xmlns:a16="http://schemas.microsoft.com/office/drawing/2014/main" id="{5BBB6BC6-0750-0242-8EB3-E1D39FB4B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591" y="715617"/>
            <a:ext cx="5992744" cy="1760883"/>
          </a:xfrm>
          <a:prstGeom prst="rect">
            <a:avLst/>
          </a:prstGeom>
        </p:spPr>
      </p:pic>
      <p:pic>
        <p:nvPicPr>
          <p:cNvPr id="9" name="Picture 8">
            <a:extLst>
              <a:ext uri="{FF2B5EF4-FFF2-40B4-BE49-F238E27FC236}">
                <a16:creationId xmlns:a16="http://schemas.microsoft.com/office/drawing/2014/main" id="{CBBF3C56-FFA0-8942-B3DC-BB10817789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6442" y="1007165"/>
            <a:ext cx="4838700" cy="3669610"/>
          </a:xfrm>
          <a:prstGeom prst="rect">
            <a:avLst/>
          </a:prstGeom>
        </p:spPr>
      </p:pic>
      <p:pic>
        <p:nvPicPr>
          <p:cNvPr id="11" name="Picture 10">
            <a:extLst>
              <a:ext uri="{FF2B5EF4-FFF2-40B4-BE49-F238E27FC236}">
                <a16:creationId xmlns:a16="http://schemas.microsoft.com/office/drawing/2014/main" id="{D660F5FD-B5E8-5144-B6A8-7335A0DBE0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6650" y="4676775"/>
            <a:ext cx="4521200" cy="2181225"/>
          </a:xfrm>
          <a:prstGeom prst="rect">
            <a:avLst/>
          </a:prstGeom>
        </p:spPr>
      </p:pic>
      <p:pic>
        <p:nvPicPr>
          <p:cNvPr id="12" name="Picture 11">
            <a:extLst>
              <a:ext uri="{FF2B5EF4-FFF2-40B4-BE49-F238E27FC236}">
                <a16:creationId xmlns:a16="http://schemas.microsoft.com/office/drawing/2014/main" id="{807A4708-939E-C74A-A06F-8FF2EA04F635}"/>
              </a:ext>
            </a:extLst>
          </p:cNvPr>
          <p:cNvPicPr/>
          <p:nvPr/>
        </p:nvPicPr>
        <p:blipFill rotWithShape="1">
          <a:blip r:embed="rId6" cstate="print">
            <a:extLst>
              <a:ext uri="{28A0092B-C50C-407E-A947-70E740481C1C}">
                <a14:useLocalDpi xmlns:a14="http://schemas.microsoft.com/office/drawing/2010/main" val="0"/>
              </a:ext>
            </a:extLst>
          </a:blip>
          <a:srcRect l="21671" t="1675" r="28208" b="20303"/>
          <a:stretch>
            <a:fillRect/>
          </a:stretch>
        </p:blipFill>
        <p:spPr bwMode="auto">
          <a:xfrm>
            <a:off x="10855624" y="88195"/>
            <a:ext cx="1208386" cy="852709"/>
          </a:xfrm>
          <a:prstGeom prst="rect">
            <a:avLst/>
          </a:prstGeom>
          <a:ln w="38100" cap="sq">
            <a:noFill/>
            <a:prstDash val="solid"/>
            <a:miter lim="800000"/>
            <a:headEnd/>
            <a:tailEnd/>
          </a:ln>
          <a:effectLst/>
        </p:spPr>
      </p:pic>
      <p:pic>
        <p:nvPicPr>
          <p:cNvPr id="8" name="Picture 7">
            <a:extLst>
              <a:ext uri="{FF2B5EF4-FFF2-40B4-BE49-F238E27FC236}">
                <a16:creationId xmlns:a16="http://schemas.microsoft.com/office/drawing/2014/main" id="{47A9E611-910F-E64B-A817-363DE68746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19931" y="4802532"/>
            <a:ext cx="3123810" cy="1757294"/>
          </a:xfrm>
          <a:prstGeom prst="rect">
            <a:avLst/>
          </a:prstGeom>
        </p:spPr>
      </p:pic>
    </p:spTree>
    <p:extLst>
      <p:ext uri="{BB962C8B-B14F-4D97-AF65-F5344CB8AC3E}">
        <p14:creationId xmlns:p14="http://schemas.microsoft.com/office/powerpoint/2010/main" val="375027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3387" y="479093"/>
            <a:ext cx="10515600" cy="1021976"/>
          </a:xfrm>
        </p:spPr>
        <p:txBody>
          <a:bodyPr/>
          <a:lstStyle/>
          <a:p>
            <a:r>
              <a:rPr lang="en-GB" b="1" dirty="0">
                <a:solidFill>
                  <a:schemeClr val="tx1"/>
                </a:solidFill>
              </a:rPr>
              <a:t>USP</a:t>
            </a:r>
          </a:p>
        </p:txBody>
      </p:sp>
      <p:sp>
        <p:nvSpPr>
          <p:cNvPr id="3" name="Content Placeholder 2"/>
          <p:cNvSpPr>
            <a:spLocks noGrp="1"/>
          </p:cNvSpPr>
          <p:nvPr>
            <p:ph idx="1"/>
          </p:nvPr>
        </p:nvSpPr>
        <p:spPr>
          <a:xfrm>
            <a:off x="473387" y="1569355"/>
            <a:ext cx="11484606" cy="4475846"/>
          </a:xfrm>
          <a:solidFill>
            <a:schemeClr val="accent6">
              <a:lumMod val="60000"/>
              <a:lumOff val="40000"/>
            </a:schemeClr>
          </a:solidFill>
        </p:spPr>
        <p:txBody>
          <a:bodyPr>
            <a:normAutofit/>
          </a:bodyPr>
          <a:lstStyle/>
          <a:p>
            <a:pPr algn="just"/>
            <a:r>
              <a:rPr lang="en-GB" sz="2400" b="1" dirty="0">
                <a:latin typeface="Times New Roman" panose="02020603050405020304" pitchFamily="18" charset="0"/>
                <a:cs typeface="Times New Roman" panose="02020603050405020304" pitchFamily="18" charset="0"/>
              </a:rPr>
              <a:t>Taking the existing technology to a step higher, use of </a:t>
            </a:r>
            <a:r>
              <a:rPr lang="en-IN" sz="2400" b="1" dirty="0">
                <a:latin typeface="Times New Roman" panose="02020603050405020304" pitchFamily="18" charset="0"/>
                <a:cs typeface="Times New Roman" panose="02020603050405020304" pitchFamily="18" charset="0"/>
              </a:rPr>
              <a:t>convolutional neural network</a:t>
            </a:r>
          </a:p>
          <a:p>
            <a:pPr algn="just"/>
            <a:r>
              <a:rPr lang="en-IN" sz="2400" b="1" dirty="0">
                <a:latin typeface="Times New Roman" panose="02020603050405020304" pitchFamily="18" charset="0"/>
                <a:cs typeface="Times New Roman" panose="02020603050405020304" pitchFamily="18" charset="0"/>
              </a:rPr>
              <a:t>The pictures will be linked with IP address to help locate the exact location</a:t>
            </a:r>
          </a:p>
          <a:p>
            <a:pPr algn="just"/>
            <a:r>
              <a:rPr lang="en-IN" sz="2400" b="1" dirty="0">
                <a:latin typeface="Times New Roman" panose="02020603050405020304" pitchFamily="18" charset="0"/>
                <a:cs typeface="Times New Roman" panose="02020603050405020304" pitchFamily="18" charset="0"/>
              </a:rPr>
              <a:t>The rag pickers in the area will get a better source of income as they will be directed to clear the waste and report to the municipality</a:t>
            </a:r>
          </a:p>
          <a:p>
            <a:pPr algn="just"/>
            <a:r>
              <a:rPr lang="en-US" sz="2400" b="1" dirty="0">
                <a:latin typeface="Times New Roman" panose="02020603050405020304" pitchFamily="18" charset="0"/>
                <a:cs typeface="Times New Roman" panose="02020603050405020304" pitchFamily="18" charset="0"/>
              </a:rPr>
              <a:t>It reduces pressure on the municipality corporation to maintain a track of all the waste accumulation prone areas.</a:t>
            </a:r>
          </a:p>
          <a:p>
            <a:pPr algn="just"/>
            <a:r>
              <a:rPr lang="en-US" sz="2400" b="1" dirty="0">
                <a:latin typeface="Times New Roman" panose="02020603050405020304" pitchFamily="18" charset="0"/>
                <a:cs typeface="Times New Roman" panose="02020603050405020304" pitchFamily="18" charset="0"/>
              </a:rPr>
              <a:t>It also helps small waste management centers to increase their business and increase the employees. </a:t>
            </a:r>
          </a:p>
          <a:p>
            <a:pPr algn="just"/>
            <a:r>
              <a:rPr lang="en-US" sz="2400" b="1" dirty="0">
                <a:latin typeface="Times New Roman" panose="02020603050405020304" pitchFamily="18" charset="0"/>
                <a:cs typeface="Times New Roman" panose="02020603050405020304" pitchFamily="18" charset="0"/>
              </a:rPr>
              <a:t>It is AI based which reduces the chances of human error </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IN" sz="2000" b="1" dirty="0"/>
          </a:p>
          <a:p>
            <a:pPr marL="0" indent="0">
              <a:buNone/>
            </a:pPr>
            <a:endParaRPr lang="en-GB" sz="2400" b="1" dirty="0">
              <a:latin typeface="Times New Roman" panose="02020603050405020304" pitchFamily="18" charset="0"/>
              <a:cs typeface="Times New Roman" panose="02020603050405020304" pitchFamily="18" charset="0"/>
            </a:endParaRPr>
          </a:p>
        </p:txBody>
      </p:sp>
      <p:pic>
        <p:nvPicPr>
          <p:cNvPr id="5" name="Picture 4"/>
          <p:cNvPicPr/>
          <p:nvPr/>
        </p:nvPicPr>
        <p:blipFill rotWithShape="1">
          <a:blip r:embed="rId3" cstate="print">
            <a:extLst>
              <a:ext uri="{28A0092B-C50C-407E-A947-70E740481C1C}">
                <a14:useLocalDpi xmlns:a14="http://schemas.microsoft.com/office/drawing/2010/main" val="0"/>
              </a:ext>
            </a:extLst>
          </a:blip>
          <a:srcRect l="21671" t="1675" r="28208" b="20303"/>
          <a:stretch>
            <a:fillRect/>
          </a:stretch>
        </p:blipFill>
        <p:spPr bwMode="auto">
          <a:xfrm>
            <a:off x="10749607" y="479093"/>
            <a:ext cx="1208386" cy="852709"/>
          </a:xfrm>
          <a:prstGeom prst="rect">
            <a:avLst/>
          </a:prstGeom>
          <a:ln w="38100" cap="sq">
            <a:noFill/>
            <a:prstDash val="solid"/>
            <a:miter lim="800000"/>
            <a:headEnd/>
            <a:tailEnd/>
          </a:ln>
          <a:effectLst/>
        </p:spPr>
      </p:pic>
      <p:sp>
        <p:nvSpPr>
          <p:cNvPr id="7" name="TextBox 6"/>
          <p:cNvSpPr txBox="1"/>
          <p:nvPr/>
        </p:nvSpPr>
        <p:spPr>
          <a:xfrm>
            <a:off x="3046971" y="6492875"/>
            <a:ext cx="6098058" cy="470000"/>
          </a:xfrm>
          <a:prstGeom prst="rect">
            <a:avLst/>
          </a:prstGeom>
          <a:noFill/>
        </p:spPr>
        <p:txBody>
          <a:bodyPr wrap="square">
            <a:spAutoFit/>
          </a:bodyPr>
          <a:lstStyle/>
          <a:p>
            <a:pPr algn="ctr">
              <a:lnSpc>
                <a:spcPct val="107000"/>
              </a:lnSpc>
              <a:spcAft>
                <a:spcPts val="800"/>
              </a:spcAft>
            </a:pP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B</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reathe</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I</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n</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O</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pportunity</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Market Research</a:t>
            </a:r>
          </a:p>
        </p:txBody>
      </p:sp>
      <p:sp>
        <p:nvSpPr>
          <p:cNvPr id="3" name="Content Placeholder 2"/>
          <p:cNvSpPr>
            <a:spLocks noGrp="1"/>
          </p:cNvSpPr>
          <p:nvPr>
            <p:ph idx="1"/>
          </p:nvPr>
        </p:nvSpPr>
        <p:spPr>
          <a:xfrm>
            <a:off x="838200" y="1445770"/>
            <a:ext cx="10515600" cy="4239597"/>
          </a:xfrm>
          <a:solidFill>
            <a:srgbClr val="A1FFB0"/>
          </a:solidFill>
        </p:spPr>
        <p:txBody>
          <a:bodyPr>
            <a:normAutofit/>
          </a:bodyPr>
          <a:lstStyle/>
          <a:p>
            <a:pPr marL="0" indent="0" algn="just">
              <a:buNone/>
            </a:pPr>
            <a:r>
              <a:rPr lang="en-GB" b="1" dirty="0">
                <a:latin typeface="Times New Roman" panose="02020603050405020304" pitchFamily="18" charset="0"/>
                <a:cs typeface="Times New Roman" panose="02020603050405020304" pitchFamily="18" charset="0"/>
              </a:rPr>
              <a:t>Market demand-</a:t>
            </a:r>
            <a:r>
              <a:rPr lang="en-IN" sz="1800" b="1" dirty="0">
                <a:latin typeface="Times New Roman" panose="02020603050405020304" pitchFamily="18" charset="0"/>
                <a:cs typeface="Times New Roman" panose="02020603050405020304" pitchFamily="18" charset="0"/>
              </a:rPr>
              <a:t> </a:t>
            </a:r>
          </a:p>
          <a:p>
            <a:pPr algn="just"/>
            <a:r>
              <a:rPr lang="en-IN" sz="2400" b="1" dirty="0">
                <a:latin typeface="Times New Roman" panose="02020603050405020304" pitchFamily="18" charset="0"/>
                <a:cs typeface="Times New Roman" panose="02020603050405020304" pitchFamily="18" charset="0"/>
              </a:rPr>
              <a:t>There are is growing number of activists movement among the masses. This has led to increased sensitisation among the public who want to take up initiatives to actively participate in the waste management process.</a:t>
            </a:r>
          </a:p>
          <a:p>
            <a:pPr algn="just"/>
            <a:r>
              <a:rPr lang="en-IN" sz="2400" b="1" dirty="0">
                <a:latin typeface="Times New Roman" panose="02020603050405020304" pitchFamily="18" charset="0"/>
                <a:cs typeface="Times New Roman" panose="02020603050405020304" pitchFamily="18" charset="0"/>
              </a:rPr>
              <a:t>India’s smartphone base is estimated to reach 820 million in the next two years (Singh, 2013). So, a large proportion of the population can access this app and use it</a:t>
            </a: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l="21671" t="1675" r="28208" b="20303"/>
          <a:stretch>
            <a:fillRect/>
          </a:stretch>
        </p:blipFill>
        <p:spPr bwMode="auto">
          <a:xfrm>
            <a:off x="10749607" y="479093"/>
            <a:ext cx="1208386" cy="852709"/>
          </a:xfrm>
          <a:prstGeom prst="rect">
            <a:avLst/>
          </a:prstGeom>
          <a:ln w="38100" cap="sq">
            <a:noFill/>
            <a:prstDash val="solid"/>
            <a:miter lim="800000"/>
            <a:headEnd/>
            <a:tailEnd/>
          </a:ln>
          <a:effectLst/>
        </p:spPr>
      </p:pic>
      <p:sp>
        <p:nvSpPr>
          <p:cNvPr id="7" name="TextBox 6"/>
          <p:cNvSpPr txBox="1"/>
          <p:nvPr/>
        </p:nvSpPr>
        <p:spPr>
          <a:xfrm>
            <a:off x="3046971" y="6492875"/>
            <a:ext cx="6098058" cy="470000"/>
          </a:xfrm>
          <a:prstGeom prst="rect">
            <a:avLst/>
          </a:prstGeom>
          <a:noFill/>
        </p:spPr>
        <p:txBody>
          <a:bodyPr wrap="square">
            <a:spAutoFit/>
          </a:bodyPr>
          <a:lstStyle/>
          <a:p>
            <a:pPr algn="ctr">
              <a:lnSpc>
                <a:spcPct val="107000"/>
              </a:lnSpc>
              <a:spcAft>
                <a:spcPts val="800"/>
              </a:spcAft>
            </a:pP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B</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reathe</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I</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n</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O</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pportunity</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153C-F872-1F4F-AD0E-B88016272120}"/>
              </a:ext>
            </a:extLst>
          </p:cNvPr>
          <p:cNvSpPr>
            <a:spLocks noGrp="1"/>
          </p:cNvSpPr>
          <p:nvPr>
            <p:ph type="title"/>
          </p:nvPr>
        </p:nvSpPr>
        <p:spPr>
          <a:xfrm>
            <a:off x="838200" y="365126"/>
            <a:ext cx="10515600" cy="363008"/>
          </a:xfrm>
        </p:spPr>
        <p:txBody>
          <a:bodyPr>
            <a:normAutofit fontScale="90000"/>
          </a:bodyPr>
          <a:lstStyle/>
          <a:p>
            <a:r>
              <a:rPr lang="en-US" dirty="0"/>
              <a:t>Existent players in the field of waste management</a:t>
            </a:r>
          </a:p>
        </p:txBody>
      </p:sp>
      <p:graphicFrame>
        <p:nvGraphicFramePr>
          <p:cNvPr id="4" name="Content Placeholder 3">
            <a:extLst>
              <a:ext uri="{FF2B5EF4-FFF2-40B4-BE49-F238E27FC236}">
                <a16:creationId xmlns:a16="http://schemas.microsoft.com/office/drawing/2014/main" id="{3F2D4EA7-0F38-F040-B900-EFDEC16A71B6}"/>
              </a:ext>
            </a:extLst>
          </p:cNvPr>
          <p:cNvGraphicFramePr>
            <a:graphicFrameLocks noGrp="1"/>
          </p:cNvGraphicFramePr>
          <p:nvPr>
            <p:ph idx="1"/>
            <p:extLst>
              <p:ext uri="{D42A27DB-BD31-4B8C-83A1-F6EECF244321}">
                <p14:modId xmlns:p14="http://schemas.microsoft.com/office/powerpoint/2010/main" val="1097009627"/>
              </p:ext>
            </p:extLst>
          </p:nvPr>
        </p:nvGraphicFramePr>
        <p:xfrm>
          <a:off x="838200" y="962025"/>
          <a:ext cx="10515600" cy="5765800"/>
        </p:xfrm>
        <a:graphic>
          <a:graphicData uri="http://schemas.openxmlformats.org/drawingml/2006/table">
            <a:tbl>
              <a:tblPr firstRow="1" bandRow="1">
                <a:tableStyleId>{EB9631B5-78F2-41C9-869B-9F39066F8104}</a:tableStyleId>
              </a:tblPr>
              <a:tblGrid>
                <a:gridCol w="5257800">
                  <a:extLst>
                    <a:ext uri="{9D8B030D-6E8A-4147-A177-3AD203B41FA5}">
                      <a16:colId xmlns:a16="http://schemas.microsoft.com/office/drawing/2014/main" val="1010712878"/>
                    </a:ext>
                  </a:extLst>
                </a:gridCol>
                <a:gridCol w="5257800">
                  <a:extLst>
                    <a:ext uri="{9D8B030D-6E8A-4147-A177-3AD203B41FA5}">
                      <a16:colId xmlns:a16="http://schemas.microsoft.com/office/drawing/2014/main" val="2576073898"/>
                    </a:ext>
                  </a:extLst>
                </a:gridCol>
              </a:tblGrid>
              <a:tr h="370840">
                <a:tc>
                  <a:txBody>
                    <a:bodyPr/>
                    <a:lstStyle/>
                    <a:p>
                      <a:r>
                        <a:rPr lang="en-US" dirty="0"/>
                        <a:t>App</a:t>
                      </a:r>
                    </a:p>
                  </a:txBody>
                  <a:tcPr/>
                </a:tc>
                <a:tc>
                  <a:txBody>
                    <a:bodyPr/>
                    <a:lstStyle/>
                    <a:p>
                      <a:r>
                        <a:rPr lang="en-US" dirty="0"/>
                        <a:t>Features</a:t>
                      </a:r>
                    </a:p>
                  </a:txBody>
                  <a:tcPr/>
                </a:tc>
                <a:extLst>
                  <a:ext uri="{0D108BD9-81ED-4DB2-BD59-A6C34878D82A}">
                    <a16:rowId xmlns:a16="http://schemas.microsoft.com/office/drawing/2014/main" val="3904153319"/>
                  </a:ext>
                </a:extLst>
              </a:tr>
              <a:tr h="370840">
                <a:tc>
                  <a:txBody>
                    <a:bodyPr/>
                    <a:lstStyle/>
                    <a:p>
                      <a:r>
                        <a:rPr lang="en-US" dirty="0"/>
                        <a:t>Waste Management App</a:t>
                      </a:r>
                    </a:p>
                  </a:txBody>
                  <a:tcPr/>
                </a:tc>
                <a:tc>
                  <a:txBody>
                    <a:bodyPr/>
                    <a:lstStyle/>
                    <a:p>
                      <a:pPr marL="285750" indent="-285750">
                        <a:buFont typeface="Arial" panose="020B0604020202020204" pitchFamily="34" charset="0"/>
                        <a:buChar char="•"/>
                      </a:pPr>
                      <a:r>
                        <a:rPr lang="en-IN" sz="1800" kern="1200" dirty="0">
                          <a:effectLst/>
                        </a:rPr>
                        <a:t>Waste payment app </a:t>
                      </a:r>
                    </a:p>
                    <a:p>
                      <a:pPr marL="285750" indent="-285750">
                        <a:buFont typeface="Arial" panose="020B0604020202020204" pitchFamily="34" charset="0"/>
                        <a:buChar char="•"/>
                      </a:pPr>
                      <a:r>
                        <a:rPr lang="en-IN" sz="1800" kern="1200" dirty="0">
                          <a:effectLst/>
                        </a:rPr>
                        <a:t>Access local information and policies on waste management</a:t>
                      </a:r>
                    </a:p>
                    <a:p>
                      <a:pPr marL="285750" indent="-285750">
                        <a:buFont typeface="Arial" panose="020B0604020202020204" pitchFamily="34" charset="0"/>
                        <a:buChar char="•"/>
                      </a:pPr>
                      <a:r>
                        <a:rPr lang="en-IN" sz="1800" kern="1200" dirty="0">
                          <a:effectLst/>
                        </a:rPr>
                        <a:t>Monitor and track waste pickups</a:t>
                      </a:r>
                      <a:endParaRPr lang="en-US" dirty="0"/>
                    </a:p>
                  </a:txBody>
                  <a:tcPr/>
                </a:tc>
                <a:extLst>
                  <a:ext uri="{0D108BD9-81ED-4DB2-BD59-A6C34878D82A}">
                    <a16:rowId xmlns:a16="http://schemas.microsoft.com/office/drawing/2014/main" val="2697200781"/>
                  </a:ext>
                </a:extLst>
              </a:tr>
              <a:tr h="370840">
                <a:tc>
                  <a:txBody>
                    <a:bodyPr/>
                    <a:lstStyle/>
                    <a:p>
                      <a:r>
                        <a:rPr lang="en-US" dirty="0"/>
                        <a:t>IRecycle</a:t>
                      </a:r>
                    </a:p>
                  </a:txBody>
                  <a:tcPr/>
                </a:tc>
                <a:tc>
                  <a:txBody>
                    <a:bodyPr/>
                    <a:lstStyle/>
                    <a:p>
                      <a:pPr marL="285750" indent="-285750">
                        <a:buFont typeface="Arial" panose="020B0604020202020204" pitchFamily="34" charset="0"/>
                        <a:buChar char="•"/>
                      </a:pPr>
                      <a:r>
                        <a:rPr lang="en-IN" sz="1800" kern="1200" dirty="0">
                          <a:effectLst/>
                        </a:rPr>
                        <a:t>Locate the nearest recycle centres in their vicinity. </a:t>
                      </a:r>
                    </a:p>
                    <a:p>
                      <a:pPr marL="285750" indent="-285750">
                        <a:buFont typeface="Arial" panose="020B0604020202020204" pitchFamily="34" charset="0"/>
                        <a:buChar char="•"/>
                      </a:pPr>
                      <a:r>
                        <a:rPr lang="en-IN" sz="1800" kern="1200" dirty="0">
                          <a:effectLst/>
                        </a:rPr>
                        <a:t>Teaches users the different DIY ways to recycle wastes.</a:t>
                      </a:r>
                      <a:endParaRPr lang="en-US" dirty="0"/>
                    </a:p>
                  </a:txBody>
                  <a:tcPr/>
                </a:tc>
                <a:extLst>
                  <a:ext uri="{0D108BD9-81ED-4DB2-BD59-A6C34878D82A}">
                    <a16:rowId xmlns:a16="http://schemas.microsoft.com/office/drawing/2014/main" val="117454536"/>
                  </a:ext>
                </a:extLst>
              </a:tr>
              <a:tr h="370840">
                <a:tc>
                  <a:txBody>
                    <a:bodyPr/>
                    <a:lstStyle/>
                    <a:p>
                      <a:r>
                        <a:rPr lang="en-US" dirty="0"/>
                        <a:t>My Waste</a:t>
                      </a:r>
                    </a:p>
                  </a:txBody>
                  <a:tcPr/>
                </a:tc>
                <a:tc>
                  <a:txBody>
                    <a:bodyPr/>
                    <a:lstStyle/>
                    <a:p>
                      <a:pPr marL="285750" indent="-285750">
                        <a:buFont typeface="Arial" panose="020B0604020202020204" pitchFamily="34" charset="0"/>
                        <a:buChar char="•"/>
                      </a:pPr>
                      <a:r>
                        <a:rPr lang="en-IN" sz="1800" kern="1200" dirty="0">
                          <a:effectLst/>
                        </a:rPr>
                        <a:t>Partners with municipalities all over the world to provide its users up-to-date waste management and recycling news</a:t>
                      </a:r>
                    </a:p>
                    <a:p>
                      <a:pPr marL="285750" indent="-285750">
                        <a:buFont typeface="Arial" panose="020B0604020202020204" pitchFamily="34" charset="0"/>
                        <a:buChar char="•"/>
                      </a:pPr>
                      <a:r>
                        <a:rPr lang="en-IN" sz="1800" kern="1200" dirty="0">
                          <a:effectLst/>
                        </a:rPr>
                        <a:t>Identify recyclable wastes as well as locate recycling centres closest to them.</a:t>
                      </a:r>
                      <a:endParaRPr lang="en-US" dirty="0"/>
                    </a:p>
                  </a:txBody>
                  <a:tcPr/>
                </a:tc>
                <a:extLst>
                  <a:ext uri="{0D108BD9-81ED-4DB2-BD59-A6C34878D82A}">
                    <a16:rowId xmlns:a16="http://schemas.microsoft.com/office/drawing/2014/main" val="1137289239"/>
                  </a:ext>
                </a:extLst>
              </a:tr>
              <a:tr h="370840">
                <a:tc>
                  <a:txBody>
                    <a:bodyPr/>
                    <a:lstStyle/>
                    <a:p>
                      <a:r>
                        <a:rPr lang="en-US" dirty="0"/>
                        <a:t>Gimme 5</a:t>
                      </a:r>
                    </a:p>
                  </a:txBody>
                  <a:tcPr/>
                </a:tc>
                <a:tc>
                  <a:txBody>
                    <a:bodyPr/>
                    <a:lstStyle/>
                    <a:p>
                      <a:pPr marL="285750" indent="-285750">
                        <a:buFont typeface="Arial" panose="020B0604020202020204" pitchFamily="34" charset="0"/>
                        <a:buChar char="•"/>
                      </a:pPr>
                      <a:r>
                        <a:rPr lang="en-IN" sz="1800" kern="1200" dirty="0">
                          <a:effectLst/>
                        </a:rPr>
                        <a:t>Helps users identify the right recyclable plastics</a:t>
                      </a:r>
                      <a:endParaRPr lang="en-US" dirty="0"/>
                    </a:p>
                  </a:txBody>
                  <a:tcPr/>
                </a:tc>
                <a:extLst>
                  <a:ext uri="{0D108BD9-81ED-4DB2-BD59-A6C34878D82A}">
                    <a16:rowId xmlns:a16="http://schemas.microsoft.com/office/drawing/2014/main" val="3567941082"/>
                  </a:ext>
                </a:extLst>
              </a:tr>
              <a:tr h="370840">
                <a:tc>
                  <a:txBody>
                    <a:bodyPr/>
                    <a:lstStyle/>
                    <a:p>
                      <a:r>
                        <a:rPr lang="en-US" dirty="0" err="1"/>
                        <a:t>Yo</a:t>
                      </a:r>
                      <a:r>
                        <a:rPr lang="en-US" dirty="0"/>
                        <a:t>-waste</a:t>
                      </a:r>
                    </a:p>
                  </a:txBody>
                  <a:tcPr/>
                </a:tc>
                <a:tc>
                  <a:txBody>
                    <a:bodyPr/>
                    <a:lstStyle/>
                    <a:p>
                      <a:pPr marL="285750" indent="-285750">
                        <a:buFont typeface="Arial" panose="020B0604020202020204" pitchFamily="34" charset="0"/>
                        <a:buChar char="•"/>
                      </a:pPr>
                      <a:r>
                        <a:rPr lang="en-US" dirty="0"/>
                        <a:t>Helps to ensure regular waste collection from household, rate the collection, request extra pick-ups from households.</a:t>
                      </a:r>
                    </a:p>
                  </a:txBody>
                  <a:tcPr/>
                </a:tc>
                <a:extLst>
                  <a:ext uri="{0D108BD9-81ED-4DB2-BD59-A6C34878D82A}">
                    <a16:rowId xmlns:a16="http://schemas.microsoft.com/office/drawing/2014/main" val="1635476713"/>
                  </a:ext>
                </a:extLst>
              </a:tr>
            </a:tbl>
          </a:graphicData>
        </a:graphic>
      </p:graphicFrame>
      <p:pic>
        <p:nvPicPr>
          <p:cNvPr id="5" name="Picture 4">
            <a:extLst>
              <a:ext uri="{FF2B5EF4-FFF2-40B4-BE49-F238E27FC236}">
                <a16:creationId xmlns:a16="http://schemas.microsoft.com/office/drawing/2014/main" id="{DF73910C-1CA2-DC45-B472-B73F5DFD1D6D}"/>
              </a:ext>
            </a:extLst>
          </p:cNvPr>
          <p:cNvPicPr/>
          <p:nvPr/>
        </p:nvPicPr>
        <p:blipFill rotWithShape="1">
          <a:blip r:embed="rId2" cstate="print">
            <a:extLst>
              <a:ext uri="{28A0092B-C50C-407E-A947-70E740481C1C}">
                <a14:useLocalDpi xmlns:a14="http://schemas.microsoft.com/office/drawing/2010/main" val="0"/>
              </a:ext>
            </a:extLst>
          </a:blip>
          <a:srcRect l="21671" t="1675" r="28208" b="20303"/>
          <a:stretch>
            <a:fillRect/>
          </a:stretch>
        </p:blipFill>
        <p:spPr bwMode="auto">
          <a:xfrm>
            <a:off x="10983614" y="-7630"/>
            <a:ext cx="1208386" cy="852709"/>
          </a:xfrm>
          <a:prstGeom prst="rect">
            <a:avLst/>
          </a:prstGeom>
          <a:ln w="38100" cap="sq">
            <a:noFill/>
            <a:prstDash val="solid"/>
            <a:miter lim="800000"/>
            <a:headEnd/>
            <a:tailEnd/>
          </a:ln>
          <a:effectLst/>
        </p:spPr>
      </p:pic>
    </p:spTree>
    <p:extLst>
      <p:ext uri="{BB962C8B-B14F-4D97-AF65-F5344CB8AC3E}">
        <p14:creationId xmlns:p14="http://schemas.microsoft.com/office/powerpoint/2010/main" val="394403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Technological Stack</a:t>
            </a:r>
          </a:p>
        </p:txBody>
      </p:sp>
      <p:graphicFrame>
        <p:nvGraphicFramePr>
          <p:cNvPr id="4" name="Content Placeholder 3">
            <a:extLst>
              <a:ext uri="{FF2B5EF4-FFF2-40B4-BE49-F238E27FC236}">
                <a16:creationId xmlns:a16="http://schemas.microsoft.com/office/drawing/2014/main" id="{9C771C1E-1D6F-B44F-A8F9-A588475F09C6}"/>
              </a:ext>
            </a:extLst>
          </p:cNvPr>
          <p:cNvGraphicFramePr>
            <a:graphicFrameLocks noGrp="1"/>
          </p:cNvGraphicFramePr>
          <p:nvPr>
            <p:ph idx="1"/>
            <p:extLst>
              <p:ext uri="{D42A27DB-BD31-4B8C-83A1-F6EECF244321}">
                <p14:modId xmlns:p14="http://schemas.microsoft.com/office/powerpoint/2010/main" val="415134559"/>
              </p:ext>
            </p:extLst>
          </p:nvPr>
        </p:nvGraphicFramePr>
        <p:xfrm>
          <a:off x="3046971" y="1866741"/>
          <a:ext cx="5257800" cy="2225040"/>
        </p:xfrm>
        <a:graphic>
          <a:graphicData uri="http://schemas.openxmlformats.org/drawingml/2006/table">
            <a:tbl>
              <a:tblPr firstRow="1" bandRow="1">
                <a:tableStyleId>{37CE84F3-28C3-443E-9E96-99CF82512B78}</a:tableStyleId>
              </a:tblPr>
              <a:tblGrid>
                <a:gridCol w="5257800">
                  <a:extLst>
                    <a:ext uri="{9D8B030D-6E8A-4147-A177-3AD203B41FA5}">
                      <a16:colId xmlns:a16="http://schemas.microsoft.com/office/drawing/2014/main" val="1318029226"/>
                    </a:ext>
                  </a:extLst>
                </a:gridCol>
              </a:tblGrid>
              <a:tr h="370840">
                <a:tc>
                  <a:txBody>
                    <a:bodyPr/>
                    <a:lstStyle/>
                    <a:p>
                      <a:r>
                        <a:rPr lang="en-US" dirty="0"/>
                        <a:t>The Tech stack</a:t>
                      </a:r>
                    </a:p>
                  </a:txBody>
                  <a:tcPr/>
                </a:tc>
                <a:extLst>
                  <a:ext uri="{0D108BD9-81ED-4DB2-BD59-A6C34878D82A}">
                    <a16:rowId xmlns:a16="http://schemas.microsoft.com/office/drawing/2014/main" val="2183574049"/>
                  </a:ext>
                </a:extLst>
              </a:tr>
              <a:tr h="370840">
                <a:tc>
                  <a:txBody>
                    <a:bodyPr/>
                    <a:lstStyle/>
                    <a:p>
                      <a:r>
                        <a:rPr lang="en-US" b="1" dirty="0"/>
                        <a:t>Java</a:t>
                      </a:r>
                    </a:p>
                  </a:txBody>
                  <a:tcPr/>
                </a:tc>
                <a:extLst>
                  <a:ext uri="{0D108BD9-81ED-4DB2-BD59-A6C34878D82A}">
                    <a16:rowId xmlns:a16="http://schemas.microsoft.com/office/drawing/2014/main" val="368906282"/>
                  </a:ext>
                </a:extLst>
              </a:tr>
              <a:tr h="370840">
                <a:tc>
                  <a:txBody>
                    <a:bodyPr/>
                    <a:lstStyle/>
                    <a:p>
                      <a:r>
                        <a:rPr lang="en-US" b="1" dirty="0"/>
                        <a:t>Kotlin</a:t>
                      </a:r>
                    </a:p>
                  </a:txBody>
                  <a:tcPr/>
                </a:tc>
                <a:extLst>
                  <a:ext uri="{0D108BD9-81ED-4DB2-BD59-A6C34878D82A}">
                    <a16:rowId xmlns:a16="http://schemas.microsoft.com/office/drawing/2014/main" val="1296856961"/>
                  </a:ext>
                </a:extLst>
              </a:tr>
              <a:tr h="370840">
                <a:tc>
                  <a:txBody>
                    <a:bodyPr/>
                    <a:lstStyle/>
                    <a:p>
                      <a:r>
                        <a:rPr lang="en-US" b="1" dirty="0"/>
                        <a:t>Neural Networks</a:t>
                      </a:r>
                    </a:p>
                  </a:txBody>
                  <a:tcPr/>
                </a:tc>
                <a:extLst>
                  <a:ext uri="{0D108BD9-81ED-4DB2-BD59-A6C34878D82A}">
                    <a16:rowId xmlns:a16="http://schemas.microsoft.com/office/drawing/2014/main" val="3089704259"/>
                  </a:ext>
                </a:extLst>
              </a:tr>
              <a:tr h="370840">
                <a:tc>
                  <a:txBody>
                    <a:bodyPr/>
                    <a:lstStyle/>
                    <a:p>
                      <a:r>
                        <a:rPr lang="en-US" b="1" dirty="0"/>
                        <a:t>Open CV</a:t>
                      </a:r>
                    </a:p>
                  </a:txBody>
                  <a:tcPr/>
                </a:tc>
                <a:extLst>
                  <a:ext uri="{0D108BD9-81ED-4DB2-BD59-A6C34878D82A}">
                    <a16:rowId xmlns:a16="http://schemas.microsoft.com/office/drawing/2014/main" val="3388495052"/>
                  </a:ext>
                </a:extLst>
              </a:tr>
              <a:tr h="370840">
                <a:tc>
                  <a:txBody>
                    <a:bodyPr/>
                    <a:lstStyle/>
                    <a:p>
                      <a:r>
                        <a:rPr lang="en-US" b="1" dirty="0"/>
                        <a:t>Image Processing</a:t>
                      </a:r>
                    </a:p>
                  </a:txBody>
                  <a:tcPr/>
                </a:tc>
                <a:extLst>
                  <a:ext uri="{0D108BD9-81ED-4DB2-BD59-A6C34878D82A}">
                    <a16:rowId xmlns:a16="http://schemas.microsoft.com/office/drawing/2014/main" val="2452039384"/>
                  </a:ext>
                </a:extLst>
              </a:tr>
            </a:tbl>
          </a:graphicData>
        </a:graphic>
      </p:graphicFrame>
      <p:pic>
        <p:nvPicPr>
          <p:cNvPr id="5" name="Picture 4"/>
          <p:cNvPicPr/>
          <p:nvPr/>
        </p:nvPicPr>
        <p:blipFill rotWithShape="1">
          <a:blip r:embed="rId2" cstate="print">
            <a:extLst>
              <a:ext uri="{28A0092B-C50C-407E-A947-70E740481C1C}">
                <a14:useLocalDpi xmlns:a14="http://schemas.microsoft.com/office/drawing/2010/main" val="0"/>
              </a:ext>
            </a:extLst>
          </a:blip>
          <a:srcRect l="21671" t="1675" r="28208" b="20303"/>
          <a:stretch>
            <a:fillRect/>
          </a:stretch>
        </p:blipFill>
        <p:spPr bwMode="auto">
          <a:xfrm>
            <a:off x="10749607" y="479093"/>
            <a:ext cx="1208386" cy="852709"/>
          </a:xfrm>
          <a:prstGeom prst="rect">
            <a:avLst/>
          </a:prstGeom>
          <a:ln w="38100" cap="sq">
            <a:noFill/>
            <a:prstDash val="solid"/>
            <a:miter lim="800000"/>
            <a:headEnd/>
            <a:tailEnd/>
          </a:ln>
          <a:effectLst/>
        </p:spPr>
      </p:pic>
      <p:sp>
        <p:nvSpPr>
          <p:cNvPr id="7" name="TextBox 6"/>
          <p:cNvSpPr txBox="1"/>
          <p:nvPr/>
        </p:nvSpPr>
        <p:spPr>
          <a:xfrm>
            <a:off x="3046971" y="6492875"/>
            <a:ext cx="6098058" cy="470000"/>
          </a:xfrm>
          <a:prstGeom prst="rect">
            <a:avLst/>
          </a:prstGeom>
          <a:noFill/>
        </p:spPr>
        <p:txBody>
          <a:bodyPr wrap="square">
            <a:spAutoFit/>
          </a:bodyPr>
          <a:lstStyle/>
          <a:p>
            <a:pPr algn="ctr">
              <a:lnSpc>
                <a:spcPct val="107000"/>
              </a:lnSpc>
              <a:spcAft>
                <a:spcPts val="800"/>
              </a:spcAft>
            </a:pP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B</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reathe</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I</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n</a:t>
            </a:r>
            <a:r>
              <a:rPr lang="en-US" sz="18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400" b="1" dirty="0">
                <a:ln>
                  <a:noFill/>
                </a:ln>
                <a:solidFill>
                  <a:srgbClr val="0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 </a:t>
            </a:r>
            <a:r>
              <a:rPr lang="en-US" sz="2000" b="1" dirty="0">
                <a:ln>
                  <a:noFill/>
                </a:ln>
                <a:solidFill>
                  <a:srgbClr val="C0000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O</a:t>
            </a:r>
            <a:r>
              <a:rPr lang="en-US" sz="1800" b="1" dirty="0">
                <a:ln>
                  <a:noFill/>
                </a:ln>
                <a:solidFill>
                  <a:srgbClr val="002060"/>
                </a:solidFill>
                <a:effectLst>
                  <a:outerShdw blurRad="38100" dist="19050" dir="2700000" algn="tl">
                    <a:schemeClr val="dk1">
                      <a:alpha val="40000"/>
                    </a:schemeClr>
                  </a:outerShdw>
                </a:effectLst>
                <a:latin typeface="Calibri" panose="020F0502020204030204" pitchFamily="34" charset="0"/>
                <a:ea typeface="Times New Roman" panose="02020603050405020304" pitchFamily="18" charset="0"/>
                <a:cs typeface="Mangal" panose="02040503050203030202" pitchFamily="18" charset="0"/>
              </a:rPr>
              <a:t>pportunity</a:t>
            </a:r>
            <a:endParaRPr lang="en-GB" sz="1100" dirty="0">
              <a:effectLst/>
              <a:latin typeface="Calibri" panose="020F0502020204030204" pitchFamily="34" charset="0"/>
              <a:ea typeface="Times New Roman" panose="02020603050405020304" pitchFamily="18" charset="0"/>
              <a:cs typeface="Mangal" panose="02040503050203030202" pitchFamily="18" charset="0"/>
            </a:endParaRPr>
          </a:p>
        </p:txBody>
      </p:sp>
    </p:spTree>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TotalTime>
  <Words>968</Words>
  <Application>Microsoft Macintosh PowerPoint</Application>
  <PresentationFormat>Widescreen</PresentationFormat>
  <Paragraphs>89</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Times New Roman</vt:lpstr>
      <vt:lpstr>Tw Cen MT</vt:lpstr>
      <vt:lpstr>ShapesVTI</vt:lpstr>
      <vt:lpstr>Team- Bajrangi Bhaijaans</vt:lpstr>
      <vt:lpstr>Problem Statement</vt:lpstr>
      <vt:lpstr>Idea/Solution Description</vt:lpstr>
      <vt:lpstr>Working</vt:lpstr>
      <vt:lpstr>PowerPoint Presentation</vt:lpstr>
      <vt:lpstr>USP</vt:lpstr>
      <vt:lpstr>Market Research</vt:lpstr>
      <vt:lpstr>Existent players in the field of waste management</vt:lpstr>
      <vt:lpstr>Technological Stack</vt:lpstr>
      <vt:lpstr>BMC</vt:lpstr>
      <vt:lpstr>Future Prospects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Details</dc:title>
  <dc:creator>Manan Rakesh Sharma</dc:creator>
  <cp:lastModifiedBy>Cheshta Chawra</cp:lastModifiedBy>
  <cp:revision>38</cp:revision>
  <dcterms:created xsi:type="dcterms:W3CDTF">2020-08-29T17:37:00Z</dcterms:created>
  <dcterms:modified xsi:type="dcterms:W3CDTF">2021-05-03T10:35:25Z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