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82" r:id="rId20"/>
    <p:sldId id="271" r:id="rId21"/>
    <p:sldId id="283" r:id="rId22"/>
    <p:sldId id="284" r:id="rId23"/>
    <p:sldId id="285" r:id="rId24"/>
    <p:sldId id="286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FB6942-FEF6-4E5D-B5D3-47386B361CD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5D776D-D584-463D-8976-59E65543A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066800"/>
            <a:ext cx="8229600" cy="1219200"/>
          </a:xfrm>
          <a:effectLst/>
        </p:spPr>
        <p:txBody>
          <a:bodyPr>
            <a:normAutofit fontScale="90000"/>
          </a:bodyPr>
          <a:lstStyle/>
          <a:p>
            <a:r>
              <a:rPr lang="en-US" dirty="0" err="1" smtClean="0"/>
              <a:t>bASCICS</a:t>
            </a:r>
            <a:r>
              <a:rPr lang="en-US" dirty="0" smtClean="0"/>
              <a:t> of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3429000"/>
          </a:xfrm>
        </p:spPr>
        <p:txBody>
          <a:bodyPr/>
          <a:lstStyle/>
          <a:p>
            <a:pPr algn="l">
              <a:buFont typeface="Courier New" pitchFamily="49" charset="0"/>
              <a:buChar char="o"/>
            </a:pPr>
            <a:r>
              <a:rPr lang="en-US" dirty="0" smtClean="0"/>
              <a:t>Historical Development of C</a:t>
            </a:r>
          </a:p>
          <a:p>
            <a:pPr algn="l">
              <a:buFont typeface="Courier New" pitchFamily="49" charset="0"/>
              <a:buChar char="o"/>
            </a:pPr>
            <a:r>
              <a:rPr lang="en-US" dirty="0" smtClean="0"/>
              <a:t>Program Development Environment</a:t>
            </a:r>
          </a:p>
          <a:p>
            <a:pPr algn="l">
              <a:buFont typeface="Courier New" pitchFamily="49" charset="0"/>
              <a:buChar char="o"/>
            </a:pPr>
            <a:r>
              <a:rPr lang="en-US" dirty="0" smtClean="0"/>
              <a:t>C Standard Library</a:t>
            </a:r>
          </a:p>
          <a:p>
            <a:pPr algn="l">
              <a:buFont typeface="Courier New" pitchFamily="49" charset="0"/>
              <a:buChar char="o"/>
            </a:pPr>
            <a:r>
              <a:rPr lang="en-US" dirty="0" smtClean="0"/>
              <a:t>Operators in C</a:t>
            </a:r>
          </a:p>
          <a:p>
            <a:pPr algn="l">
              <a:buFont typeface="Courier New" pitchFamily="49" charset="0"/>
              <a:buChar char="o"/>
            </a:pPr>
            <a:r>
              <a:rPr lang="en-US" dirty="0" smtClean="0"/>
              <a:t>Control </a:t>
            </a:r>
            <a:r>
              <a:rPr lang="en-US" dirty="0" err="1" smtClean="0"/>
              <a:t>Stuctures</a:t>
            </a:r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66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 library consists of C –built in function, constants and header files.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Header file contains one or more function declaration, data type definition and macro.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are 19 header file with .h extension in C library.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core I/O functions. </a:t>
                      </a:r>
                      <a:r>
                        <a:rPr lang="en-US" dirty="0" err="1" smtClean="0"/>
                        <a:t>Scanf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(),</a:t>
                      </a:r>
                      <a:r>
                        <a:rPr lang="en-US" dirty="0" err="1" smtClean="0"/>
                        <a:t>getc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getS</a:t>
                      </a:r>
                      <a:r>
                        <a:rPr lang="en-US" dirty="0" smtClean="0"/>
                        <a:t>(), puts(), </a:t>
                      </a:r>
                      <a:r>
                        <a:rPr lang="en-US" dirty="0" err="1" smtClean="0"/>
                        <a:t>getchar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putchar</a:t>
                      </a:r>
                      <a:r>
                        <a:rPr lang="en-US" dirty="0" smtClean="0"/>
                        <a:t>().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common mathematical functions. Floor(), round(), sin(), </a:t>
                      </a:r>
                      <a:r>
                        <a:rPr lang="en-US" dirty="0" err="1" smtClean="0"/>
                        <a:t>cos</a:t>
                      </a:r>
                      <a:r>
                        <a:rPr lang="en-US" dirty="0" smtClean="0"/>
                        <a:t>(),exp(), tan(),log(),</a:t>
                      </a:r>
                      <a:r>
                        <a:rPr lang="en-US" dirty="0" err="1" smtClean="0"/>
                        <a:t>pow</a:t>
                      </a:r>
                      <a:r>
                        <a:rPr lang="en-US" dirty="0" smtClean="0"/>
                        <a:t>(),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(),</a:t>
                      </a:r>
                      <a:r>
                        <a:rPr lang="en-US" dirty="0" err="1" smtClean="0"/>
                        <a:t>trunc</a:t>
                      </a:r>
                      <a:r>
                        <a:rPr lang="en-US" dirty="0" smtClean="0"/>
                        <a:t>().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string handling functions</a:t>
                      </a:r>
                      <a:r>
                        <a:rPr lang="en-US" baseline="0" dirty="0" smtClean="0"/>
                        <a:t> and do string manipulations and examinations</a:t>
                      </a:r>
                    </a:p>
                    <a:p>
                      <a:r>
                        <a:rPr lang="en-US" baseline="0" dirty="0" err="1" smtClean="0"/>
                        <a:t>Strcat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strcpy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strlen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strcmp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strbrk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err="1" smtClean="0"/>
                        <a:t>Memset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memcpy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memcmp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memmore</a:t>
                      </a:r>
                      <a:r>
                        <a:rPr lang="en-US" baseline="0" dirty="0" smtClean="0"/>
                        <a:t>().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date and time function</a:t>
                      </a:r>
                    </a:p>
                    <a:p>
                      <a:r>
                        <a:rPr lang="en-US" dirty="0" err="1" smtClean="0"/>
                        <a:t>Getdate</a:t>
                      </a:r>
                      <a:r>
                        <a:rPr lang="en-US" dirty="0" smtClean="0"/>
                        <a:t>(), clock(), time(), </a:t>
                      </a:r>
                      <a:r>
                        <a:rPr lang="en-US" dirty="0" err="1" smtClean="0"/>
                        <a:t>difftime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console input/output</a:t>
                      </a:r>
                      <a:r>
                        <a:rPr lang="en-US" baseline="0" dirty="0" smtClean="0"/>
                        <a:t> functions. This is mostly used by Ms-DOS complier.</a:t>
                      </a:r>
                    </a:p>
                    <a:p>
                      <a:r>
                        <a:rPr lang="en-US" baseline="0" dirty="0" err="1" smtClean="0"/>
                        <a:t>Clrscr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getch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getche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textcolor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textbackground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23444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410200"/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Files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Ctype.h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testing and mapping characters</a:t>
                      </a:r>
                    </a:p>
                    <a:p>
                      <a:r>
                        <a:rPr lang="en-US" dirty="0" err="1" smtClean="0"/>
                        <a:t>Isalpha</a:t>
                      </a:r>
                      <a:r>
                        <a:rPr lang="en-US" dirty="0" smtClean="0"/>
                        <a:t>(), is digit(), </a:t>
                      </a:r>
                      <a:r>
                        <a:rPr lang="en-US" dirty="0" err="1" smtClean="0"/>
                        <a:t>isspace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isalnum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islower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isgraph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tolower</a:t>
                      </a:r>
                      <a:r>
                        <a:rPr lang="en-US" dirty="0" smtClean="0"/>
                        <a:t>(),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toupper</a:t>
                      </a:r>
                      <a:r>
                        <a:rPr lang="en-US" baseline="0" dirty="0" smtClean="0"/>
                        <a:t>().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Complex.h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Manipulates complex numbers </a:t>
                      </a:r>
                      <a:r>
                        <a:rPr lang="en-US" dirty="0" err="1" smtClean="0"/>
                        <a:t>cmplx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creal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cimg</a:t>
                      </a:r>
                      <a:r>
                        <a:rPr lang="en-US" dirty="0" smtClean="0"/>
                        <a:t>().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Assert.h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C preprocessor macro. A macro is a rule that specify how certain input sequence should be mapped to a replacement output sequence according to defined</a:t>
                      </a:r>
                      <a:r>
                        <a:rPr lang="en-US" baseline="0" dirty="0" smtClean="0"/>
                        <a:t> procedure</a:t>
                      </a:r>
                      <a:r>
                        <a:rPr lang="en-US" dirty="0" smtClean="0"/>
                        <a:t> assert()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Stdlib.h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utility functions exit(), system(), </a:t>
                      </a:r>
                      <a:r>
                        <a:rPr lang="en-US" dirty="0" err="1" smtClean="0"/>
                        <a:t>atoi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malloc</a:t>
                      </a:r>
                      <a:r>
                        <a:rPr lang="en-US" dirty="0" smtClean="0"/>
                        <a:t>(), free(), dir(), abort(), </a:t>
                      </a:r>
                      <a:r>
                        <a:rPr lang="en-US" dirty="0" err="1" smtClean="0"/>
                        <a:t>realloc</a:t>
                      </a:r>
                      <a:r>
                        <a:rPr lang="en-US" dirty="0" smtClean="0"/>
                        <a:t>(), rand(), delay().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Signal.h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how a program handles various signals while it executes. </a:t>
                      </a:r>
                      <a:r>
                        <a:rPr lang="en-US" dirty="0" err="1" smtClean="0"/>
                        <a:t>Sig_err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sig_dfl</a:t>
                      </a:r>
                      <a:r>
                        <a:rPr lang="en-US" dirty="0" smtClean="0"/>
                        <a:t>().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program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en-US" sz="2400" dirty="0" smtClean="0"/>
              <a:t>C system consists of 3 major parts.</a:t>
            </a:r>
          </a:p>
          <a:p>
            <a:r>
              <a:rPr lang="en-US" sz="2400" dirty="0" smtClean="0"/>
              <a:t>* Program development environment</a:t>
            </a:r>
          </a:p>
          <a:p>
            <a:r>
              <a:rPr lang="en-US" sz="2400" dirty="0" smtClean="0"/>
              <a:t>* The language</a:t>
            </a:r>
          </a:p>
          <a:p>
            <a:r>
              <a:rPr lang="en-US" sz="2400" dirty="0" smtClean="0"/>
              <a:t>* C standard library</a:t>
            </a:r>
          </a:p>
          <a:p>
            <a:endParaRPr lang="en-US" sz="2400" dirty="0" smtClean="0"/>
          </a:p>
          <a:p>
            <a:r>
              <a:rPr lang="en-US" sz="2400" dirty="0" smtClean="0"/>
              <a:t>C program typically go through six phase to be executed. </a:t>
            </a:r>
          </a:p>
          <a:p>
            <a:r>
              <a:rPr lang="en-US" sz="2400" dirty="0" smtClean="0"/>
              <a:t>Phase I                     - Programmer creates program in                 			          editor &amp; stores it on disk.</a:t>
            </a:r>
          </a:p>
          <a:p>
            <a:endParaRPr lang="en-US" sz="2400" dirty="0" smtClean="0"/>
          </a:p>
          <a:p>
            <a:r>
              <a:rPr lang="en-US" sz="2400" dirty="0" smtClean="0"/>
              <a:t>Phase II                     - Preprocessor program processes 				the code.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962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5029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program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Phase III                     - Complier creates object code &amp;  				   stores it on disk. </a:t>
            </a:r>
          </a:p>
          <a:p>
            <a:endParaRPr lang="en-US" sz="2400" dirty="0" smtClean="0"/>
          </a:p>
          <a:p>
            <a:r>
              <a:rPr lang="en-US" sz="2400" dirty="0" smtClean="0"/>
              <a:t>Phase IV                      - Linker links object code with libraries, creates an executable file and store it on disk. </a:t>
            </a:r>
          </a:p>
          <a:p>
            <a:endParaRPr lang="en-US" sz="2400" dirty="0" smtClean="0"/>
          </a:p>
          <a:p>
            <a:r>
              <a:rPr lang="en-US" sz="2400" dirty="0" smtClean="0"/>
              <a:t>Phase V 			- Loader puts program in memory.	</a:t>
            </a:r>
          </a:p>
          <a:p>
            <a:r>
              <a:rPr lang="en-US" sz="2400" dirty="0" smtClean="0"/>
              <a:t>Phase VI                - it takes each instructions and </a:t>
            </a:r>
          </a:p>
          <a:p>
            <a:pPr>
              <a:buNone/>
            </a:pPr>
            <a:r>
              <a:rPr lang="en-US" sz="2400" dirty="0" smtClean="0"/>
              <a:t>	executes it, possibly storing new data values as the program executes.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09800" y="1219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Complier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362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4572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CPU	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657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685800"/>
          <a:ext cx="8382000" cy="6019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0"/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 Section</a:t>
                      </a:r>
                      <a:endParaRPr lang="en-US" dirty="0"/>
                    </a:p>
                  </a:txBody>
                  <a:tcPr/>
                </a:tc>
              </a:tr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Link Section</a:t>
                      </a:r>
                      <a:endParaRPr lang="en-US" dirty="0"/>
                    </a:p>
                  </a:txBody>
                  <a:tcPr/>
                </a:tc>
              </a:tr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 Section</a:t>
                      </a:r>
                      <a:endParaRPr lang="en-US" dirty="0"/>
                    </a:p>
                  </a:txBody>
                  <a:tcPr/>
                </a:tc>
              </a:tr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Declaration section</a:t>
                      </a:r>
                      <a:endParaRPr lang="en-US" dirty="0"/>
                    </a:p>
                  </a:txBody>
                  <a:tcPr/>
                </a:tc>
              </a:tr>
              <a:tr h="2063931">
                <a:tc>
                  <a:txBody>
                    <a:bodyPr/>
                    <a:lstStyle/>
                    <a:p>
                      <a:r>
                        <a:rPr lang="en-US" dirty="0" smtClean="0"/>
                        <a:t>main() function section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    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2433980">
                <a:tc>
                  <a:txBody>
                    <a:bodyPr/>
                    <a:lstStyle/>
                    <a:p>
                      <a:r>
                        <a:rPr lang="en-US" dirty="0" smtClean="0"/>
                        <a:t>Subprogram section                               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                                                          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                                                           (User defined functions)                                                                                    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71600" y="3048000"/>
            <a:ext cx="2819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Declaration part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505200"/>
            <a:ext cx="2819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Executable part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6172200"/>
            <a:ext cx="2819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Function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5715000"/>
            <a:ext cx="2819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………………..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5257800"/>
            <a:ext cx="2819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Function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4800600"/>
            <a:ext cx="2819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Function 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rmAutofit fontScale="92500"/>
          </a:bodyPr>
          <a:lstStyle/>
          <a:p>
            <a:pPr marL="355600" marR="362585" indent="-342900">
              <a:lnSpc>
                <a:spcPct val="100000"/>
              </a:lnSpc>
              <a:spcBef>
                <a:spcPts val="105"/>
              </a:spcBef>
              <a:buNone/>
              <a:tabLst>
                <a:tab pos="354965" algn="l"/>
                <a:tab pos="355600" algn="l"/>
              </a:tabLst>
            </a:pPr>
            <a:r>
              <a:rPr lang="en-US" sz="24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Documentation Section:</a:t>
            </a:r>
          </a:p>
          <a:p>
            <a:pPr marL="355600" marR="3625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+mj-lt"/>
                <a:cs typeface="Calibri"/>
              </a:rPr>
              <a:t>Sets of </a:t>
            </a:r>
            <a:r>
              <a:rPr lang="en-US" sz="2400" spc="-10" dirty="0" smtClean="0">
                <a:latin typeface="+mj-lt"/>
                <a:cs typeface="Calibri"/>
              </a:rPr>
              <a:t>comment </a:t>
            </a:r>
            <a:r>
              <a:rPr lang="en-US" sz="2400" dirty="0" smtClean="0">
                <a:latin typeface="+mj-lt"/>
                <a:cs typeface="Calibri"/>
              </a:rPr>
              <a:t>line giving the </a:t>
            </a:r>
            <a:r>
              <a:rPr lang="en-US" sz="2400" b="1" i="1" spc="-5" dirty="0" smtClean="0">
                <a:solidFill>
                  <a:srgbClr val="00B0F0"/>
                </a:solidFill>
                <a:latin typeface="+mj-lt"/>
                <a:cs typeface="Calibri"/>
              </a:rPr>
              <a:t>name of  program</a:t>
            </a:r>
            <a:r>
              <a:rPr lang="en-US" sz="2400" spc="-5" dirty="0" smtClean="0">
                <a:latin typeface="+mj-lt"/>
                <a:cs typeface="Calibri"/>
              </a:rPr>
              <a:t>, </a:t>
            </a:r>
            <a:r>
              <a:rPr lang="en-US" sz="2400" b="1" i="1" spc="-5" dirty="0" smtClean="0">
                <a:solidFill>
                  <a:srgbClr val="00B050"/>
                </a:solidFill>
                <a:latin typeface="+mj-lt"/>
                <a:cs typeface="Calibri"/>
              </a:rPr>
              <a:t>the </a:t>
            </a:r>
            <a:r>
              <a:rPr lang="en-US" sz="2400" b="1" i="1" spc="-40" dirty="0" smtClean="0">
                <a:solidFill>
                  <a:srgbClr val="00B050"/>
                </a:solidFill>
                <a:latin typeface="+mj-lt"/>
                <a:cs typeface="Calibri"/>
              </a:rPr>
              <a:t>author</a:t>
            </a:r>
            <a:r>
              <a:rPr lang="en-US" sz="2400" i="1" spc="-40" dirty="0" smtClean="0">
                <a:latin typeface="+mj-lt"/>
                <a:cs typeface="Calibri"/>
              </a:rPr>
              <a:t>, </a:t>
            </a:r>
            <a:r>
              <a:rPr lang="en-US" sz="2400" i="1" spc="-5" dirty="0" smtClean="0">
                <a:solidFill>
                  <a:srgbClr val="5F497A"/>
                </a:solidFill>
                <a:latin typeface="+mj-lt"/>
                <a:cs typeface="Calibri"/>
              </a:rPr>
              <a:t>algorithms</a:t>
            </a:r>
            <a:r>
              <a:rPr lang="en-US" sz="2400" i="1" spc="-5" dirty="0" smtClean="0">
                <a:latin typeface="+mj-lt"/>
                <a:cs typeface="Calibri"/>
              </a:rPr>
              <a:t>, </a:t>
            </a:r>
            <a:r>
              <a:rPr lang="en-US" sz="2400" i="1" spc="-5" dirty="0" smtClean="0">
                <a:solidFill>
                  <a:srgbClr val="622422"/>
                </a:solidFill>
                <a:latin typeface="+mj-lt"/>
                <a:cs typeface="Calibri"/>
              </a:rPr>
              <a:t>methods  </a:t>
            </a:r>
            <a:r>
              <a:rPr lang="en-US" sz="2400" i="1" dirty="0" smtClean="0">
                <a:solidFill>
                  <a:srgbClr val="622422"/>
                </a:solidFill>
                <a:latin typeface="+mj-lt"/>
                <a:cs typeface="Calibri"/>
              </a:rPr>
              <a:t>used </a:t>
            </a:r>
            <a:r>
              <a:rPr lang="en-US" sz="2400" i="1" spc="-5" dirty="0" smtClean="0">
                <a:latin typeface="+mj-lt"/>
                <a:cs typeface="Calibri"/>
              </a:rPr>
              <a:t>and </a:t>
            </a:r>
            <a:r>
              <a:rPr lang="en-US" sz="2400" i="1" spc="-5" dirty="0" smtClean="0">
                <a:solidFill>
                  <a:srgbClr val="FF0000"/>
                </a:solidFill>
                <a:latin typeface="+mj-lt"/>
                <a:cs typeface="Calibri"/>
              </a:rPr>
              <a:t>other </a:t>
            </a:r>
            <a:r>
              <a:rPr lang="en-US" sz="2400" i="1" spc="-10" dirty="0" smtClean="0">
                <a:solidFill>
                  <a:srgbClr val="FF0000"/>
                </a:solidFill>
                <a:latin typeface="+mj-lt"/>
                <a:cs typeface="Calibri"/>
              </a:rPr>
              <a:t>details</a:t>
            </a:r>
            <a:r>
              <a:rPr lang="en-US" sz="2400" spc="-10" dirty="0" smtClean="0">
                <a:latin typeface="+mj-lt"/>
                <a:cs typeface="Calibri"/>
              </a:rPr>
              <a:t>.</a:t>
            </a:r>
            <a:endParaRPr lang="en-US" sz="2400" dirty="0" smtClean="0">
              <a:latin typeface="+mj-lt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+mj-lt"/>
                <a:cs typeface="Calibri"/>
              </a:rPr>
              <a:t>Acts as a </a:t>
            </a:r>
            <a:r>
              <a:rPr lang="en-US" sz="2400" spc="-10" dirty="0" smtClean="0">
                <a:latin typeface="+mj-lt"/>
                <a:cs typeface="Calibri"/>
              </a:rPr>
              <a:t>communication </a:t>
            </a:r>
            <a:r>
              <a:rPr lang="en-US" sz="2400" spc="-5" dirty="0" smtClean="0">
                <a:latin typeface="+mj-lt"/>
                <a:cs typeface="Calibri"/>
              </a:rPr>
              <a:t>between </a:t>
            </a:r>
            <a:r>
              <a:rPr lang="en-US" sz="2400" spc="-10" dirty="0" smtClean="0">
                <a:latin typeface="+mj-lt"/>
                <a:cs typeface="Calibri"/>
              </a:rPr>
              <a:t>members  </a:t>
            </a:r>
            <a:r>
              <a:rPr lang="en-US" sz="2400" dirty="0" smtClean="0">
                <a:latin typeface="+mj-lt"/>
                <a:cs typeface="Calibri"/>
              </a:rPr>
              <a:t>of </a:t>
            </a:r>
            <a:r>
              <a:rPr lang="en-US" sz="2400" spc="-5" dirty="0" smtClean="0">
                <a:latin typeface="+mj-lt"/>
                <a:cs typeface="Calibri"/>
              </a:rPr>
              <a:t>the development</a:t>
            </a:r>
            <a:r>
              <a:rPr lang="en-US" sz="2400" spc="-15" dirty="0" smtClean="0">
                <a:latin typeface="+mj-lt"/>
                <a:cs typeface="Calibri"/>
              </a:rPr>
              <a:t> </a:t>
            </a:r>
            <a:r>
              <a:rPr lang="en-US" sz="2400" spc="-5" dirty="0" smtClean="0">
                <a:latin typeface="+mj-lt"/>
                <a:cs typeface="Calibri"/>
              </a:rPr>
              <a:t>team and user manual.</a:t>
            </a:r>
            <a:endParaRPr lang="en-US" sz="2400" dirty="0" smtClean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+mj-lt"/>
                <a:cs typeface="Calibri"/>
              </a:rPr>
              <a:t>Ex:</a:t>
            </a:r>
            <a:endParaRPr lang="en-US" sz="2400" dirty="0" smtClean="0">
              <a:latin typeface="+mj-lt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pc="-5" dirty="0" smtClean="0">
                <a:latin typeface="+mj-lt"/>
                <a:cs typeface="Calibri"/>
              </a:rPr>
              <a:t>/* This </a:t>
            </a:r>
            <a:r>
              <a:rPr lang="en-US" spc="-25" dirty="0" smtClean="0">
                <a:latin typeface="+mj-lt"/>
                <a:cs typeface="Calibri"/>
              </a:rPr>
              <a:t>program </a:t>
            </a:r>
            <a:r>
              <a:rPr lang="en-US" spc="-5" dirty="0" smtClean="0">
                <a:latin typeface="+mj-lt"/>
                <a:cs typeface="Calibri"/>
              </a:rPr>
              <a:t>adds </a:t>
            </a:r>
            <a:r>
              <a:rPr lang="en-US" spc="-10" dirty="0" smtClean="0">
                <a:latin typeface="+mj-lt"/>
                <a:cs typeface="Calibri"/>
              </a:rPr>
              <a:t>two </a:t>
            </a:r>
            <a:r>
              <a:rPr lang="en-US" spc="-15" dirty="0" smtClean="0">
                <a:latin typeface="+mj-lt"/>
                <a:cs typeface="Calibri"/>
              </a:rPr>
              <a:t>numbers</a:t>
            </a:r>
            <a:r>
              <a:rPr lang="en-US" spc="125" dirty="0" smtClean="0">
                <a:latin typeface="+mj-lt"/>
                <a:cs typeface="Calibri"/>
              </a:rPr>
              <a:t> </a:t>
            </a:r>
            <a:r>
              <a:rPr lang="en-US" spc="-10" dirty="0" smtClean="0">
                <a:latin typeface="+mj-lt"/>
                <a:cs typeface="Calibri"/>
              </a:rPr>
              <a:t>*/</a:t>
            </a:r>
            <a:endParaRPr lang="en-US" dirty="0" smtClean="0">
              <a:latin typeface="+mj-lt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pc="-10" dirty="0" smtClean="0">
                <a:latin typeface="+mj-lt"/>
                <a:cs typeface="Calibri"/>
              </a:rPr>
              <a:t>/*…. </a:t>
            </a:r>
            <a:r>
              <a:rPr lang="en-US" spc="-5" dirty="0" smtClean="0">
                <a:latin typeface="+mj-lt"/>
                <a:cs typeface="Calibri"/>
              </a:rPr>
              <a:t>*/ </a:t>
            </a:r>
            <a:r>
              <a:rPr lang="en-US" spc="-10" dirty="0" smtClean="0">
                <a:latin typeface="+mj-lt"/>
                <a:cs typeface="Calibri"/>
              </a:rPr>
              <a:t>denotes </a:t>
            </a:r>
            <a:r>
              <a:rPr lang="en-US" spc="-15" dirty="0" smtClean="0">
                <a:latin typeface="+mj-lt"/>
                <a:cs typeface="Calibri"/>
              </a:rPr>
              <a:t>comments </a:t>
            </a:r>
            <a:r>
              <a:rPr lang="en-US" spc="-5" dirty="0" smtClean="0">
                <a:latin typeface="+mj-lt"/>
                <a:cs typeface="Calibri"/>
              </a:rPr>
              <a:t>in</a:t>
            </a:r>
            <a:r>
              <a:rPr lang="en-US" spc="105" dirty="0" smtClean="0">
                <a:latin typeface="+mj-lt"/>
                <a:cs typeface="Calibri"/>
              </a:rPr>
              <a:t> </a:t>
            </a:r>
            <a:r>
              <a:rPr lang="en-US" spc="-5" dirty="0" smtClean="0">
                <a:latin typeface="+mj-lt"/>
                <a:cs typeface="Calibri"/>
              </a:rPr>
              <a:t>C</a:t>
            </a:r>
            <a:endParaRPr lang="en-US" dirty="0" smtClean="0">
              <a:latin typeface="+mj-lt"/>
              <a:cs typeface="Calibri"/>
            </a:endParaRPr>
          </a:p>
          <a:p>
            <a:pPr>
              <a:buNone/>
            </a:pPr>
            <a:r>
              <a:rPr lang="en-US" sz="2400" b="1" u="sng" spc="-15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Link Section:</a:t>
            </a:r>
          </a:p>
          <a:p>
            <a:pPr>
              <a:buNone/>
            </a:pPr>
            <a:r>
              <a:rPr lang="en-US" sz="2400" spc="-15" dirty="0" smtClean="0"/>
              <a:t>Provides </a:t>
            </a:r>
            <a:r>
              <a:rPr lang="en-US" sz="2400" spc="-10" dirty="0" smtClean="0"/>
              <a:t>Instructions </a:t>
            </a:r>
            <a:r>
              <a:rPr lang="en-US" sz="2400" spc="-20" dirty="0" smtClean="0"/>
              <a:t>to </a:t>
            </a:r>
            <a:r>
              <a:rPr lang="en-US" sz="2400" spc="-5" dirty="0" smtClean="0"/>
              <a:t>the </a:t>
            </a:r>
            <a:r>
              <a:rPr lang="en-US" sz="2400" spc="-10" dirty="0" smtClean="0"/>
              <a:t>compiler </a:t>
            </a:r>
            <a:r>
              <a:rPr lang="en-US" sz="2400" spc="-20" dirty="0" smtClean="0"/>
              <a:t>to </a:t>
            </a:r>
            <a:r>
              <a:rPr lang="en-US" sz="2400" spc="-10" dirty="0" smtClean="0"/>
              <a:t>link  </a:t>
            </a:r>
            <a:r>
              <a:rPr lang="en-US" sz="2400" spc="-5" dirty="0" smtClean="0"/>
              <a:t>functions with</a:t>
            </a:r>
          </a:p>
          <a:p>
            <a:pPr>
              <a:buNone/>
            </a:pPr>
            <a:r>
              <a:rPr lang="en-US" sz="2400" spc="-25" dirty="0" smtClean="0"/>
              <a:t>program </a:t>
            </a:r>
            <a:r>
              <a:rPr lang="en-US" sz="2400" spc="-20" dirty="0" smtClean="0"/>
              <a:t>from </a:t>
            </a:r>
            <a:r>
              <a:rPr lang="en-US" sz="2400" spc="-5" dirty="0" smtClean="0"/>
              <a:t>the </a:t>
            </a:r>
            <a:r>
              <a:rPr lang="en-US" sz="2400" spc="-30" dirty="0" smtClean="0"/>
              <a:t>system</a:t>
            </a:r>
            <a:r>
              <a:rPr lang="en-US" sz="2400" spc="160" dirty="0" smtClean="0"/>
              <a:t> </a:t>
            </a:r>
            <a:r>
              <a:rPr lang="en-US" sz="2400" spc="-40" dirty="0" smtClean="0"/>
              <a:t>library.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lang="en-US" sz="2400" spc="-10" dirty="0" smtClean="0">
                <a:latin typeface="Calibri"/>
                <a:cs typeface="Calibri"/>
              </a:rPr>
              <a:t>    #include&lt;</a:t>
            </a:r>
            <a:r>
              <a:rPr lang="en-US" sz="2400" spc="-10" dirty="0" err="1" smtClean="0">
                <a:latin typeface="Calibri"/>
                <a:cs typeface="Calibri"/>
              </a:rPr>
              <a:t>stdio.h</a:t>
            </a:r>
            <a:r>
              <a:rPr lang="en-US" sz="2400" spc="-10" dirty="0" smtClean="0">
                <a:latin typeface="Calibri"/>
                <a:cs typeface="Calibri"/>
              </a:rPr>
              <a:t>&gt;</a:t>
            </a:r>
            <a:endParaRPr lang="en-US" sz="24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None/>
              <a:tabLst>
                <a:tab pos="299085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		</a:t>
            </a:r>
            <a:r>
              <a:rPr lang="en-US" sz="2400" spc="-15" dirty="0" smtClean="0">
                <a:latin typeface="Calibri"/>
                <a:cs typeface="Calibri"/>
              </a:rPr>
              <a:t>Links input/output </a:t>
            </a:r>
            <a:r>
              <a:rPr lang="en-US" sz="2400" spc="-5" dirty="0" smtClean="0">
                <a:latin typeface="Calibri"/>
                <a:cs typeface="Calibri"/>
              </a:rPr>
              <a:t>functions </a:t>
            </a:r>
            <a:r>
              <a:rPr lang="en-US" sz="2400" spc="-30" dirty="0" smtClean="0">
                <a:latin typeface="Calibri"/>
                <a:cs typeface="Calibri"/>
              </a:rPr>
              <a:t>like </a:t>
            </a:r>
            <a:r>
              <a:rPr lang="en-US" sz="2400" spc="-3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Scanf</a:t>
            </a:r>
            <a:r>
              <a:rPr lang="en-US" sz="2400" spc="-3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()</a:t>
            </a:r>
            <a:r>
              <a:rPr lang="en-US" sz="2400" spc="-30" dirty="0" smtClean="0">
                <a:latin typeface="Calibri"/>
                <a:cs typeface="Calibri"/>
              </a:rPr>
              <a:t> and </a:t>
            </a:r>
            <a:r>
              <a:rPr lang="en-US" sz="2400" spc="-3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printf</a:t>
            </a:r>
            <a:r>
              <a:rPr lang="en-US" sz="2400" spc="-3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()</a:t>
            </a:r>
            <a:r>
              <a:rPr lang="en-US" sz="2400" b="1" spc="21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with the</a:t>
            </a:r>
            <a:r>
              <a:rPr lang="en-US" sz="2400" spc="5" dirty="0" smtClean="0">
                <a:latin typeface="Calibri"/>
                <a:cs typeface="Calibri"/>
              </a:rPr>
              <a:t> </a:t>
            </a:r>
            <a:r>
              <a:rPr lang="en-US" sz="2400" spc="-25" dirty="0" smtClean="0">
                <a:latin typeface="Calibri"/>
                <a:cs typeface="Calibri"/>
              </a:rPr>
              <a:t>program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sz="24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Definition</a:t>
            </a:r>
            <a:r>
              <a:rPr lang="en-US" sz="2400" b="1" u="sng" spc="-3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 </a:t>
            </a:r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Section:</a:t>
            </a:r>
            <a:endParaRPr lang="en-US" sz="2400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None/>
              <a:tabLst>
                <a:tab pos="354965" algn="l"/>
              </a:tabLst>
            </a:pPr>
            <a:r>
              <a:rPr lang="en-US" sz="2400" dirty="0" smtClean="0">
                <a:latin typeface="+mj-lt"/>
              </a:rPr>
              <a:t>			All </a:t>
            </a:r>
            <a:r>
              <a:rPr lang="en-US" sz="2400" spc="-10" dirty="0" smtClean="0">
                <a:latin typeface="+mj-lt"/>
              </a:rPr>
              <a:t>symbolic </a:t>
            </a:r>
            <a:r>
              <a:rPr lang="en-US" sz="2400" spc="-15" dirty="0" smtClean="0">
                <a:latin typeface="+mj-lt"/>
              </a:rPr>
              <a:t>constants </a:t>
            </a:r>
            <a:r>
              <a:rPr lang="en-US" sz="2400" spc="-10" dirty="0" smtClean="0">
                <a:latin typeface="+mj-lt"/>
              </a:rPr>
              <a:t>are  defined.</a:t>
            </a: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None/>
              <a:tabLst>
                <a:tab pos="354965" algn="l"/>
                <a:tab pos="355600" algn="l"/>
              </a:tabLst>
            </a:pPr>
            <a:r>
              <a:rPr lang="it-IT" sz="2400" spc="-5" dirty="0" smtClean="0">
                <a:latin typeface="+mj-lt"/>
                <a:cs typeface="Calibri"/>
              </a:rPr>
              <a:t>Ex:</a:t>
            </a:r>
            <a:endParaRPr lang="it-IT" sz="2400" dirty="0" smtClean="0">
              <a:latin typeface="+mj-lt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None/>
              <a:tabLst>
                <a:tab pos="756285" algn="l"/>
                <a:tab pos="756920" algn="l"/>
              </a:tabLst>
            </a:pPr>
            <a:r>
              <a:rPr lang="it-IT" b="1" spc="-10" dirty="0" smtClean="0">
                <a:latin typeface="+mj-lt"/>
                <a:cs typeface="Calibri"/>
              </a:rPr>
              <a:t>#define  </a:t>
            </a:r>
            <a:r>
              <a:rPr lang="it-IT" b="1" spc="-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NUM </a:t>
            </a:r>
            <a:r>
              <a:rPr lang="it-IT" b="1" spc="-10" dirty="0" smtClean="0">
                <a:latin typeface="+mj-lt"/>
                <a:cs typeface="Calibri"/>
              </a:rPr>
              <a:t>128.65</a:t>
            </a:r>
            <a:endParaRPr lang="it-IT" dirty="0" smtClean="0">
              <a:latin typeface="+mj-lt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None/>
              <a:tabLst>
                <a:tab pos="756285" algn="l"/>
                <a:tab pos="756920" algn="l"/>
              </a:tabLst>
            </a:pPr>
            <a:r>
              <a:rPr lang="it-IT" b="1" spc="-10" dirty="0" smtClean="0">
                <a:latin typeface="+mj-lt"/>
                <a:cs typeface="Calibri"/>
              </a:rPr>
              <a:t>#define </a:t>
            </a:r>
            <a:r>
              <a:rPr lang="it-IT" b="1" spc="-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FORMULA</a:t>
            </a:r>
            <a:r>
              <a:rPr lang="it-IT" b="1" spc="10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it-IT" b="1" spc="-5" dirty="0" smtClean="0">
                <a:latin typeface="+mj-lt"/>
                <a:cs typeface="Calibri"/>
              </a:rPr>
              <a:t>5*x*x*x+3*x*x</a:t>
            </a: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None/>
              <a:tabLst>
                <a:tab pos="756285" algn="l"/>
                <a:tab pos="756920" algn="l"/>
              </a:tabLst>
            </a:pPr>
            <a:endParaRPr lang="it-IT" dirty="0" smtClean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sz="24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Global </a:t>
            </a:r>
            <a:r>
              <a:rPr lang="en-US" sz="2400" b="1" u="sng" spc="-1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Declaration</a:t>
            </a:r>
            <a:r>
              <a:rPr lang="en-US" sz="2400" b="1" u="sng" spc="-6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 </a:t>
            </a:r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Section:</a:t>
            </a:r>
            <a:endParaRPr lang="en-US" sz="2400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355600" marR="498475" indent="-342900">
              <a:lnSpc>
                <a:spcPct val="100000"/>
              </a:lnSpc>
              <a:spcBef>
                <a:spcPts val="770"/>
              </a:spcBef>
              <a:buNone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+mj-lt"/>
                <a:cs typeface="Calibri"/>
              </a:rPr>
              <a:t>	The variables which </a:t>
            </a:r>
            <a:r>
              <a:rPr lang="en-US" sz="2400" spc="-10" dirty="0" smtClean="0">
                <a:latin typeface="+mj-lt"/>
                <a:cs typeface="Calibri"/>
              </a:rPr>
              <a:t>are </a:t>
            </a:r>
            <a:r>
              <a:rPr lang="en-US" sz="2400" spc="-5" dirty="0" smtClean="0">
                <a:latin typeface="+mj-lt"/>
                <a:cs typeface="Calibri"/>
              </a:rPr>
              <a:t>used </a:t>
            </a:r>
            <a:r>
              <a:rPr lang="en-US" sz="2400" dirty="0" smtClean="0">
                <a:latin typeface="+mj-lt"/>
                <a:cs typeface="Calibri"/>
              </a:rPr>
              <a:t>in </a:t>
            </a:r>
            <a:r>
              <a:rPr lang="en-US" sz="2400" spc="-10" dirty="0" smtClean="0">
                <a:latin typeface="+mj-lt"/>
                <a:cs typeface="Calibri"/>
              </a:rPr>
              <a:t>more </a:t>
            </a:r>
            <a:r>
              <a:rPr lang="en-US" sz="2400" dirty="0" smtClean="0">
                <a:latin typeface="+mj-lt"/>
                <a:cs typeface="Calibri"/>
              </a:rPr>
              <a:t>than  one </a:t>
            </a:r>
            <a:r>
              <a:rPr lang="en-US" sz="2400" spc="-5" dirty="0" smtClean="0">
                <a:latin typeface="+mj-lt"/>
                <a:cs typeface="Calibri"/>
              </a:rPr>
              <a:t>functions </a:t>
            </a:r>
            <a:r>
              <a:rPr lang="en-US" sz="2400" dirty="0" smtClean="0">
                <a:latin typeface="+mj-lt"/>
                <a:cs typeface="Calibri"/>
              </a:rPr>
              <a:t>or </a:t>
            </a:r>
            <a:r>
              <a:rPr lang="en-US" sz="2400" spc="-10" dirty="0" smtClean="0">
                <a:latin typeface="+mj-lt"/>
                <a:cs typeface="Calibri"/>
              </a:rPr>
              <a:t>blocks </a:t>
            </a:r>
            <a:r>
              <a:rPr lang="en-US" sz="2400" spc="-15" dirty="0" smtClean="0">
                <a:latin typeface="+mj-lt"/>
                <a:cs typeface="Calibri"/>
              </a:rPr>
              <a:t>are </a:t>
            </a:r>
            <a:r>
              <a:rPr lang="en-US" sz="2400" spc="-5" dirty="0" smtClean="0">
                <a:latin typeface="+mj-lt"/>
                <a:cs typeface="Calibri"/>
              </a:rPr>
              <a:t>called </a:t>
            </a:r>
            <a:r>
              <a:rPr lang="en-US" sz="2400" b="1" dirty="0" smtClean="0">
                <a:latin typeface="+mj-lt"/>
                <a:cs typeface="Calibri"/>
              </a:rPr>
              <a:t>global  </a:t>
            </a:r>
            <a:r>
              <a:rPr lang="en-US" sz="2400" b="1" spc="-5" dirty="0" smtClean="0">
                <a:latin typeface="+mj-lt"/>
                <a:cs typeface="Calibri"/>
              </a:rPr>
              <a:t>variables.</a:t>
            </a:r>
            <a:endParaRPr lang="en-US" sz="2400" dirty="0" smtClean="0"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-"/>
            </a:pPr>
            <a:endParaRPr lang="en-US" sz="2400" dirty="0" smtClean="0">
              <a:latin typeface="+mj-lt"/>
              <a:cs typeface="Calibri"/>
            </a:endParaRPr>
          </a:p>
          <a:p>
            <a:pPr marL="355600" marR="5080" indent="-342900">
              <a:lnSpc>
                <a:spcPct val="100000"/>
              </a:lnSpc>
              <a:buNone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+mj-lt"/>
                <a:cs typeface="Calibri"/>
              </a:rPr>
              <a:t>	We can </a:t>
            </a:r>
            <a:r>
              <a:rPr lang="en-US" sz="2400" dirty="0" smtClean="0">
                <a:latin typeface="+mj-lt"/>
                <a:cs typeface="Calibri"/>
              </a:rPr>
              <a:t>also </a:t>
            </a:r>
            <a:r>
              <a:rPr lang="en-US" sz="2400" spc="-10" dirty="0" smtClean="0">
                <a:latin typeface="+mj-lt"/>
                <a:cs typeface="Calibri"/>
              </a:rPr>
              <a:t>declares </a:t>
            </a:r>
            <a:r>
              <a:rPr lang="en-US" sz="2400" dirty="0" smtClean="0">
                <a:latin typeface="+mj-lt"/>
                <a:cs typeface="Calibri"/>
              </a:rPr>
              <a:t>all the </a:t>
            </a:r>
            <a:r>
              <a:rPr lang="en-US" sz="2400" spc="-10" dirty="0" smtClean="0">
                <a:latin typeface="+mj-lt"/>
                <a:cs typeface="Calibri"/>
              </a:rPr>
              <a:t>user-defined </a:t>
            </a:r>
            <a:r>
              <a:rPr lang="en-US" sz="2400" spc="-5" dirty="0" smtClean="0">
                <a:latin typeface="+mj-lt"/>
                <a:cs typeface="Calibri"/>
              </a:rPr>
              <a:t>functions.</a:t>
            </a:r>
            <a:endParaRPr lang="en-US" sz="2400" dirty="0" smtClean="0">
              <a:latin typeface="+mj-lt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None/>
              <a:tabLst>
                <a:tab pos="354965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None/>
            </a:pPr>
            <a:r>
              <a:rPr lang="en-US" sz="2400" b="1" i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main</a:t>
            </a:r>
            <a:r>
              <a:rPr lang="en-US" sz="24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() </a:t>
            </a:r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Function</a:t>
            </a:r>
            <a:r>
              <a:rPr lang="en-US" sz="2400" b="1" u="sng" spc="-1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 </a:t>
            </a:r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Section:</a:t>
            </a:r>
            <a:endParaRPr lang="en-US" sz="2400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buNone/>
              <a:tabLst>
                <a:tab pos="354965" algn="l"/>
              </a:tabLst>
            </a:pPr>
            <a:r>
              <a:rPr lang="en-US" sz="2400" spc="-20" dirty="0" smtClean="0">
                <a:latin typeface="+mj-lt"/>
              </a:rPr>
              <a:t>Every </a:t>
            </a:r>
            <a:r>
              <a:rPr lang="en-US" sz="2400" dirty="0" smtClean="0">
                <a:latin typeface="+mj-lt"/>
              </a:rPr>
              <a:t>C </a:t>
            </a:r>
            <a:r>
              <a:rPr lang="en-US" sz="2400" spc="-20" dirty="0" smtClean="0">
                <a:latin typeface="+mj-lt"/>
              </a:rPr>
              <a:t>program </a:t>
            </a:r>
            <a:r>
              <a:rPr lang="en-US" sz="2400" spc="-10" dirty="0" smtClean="0">
                <a:latin typeface="+mj-lt"/>
              </a:rPr>
              <a:t>starts </a:t>
            </a:r>
            <a:r>
              <a:rPr lang="en-US" sz="2400" dirty="0" smtClean="0">
                <a:latin typeface="+mj-lt"/>
              </a:rPr>
              <a:t>with a main()</a:t>
            </a:r>
            <a:r>
              <a:rPr lang="en-US" sz="2400" spc="-25" dirty="0" smtClean="0">
                <a:latin typeface="+mj-lt"/>
              </a:rPr>
              <a:t> </a:t>
            </a:r>
            <a:r>
              <a:rPr lang="en-US" sz="2400" spc="-5" dirty="0" smtClean="0">
                <a:latin typeface="+mj-lt"/>
              </a:rPr>
              <a:t>function.</a:t>
            </a:r>
            <a:endParaRPr lang="en-US" sz="2400" spc="-20" dirty="0" smtClean="0">
              <a:latin typeface="+mj-lt"/>
            </a:endParaRPr>
          </a:p>
          <a:p>
            <a:pPr marL="469900">
              <a:lnSpc>
                <a:spcPct val="100000"/>
              </a:lnSpc>
              <a:spcBef>
                <a:spcPts val="105"/>
              </a:spcBef>
              <a:buNone/>
              <a:tabLst>
                <a:tab pos="756285" algn="l"/>
              </a:tabLst>
            </a:pPr>
            <a:endParaRPr lang="en-US" sz="2400" i="1" dirty="0" smtClean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5"/>
              </a:spcBef>
              <a:buNone/>
              <a:tabLst>
                <a:tab pos="756285" algn="l"/>
              </a:tabLst>
            </a:pPr>
            <a:r>
              <a:rPr lang="en-US" b="1" i="1" dirty="0" smtClean="0">
                <a:solidFill>
                  <a:srgbClr val="92D050"/>
                </a:solidFill>
                <a:latin typeface="+mj-lt"/>
                <a:cs typeface="Calibri"/>
              </a:rPr>
              <a:t>Declaration </a:t>
            </a:r>
            <a:r>
              <a:rPr lang="en-US" b="1" dirty="0" smtClean="0">
                <a:solidFill>
                  <a:srgbClr val="92D050"/>
                </a:solidFill>
                <a:latin typeface="+mj-lt"/>
                <a:cs typeface="Calibri"/>
              </a:rPr>
              <a:t>part and </a:t>
            </a:r>
            <a:r>
              <a:rPr lang="en-US" b="1" i="1" spc="-15" dirty="0" smtClean="0">
                <a:solidFill>
                  <a:srgbClr val="92D050"/>
                </a:solidFill>
                <a:latin typeface="+mj-lt"/>
                <a:cs typeface="Calibri"/>
              </a:rPr>
              <a:t>executable</a:t>
            </a:r>
            <a:r>
              <a:rPr lang="en-US" b="1" i="1" spc="-80" dirty="0" smtClean="0">
                <a:solidFill>
                  <a:srgbClr val="92D050"/>
                </a:solidFill>
                <a:latin typeface="+mj-lt"/>
                <a:cs typeface="Calibri"/>
              </a:rPr>
              <a:t> </a:t>
            </a:r>
            <a:r>
              <a:rPr lang="en-US" b="1" spc="-5" dirty="0" smtClean="0">
                <a:solidFill>
                  <a:srgbClr val="92D050"/>
                </a:solidFill>
                <a:latin typeface="+mj-lt"/>
                <a:cs typeface="Calibri"/>
              </a:rPr>
              <a:t>part</a:t>
            </a:r>
          </a:p>
          <a:p>
            <a:pPr marL="469900">
              <a:lnSpc>
                <a:spcPct val="100000"/>
              </a:lnSpc>
              <a:spcBef>
                <a:spcPts val="105"/>
              </a:spcBef>
              <a:buNone/>
              <a:tabLst>
                <a:tab pos="756285" algn="l"/>
              </a:tabLst>
            </a:pPr>
            <a:endParaRPr lang="en-US" sz="2400" dirty="0" smtClean="0">
              <a:latin typeface="+mj-lt"/>
              <a:cs typeface="Calibri"/>
            </a:endParaRPr>
          </a:p>
          <a:p>
            <a:pPr marL="355600" marR="5080" indent="-342900">
              <a:lnSpc>
                <a:spcPts val="3240"/>
              </a:lnSpc>
              <a:buNone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latin typeface="+mj-lt"/>
                <a:cs typeface="Calibri"/>
              </a:rPr>
              <a:t>Declaration </a:t>
            </a:r>
            <a:r>
              <a:rPr lang="en-US" sz="2400" spc="-5" dirty="0" smtClean="0">
                <a:latin typeface="+mj-lt"/>
                <a:cs typeface="Calibri"/>
              </a:rPr>
              <a:t>part </a:t>
            </a:r>
            <a:r>
              <a:rPr lang="en-US" sz="2400" spc="-10" dirty="0" smtClean="0">
                <a:latin typeface="+mj-lt"/>
                <a:cs typeface="Calibri"/>
              </a:rPr>
              <a:t>declares </a:t>
            </a:r>
            <a:r>
              <a:rPr lang="en-US" sz="2400" dirty="0" smtClean="0">
                <a:latin typeface="+mj-lt"/>
                <a:cs typeface="Calibri"/>
              </a:rPr>
              <a:t>all the </a:t>
            </a:r>
            <a:r>
              <a:rPr lang="en-US" sz="2400" spc="-5" dirty="0" smtClean="0">
                <a:latin typeface="+mj-lt"/>
                <a:cs typeface="Calibri"/>
              </a:rPr>
              <a:t>variables used </a:t>
            </a:r>
            <a:r>
              <a:rPr lang="en-US" sz="2400" dirty="0" smtClean="0">
                <a:latin typeface="+mj-lt"/>
                <a:cs typeface="Calibri"/>
              </a:rPr>
              <a:t>in  the </a:t>
            </a:r>
            <a:r>
              <a:rPr lang="en-US" sz="2400" spc="-20" dirty="0" smtClean="0">
                <a:latin typeface="+mj-lt"/>
                <a:cs typeface="Calibri"/>
              </a:rPr>
              <a:t>execution</a:t>
            </a:r>
            <a:r>
              <a:rPr lang="en-US" sz="2400" dirty="0" smtClean="0">
                <a:latin typeface="+mj-lt"/>
                <a:cs typeface="Calibri"/>
              </a:rPr>
              <a:t> </a:t>
            </a:r>
            <a:r>
              <a:rPr lang="en-US" sz="2400" spc="-5" dirty="0" smtClean="0">
                <a:latin typeface="+mj-lt"/>
                <a:cs typeface="Calibri"/>
              </a:rPr>
              <a:t>part.</a:t>
            </a:r>
            <a:endParaRPr lang="en-US" sz="2400" dirty="0" smtClean="0">
              <a:latin typeface="+mj-lt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None/>
              <a:tabLst>
                <a:tab pos="756285" algn="l"/>
                <a:tab pos="756920" algn="l"/>
              </a:tabLst>
            </a:pPr>
            <a:r>
              <a:rPr lang="en-US" spc="-10" dirty="0" err="1" smtClean="0">
                <a:latin typeface="+mj-lt"/>
                <a:cs typeface="Calibri"/>
              </a:rPr>
              <a:t>int</a:t>
            </a:r>
            <a:r>
              <a:rPr lang="en-US" spc="-15" dirty="0" smtClean="0">
                <a:latin typeface="+mj-lt"/>
                <a:cs typeface="Calibri"/>
              </a:rPr>
              <a:t> </a:t>
            </a:r>
            <a:r>
              <a:rPr lang="en-US" spc="-5" dirty="0" smtClean="0">
                <a:latin typeface="+mj-lt"/>
                <a:cs typeface="Calibri"/>
              </a:rPr>
              <a:t>a, </a:t>
            </a:r>
            <a:r>
              <a:rPr lang="en-US" spc="-5" dirty="0" err="1" smtClean="0">
                <a:latin typeface="+mj-lt"/>
                <a:cs typeface="Calibri"/>
              </a:rPr>
              <a:t>b,c</a:t>
            </a:r>
            <a:r>
              <a:rPr lang="en-US" spc="-5" dirty="0" smtClean="0">
                <a:latin typeface="+mj-lt"/>
                <a:cs typeface="Calibri"/>
              </a:rPr>
              <a:t>;</a:t>
            </a: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None/>
              <a:tabLst>
                <a:tab pos="756285" algn="l"/>
                <a:tab pos="756920" algn="l"/>
              </a:tabLst>
            </a:pPr>
            <a:r>
              <a:rPr lang="en-US" spc="-5" dirty="0" smtClean="0">
                <a:latin typeface="+mj-lt"/>
                <a:cs typeface="Calibri"/>
              </a:rPr>
              <a:t>float d=10.9;</a:t>
            </a:r>
            <a:endParaRPr lang="en-US" dirty="0" smtClean="0">
              <a:latin typeface="+mj-lt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-"/>
            </a:pPr>
            <a:endParaRPr lang="en-US" dirty="0" smtClean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buNone/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latin typeface="+mj-lt"/>
                <a:cs typeface="Calibri"/>
              </a:rPr>
              <a:t>Execution </a:t>
            </a:r>
            <a:r>
              <a:rPr lang="en-US" sz="2400" spc="-5" dirty="0" smtClean="0">
                <a:latin typeface="+mj-lt"/>
                <a:cs typeface="Calibri"/>
              </a:rPr>
              <a:t>part has </a:t>
            </a:r>
            <a:r>
              <a:rPr lang="en-US" sz="2400" spc="-20" dirty="0" smtClean="0">
                <a:latin typeface="+mj-lt"/>
                <a:cs typeface="Calibri"/>
              </a:rPr>
              <a:t>executable </a:t>
            </a:r>
            <a:r>
              <a:rPr lang="en-US" sz="2400" spc="-10" dirty="0" smtClean="0">
                <a:latin typeface="+mj-lt"/>
                <a:cs typeface="Calibri"/>
              </a:rPr>
              <a:t>operations</a:t>
            </a:r>
            <a:r>
              <a:rPr lang="en-US" sz="2400" spc="5" dirty="0" smtClean="0">
                <a:latin typeface="+mj-lt"/>
                <a:cs typeface="Calibri"/>
              </a:rPr>
              <a:t> </a:t>
            </a:r>
            <a:r>
              <a:rPr lang="en-US" sz="2400" spc="-25" dirty="0" smtClean="0">
                <a:latin typeface="+mj-lt"/>
                <a:cs typeface="Calibri"/>
              </a:rPr>
              <a:t>like:</a:t>
            </a:r>
            <a:endParaRPr lang="en-US" sz="2400" dirty="0" smtClean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buNone/>
              <a:tabLst>
                <a:tab pos="756285" algn="l"/>
              </a:tabLst>
            </a:pPr>
            <a:r>
              <a:rPr lang="en-US" sz="2400" dirty="0" smtClean="0">
                <a:latin typeface="+mj-lt"/>
                <a:cs typeface="Calibri"/>
              </a:rPr>
              <a:t>         num1= num1</a:t>
            </a:r>
            <a:r>
              <a:rPr lang="en-US" sz="2400" spc="-40" dirty="0" smtClean="0">
                <a:latin typeface="+mj-lt"/>
                <a:cs typeface="Calibri"/>
              </a:rPr>
              <a:t> </a:t>
            </a:r>
            <a:r>
              <a:rPr lang="en-US" sz="2400" spc="-5" dirty="0" smtClean="0">
                <a:latin typeface="+mj-lt"/>
                <a:cs typeface="Calibri"/>
              </a:rPr>
              <a:t>- 1;</a:t>
            </a:r>
            <a:endParaRPr lang="en-US" sz="2400" dirty="0" smtClean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  <a:buNone/>
              <a:tabLst>
                <a:tab pos="756285" algn="l"/>
              </a:tabLst>
            </a:pPr>
            <a:r>
              <a:rPr lang="en-US" sz="2400" dirty="0" smtClean="0">
                <a:latin typeface="+mj-lt"/>
                <a:cs typeface="Calibri"/>
              </a:rPr>
              <a:t>         num2 = num1*4;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b="1" u="sng" spc="-1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Subprogram</a:t>
            </a:r>
            <a:r>
              <a:rPr lang="en-US" b="1" u="sng" spc="-5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 </a:t>
            </a:r>
            <a:r>
              <a:rPr lang="en-US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Section: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  <a:buNone/>
            </a:pPr>
            <a:endParaRPr lang="en-US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355600" marR="5080" indent="-342900">
              <a:spcBef>
                <a:spcPts val="770"/>
              </a:spcBef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+mj-lt"/>
                <a:cs typeface="Calibri"/>
              </a:rPr>
              <a:t>	This section </a:t>
            </a:r>
            <a:r>
              <a:rPr lang="en-US" spc="-15" dirty="0" smtClean="0">
                <a:latin typeface="+mj-lt"/>
                <a:cs typeface="Calibri"/>
              </a:rPr>
              <a:t>contains </a:t>
            </a:r>
            <a:r>
              <a:rPr lang="en-US" dirty="0" smtClean="0">
                <a:latin typeface="+mj-lt"/>
                <a:cs typeface="Calibri"/>
              </a:rPr>
              <a:t>all the </a:t>
            </a:r>
            <a:r>
              <a:rPr lang="en-US" spc="-10" dirty="0" smtClean="0">
                <a:latin typeface="+mj-lt"/>
                <a:cs typeface="Calibri"/>
              </a:rPr>
              <a:t>user-defined  </a:t>
            </a:r>
            <a:r>
              <a:rPr lang="en-US" spc="-5" dirty="0" smtClean="0">
                <a:latin typeface="+mj-lt"/>
                <a:cs typeface="Calibri"/>
              </a:rPr>
              <a:t>functions that </a:t>
            </a:r>
            <a:r>
              <a:rPr lang="en-US" spc="-15" dirty="0" smtClean="0">
                <a:latin typeface="+mj-lt"/>
                <a:cs typeface="Calibri"/>
              </a:rPr>
              <a:t>are </a:t>
            </a:r>
            <a:r>
              <a:rPr lang="en-US" spc="-5" dirty="0" smtClean="0">
                <a:latin typeface="+mj-lt"/>
                <a:cs typeface="Calibri"/>
              </a:rPr>
              <a:t>called </a:t>
            </a:r>
            <a:r>
              <a:rPr lang="en-US" dirty="0" smtClean="0">
                <a:latin typeface="+mj-lt"/>
                <a:cs typeface="Calibri"/>
              </a:rPr>
              <a:t>in the main</a:t>
            </a:r>
            <a:r>
              <a:rPr lang="en-US" spc="40" dirty="0" smtClean="0">
                <a:latin typeface="+mj-lt"/>
                <a:cs typeface="Calibri"/>
              </a:rPr>
              <a:t> </a:t>
            </a:r>
            <a:r>
              <a:rPr lang="en-US" spc="-5" dirty="0" smtClean="0">
                <a:latin typeface="+mj-lt"/>
                <a:cs typeface="Calibri"/>
              </a:rPr>
              <a:t>function.</a:t>
            </a:r>
            <a:endParaRPr lang="en-US" dirty="0" smtClean="0"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</a:pPr>
            <a:endParaRPr lang="en-US" dirty="0" smtClean="0">
              <a:latin typeface="+mj-lt"/>
              <a:cs typeface="Calibri"/>
            </a:endParaRPr>
          </a:p>
          <a:p>
            <a:pPr marL="355600" marR="723265" indent="-342900" algn="just">
              <a:buFont typeface="Wingdings" pitchFamily="2" charset="2"/>
              <a:buChar char="§"/>
              <a:tabLst>
                <a:tab pos="355600" algn="l"/>
              </a:tabLst>
            </a:pPr>
            <a:r>
              <a:rPr lang="en-US" spc="-5" dirty="0" smtClean="0">
                <a:latin typeface="+mj-lt"/>
                <a:cs typeface="Calibri"/>
              </a:rPr>
              <a:t>	All </a:t>
            </a:r>
            <a:r>
              <a:rPr lang="en-US" dirty="0" smtClean="0">
                <a:latin typeface="+mj-lt"/>
                <a:cs typeface="Calibri"/>
              </a:rPr>
              <a:t>the </a:t>
            </a:r>
            <a:r>
              <a:rPr lang="en-US" spc="-5" dirty="0" smtClean="0">
                <a:latin typeface="+mj-lt"/>
                <a:cs typeface="Calibri"/>
              </a:rPr>
              <a:t>sections </a:t>
            </a:r>
            <a:r>
              <a:rPr lang="en-US" spc="-20" dirty="0" smtClean="0">
                <a:latin typeface="+mj-lt"/>
                <a:cs typeface="Calibri"/>
              </a:rPr>
              <a:t>except </a:t>
            </a:r>
            <a:r>
              <a:rPr lang="en-US" dirty="0" smtClean="0">
                <a:latin typeface="+mj-lt"/>
                <a:cs typeface="Calibri"/>
              </a:rPr>
              <a:t>the main </a:t>
            </a:r>
            <a:r>
              <a:rPr lang="en-US" spc="-5" dirty="0" smtClean="0">
                <a:latin typeface="+mj-lt"/>
                <a:cs typeface="Calibri"/>
              </a:rPr>
              <a:t>function  section </a:t>
            </a:r>
            <a:r>
              <a:rPr lang="en-US" spc="-20" dirty="0" smtClean="0">
                <a:latin typeface="+mj-lt"/>
                <a:cs typeface="Calibri"/>
              </a:rPr>
              <a:t>may </a:t>
            </a:r>
            <a:r>
              <a:rPr lang="en-US" dirty="0" smtClean="0">
                <a:latin typeface="+mj-lt"/>
                <a:cs typeface="Calibri"/>
              </a:rPr>
              <a:t>be </a:t>
            </a:r>
            <a:r>
              <a:rPr lang="en-US" spc="-10" dirty="0" smtClean="0">
                <a:latin typeface="+mj-lt"/>
                <a:cs typeface="Calibri"/>
              </a:rPr>
              <a:t>absent </a:t>
            </a:r>
            <a:r>
              <a:rPr lang="en-US" dirty="0" smtClean="0">
                <a:latin typeface="+mj-lt"/>
                <a:cs typeface="Calibri"/>
              </a:rPr>
              <a:t>when </a:t>
            </a:r>
            <a:r>
              <a:rPr lang="en-US" spc="-5" dirty="0" smtClean="0">
                <a:latin typeface="+mj-lt"/>
                <a:cs typeface="Calibri"/>
              </a:rPr>
              <a:t>they </a:t>
            </a:r>
            <a:r>
              <a:rPr lang="en-US" spc="-10" dirty="0" smtClean="0">
                <a:latin typeface="+mj-lt"/>
                <a:cs typeface="Calibri"/>
              </a:rPr>
              <a:t>are </a:t>
            </a:r>
            <a:r>
              <a:rPr lang="en-US" spc="-5" dirty="0" smtClean="0">
                <a:latin typeface="+mj-lt"/>
                <a:cs typeface="Calibri"/>
              </a:rPr>
              <a:t>not  </a:t>
            </a:r>
            <a:r>
              <a:rPr lang="en-US" spc="-10" dirty="0" smtClean="0">
                <a:latin typeface="+mj-lt"/>
                <a:cs typeface="Calibri"/>
              </a:rPr>
              <a:t>required.</a:t>
            </a:r>
            <a:endParaRPr lang="en-US" dirty="0" smtClean="0">
              <a:latin typeface="+mj-lt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 language is evolved from both BCPL and B language.</a:t>
            </a:r>
          </a:p>
          <a:p>
            <a:endParaRPr lang="en-US" sz="2400" dirty="0" smtClean="0"/>
          </a:p>
          <a:p>
            <a:r>
              <a:rPr lang="en-US" sz="2400" dirty="0" smtClean="0"/>
              <a:t>C is developed by Dennis Ritchie at Bell laboratories.</a:t>
            </a:r>
          </a:p>
          <a:p>
            <a:endParaRPr lang="en-US" sz="2400" dirty="0" smtClean="0"/>
          </a:p>
          <a:p>
            <a:r>
              <a:rPr lang="en-US" sz="2400" dirty="0" smtClean="0"/>
              <a:t>C is implemented on DEC PDP-11 computer in 1972.</a:t>
            </a:r>
          </a:p>
          <a:p>
            <a:endParaRPr lang="en-US" sz="2400" dirty="0" smtClean="0"/>
          </a:p>
          <a:p>
            <a:r>
              <a:rPr lang="en-US" sz="2400" dirty="0" smtClean="0"/>
              <a:t>C language is hardware independent.</a:t>
            </a:r>
          </a:p>
          <a:p>
            <a:endParaRPr lang="en-US" sz="2400" dirty="0" smtClean="0"/>
          </a:p>
          <a:p>
            <a:r>
              <a:rPr lang="en-US" sz="2400" dirty="0" smtClean="0"/>
              <a:t>OS are developed by using C. Ex. UNIX.</a:t>
            </a:r>
          </a:p>
          <a:p>
            <a:endParaRPr lang="en-US" sz="2400" dirty="0" smtClean="0"/>
          </a:p>
          <a:p>
            <a:r>
              <a:rPr lang="en-US" sz="2400" dirty="0" smtClean="0"/>
              <a:t>Rapid extension of C over different platform creates incompatible.		</a:t>
            </a:r>
          </a:p>
          <a:p>
            <a:endParaRPr lang="en-US" sz="2400" dirty="0" smtClean="0"/>
          </a:p>
          <a:p>
            <a:r>
              <a:rPr lang="en-US" sz="2400" dirty="0" smtClean="0"/>
              <a:t>Programmers faced serious problem, since developed code should run on multiple platforms.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Program: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(“welcome to Centre for Distance Education \n”);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(“Anna University, Chennai. \n”);</a:t>
            </a:r>
          </a:p>
          <a:p>
            <a:r>
              <a:rPr lang="en-US" sz="2400" dirty="0" smtClean="0"/>
              <a:t>};</a:t>
            </a:r>
          </a:p>
          <a:p>
            <a:endParaRPr lang="en-US" sz="2400" u="sng" dirty="0" smtClean="0"/>
          </a:p>
          <a:p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dirty="0" smtClean="0"/>
              <a:t>welcome to Centre for Distance Education</a:t>
            </a:r>
          </a:p>
          <a:p>
            <a:r>
              <a:rPr lang="en-US" dirty="0" smtClean="0"/>
              <a:t>Anna University, Chennai.</a:t>
            </a:r>
            <a:endParaRPr lang="en-US" u="sng" dirty="0" smtClean="0"/>
          </a:p>
          <a:p>
            <a:pPr>
              <a:buNone/>
            </a:pP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400" spc="-20" dirty="0" smtClean="0"/>
              <a:t>Tokens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01980" algn="l"/>
                <a:tab pos="602615" algn="l"/>
              </a:tabLst>
            </a:pPr>
            <a:r>
              <a:rPr lang="en-US" sz="2400" dirty="0" smtClean="0">
                <a:latin typeface="+mj-lt"/>
                <a:cs typeface="Arial"/>
              </a:rPr>
              <a:t>The smallest </a:t>
            </a:r>
            <a:r>
              <a:rPr lang="en-US" sz="2400" spc="-5" dirty="0" smtClean="0">
                <a:latin typeface="+mj-lt"/>
                <a:cs typeface="Arial"/>
              </a:rPr>
              <a:t>individual units in a C </a:t>
            </a:r>
            <a:r>
              <a:rPr lang="en-US" sz="2400" dirty="0" smtClean="0">
                <a:latin typeface="+mj-lt"/>
                <a:cs typeface="Arial"/>
              </a:rPr>
              <a:t>program </a:t>
            </a:r>
            <a:r>
              <a:rPr lang="en-US" sz="2400" spc="-5" dirty="0" smtClean="0">
                <a:latin typeface="+mj-lt"/>
                <a:cs typeface="Arial"/>
              </a:rPr>
              <a:t>are known  as </a:t>
            </a:r>
            <a:r>
              <a:rPr lang="en-US" sz="2400" dirty="0" smtClean="0">
                <a:latin typeface="+mj-lt"/>
                <a:cs typeface="Arial"/>
              </a:rPr>
              <a:t>tokens. In S</a:t>
            </a:r>
            <a:r>
              <a:rPr lang="en-US" sz="2400" spc="-5" dirty="0" smtClean="0">
                <a:latin typeface="+mj-lt"/>
                <a:cs typeface="Arial"/>
              </a:rPr>
              <a:t>ource program, </a:t>
            </a:r>
            <a:r>
              <a:rPr lang="en-US" sz="2400" dirty="0" smtClean="0">
                <a:latin typeface="+mj-lt"/>
                <a:cs typeface="Arial"/>
              </a:rPr>
              <a:t>the </a:t>
            </a:r>
            <a:r>
              <a:rPr lang="en-US" sz="2400" spc="-5" dirty="0" smtClean="0">
                <a:latin typeface="+mj-lt"/>
                <a:cs typeface="Arial"/>
              </a:rPr>
              <a:t>basic element  recognized by the compiler is </a:t>
            </a:r>
            <a:r>
              <a:rPr lang="en-US" sz="2400" dirty="0" smtClean="0">
                <a:latin typeface="+mj-lt"/>
                <a:cs typeface="Arial"/>
              </a:rPr>
              <a:t>the </a:t>
            </a:r>
            <a:r>
              <a:rPr lang="en-US" sz="2400" spc="-5" dirty="0" smtClean="0">
                <a:latin typeface="+mj-lt"/>
                <a:cs typeface="Arial"/>
              </a:rPr>
              <a:t>"token.“</a:t>
            </a:r>
          </a:p>
          <a:p>
            <a:pPr marL="286385" marR="5080" indent="-27432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01980" algn="l"/>
                <a:tab pos="602615" algn="l"/>
              </a:tabLst>
            </a:pPr>
            <a:r>
              <a:rPr lang="en-US" sz="2400" spc="-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A </a:t>
            </a:r>
            <a:r>
              <a:rPr lang="en-US" sz="2400" spc="-5" dirty="0" smtClean="0">
                <a:latin typeface="+mj-lt"/>
                <a:cs typeface="Arial"/>
              </a:rPr>
              <a:t>token is  </a:t>
            </a:r>
            <a:r>
              <a:rPr lang="en-US" sz="2400" dirty="0" smtClean="0">
                <a:latin typeface="+mj-lt"/>
                <a:cs typeface="Arial"/>
              </a:rPr>
              <a:t>source-program </a:t>
            </a:r>
            <a:r>
              <a:rPr lang="en-US" sz="2400" spc="-5" dirty="0" smtClean="0">
                <a:latin typeface="+mj-lt"/>
                <a:cs typeface="Arial"/>
              </a:rPr>
              <a:t>text </a:t>
            </a:r>
            <a:r>
              <a:rPr lang="en-US" sz="2400" dirty="0" smtClean="0">
                <a:latin typeface="+mj-lt"/>
                <a:cs typeface="Arial"/>
              </a:rPr>
              <a:t>that the </a:t>
            </a:r>
            <a:r>
              <a:rPr lang="en-US" sz="2400" spc="-5" dirty="0" smtClean="0">
                <a:latin typeface="+mj-lt"/>
                <a:cs typeface="Arial"/>
              </a:rPr>
              <a:t>compiler does not break  down into component</a:t>
            </a:r>
            <a:r>
              <a:rPr lang="en-US" sz="2400" spc="35" dirty="0" smtClean="0">
                <a:latin typeface="+mj-lt"/>
                <a:cs typeface="Arial"/>
              </a:rPr>
              <a:t> </a:t>
            </a:r>
            <a:r>
              <a:rPr lang="en-US" sz="2400" spc="-5" dirty="0" smtClean="0">
                <a:latin typeface="+mj-lt"/>
                <a:cs typeface="Arial"/>
              </a:rPr>
              <a:t>elements.</a:t>
            </a:r>
            <a:endParaRPr lang="en-US" sz="2400" dirty="0" smtClean="0">
              <a:latin typeface="+mj-lt"/>
              <a:cs typeface="Arial"/>
            </a:endParaRPr>
          </a:p>
          <a:p>
            <a:pPr marL="608330" indent="-596265">
              <a:lnSpc>
                <a:spcPct val="100000"/>
              </a:lnSpc>
              <a:spcBef>
                <a:spcPts val="580"/>
              </a:spcBef>
              <a:buNone/>
              <a:tabLst>
                <a:tab pos="608330" algn="l"/>
                <a:tab pos="608965" algn="l"/>
              </a:tabLst>
            </a:pPr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Types of </a:t>
            </a:r>
            <a:r>
              <a:rPr lang="en-US" sz="24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tokens:</a:t>
            </a:r>
            <a:endParaRPr lang="en-US" sz="2400" b="1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456565" algn="l"/>
                <a:tab pos="457200" algn="l"/>
              </a:tabLst>
            </a:pPr>
            <a:r>
              <a:rPr lang="en-US" sz="2400" spc="-5" dirty="0" smtClean="0">
                <a:latin typeface="+mj-lt"/>
                <a:cs typeface="Arial"/>
              </a:rPr>
              <a:t>Keywords </a:t>
            </a:r>
            <a:r>
              <a:rPr lang="en-US" sz="2400" dirty="0" smtClean="0">
                <a:latin typeface="+mj-lt"/>
                <a:cs typeface="Arial"/>
              </a:rPr>
              <a:t>[e.g. float, </a:t>
            </a:r>
            <a:r>
              <a:rPr lang="en-US" sz="2400" spc="-5" dirty="0" err="1" smtClean="0">
                <a:latin typeface="+mj-lt"/>
                <a:cs typeface="Arial"/>
              </a:rPr>
              <a:t>int</a:t>
            </a:r>
            <a:r>
              <a:rPr lang="en-US" sz="2400" spc="-5" dirty="0" smtClean="0">
                <a:latin typeface="+mj-lt"/>
                <a:cs typeface="Arial"/>
              </a:rPr>
              <a:t>,</a:t>
            </a:r>
            <a:r>
              <a:rPr lang="en-US" sz="2400" spc="-35" dirty="0" smtClean="0">
                <a:latin typeface="+mj-lt"/>
                <a:cs typeface="Arial"/>
              </a:rPr>
              <a:t> </a:t>
            </a:r>
            <a:r>
              <a:rPr lang="en-US" sz="2400" spc="-10" dirty="0" smtClean="0">
                <a:latin typeface="+mj-lt"/>
                <a:cs typeface="Arial"/>
              </a:rPr>
              <a:t>while] </a:t>
            </a:r>
            <a:r>
              <a:rPr lang="en-US" sz="2400" b="1" spc="-10" dirty="0" smtClean="0">
                <a:solidFill>
                  <a:srgbClr val="FF0000"/>
                </a:solidFill>
                <a:latin typeface="+mj-lt"/>
                <a:cs typeface="Arial"/>
              </a:rPr>
              <a:t>total no. : 32 keywords</a:t>
            </a:r>
          </a:p>
          <a:p>
            <a:pPr marL="4572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456565" algn="l"/>
                <a:tab pos="457200" algn="l"/>
              </a:tabLst>
            </a:pPr>
            <a:r>
              <a:rPr lang="en-US" sz="2400" spc="-5" dirty="0" smtClean="0">
                <a:latin typeface="+mj-lt"/>
                <a:cs typeface="Arial"/>
              </a:rPr>
              <a:t>Identifiers </a:t>
            </a:r>
            <a:r>
              <a:rPr lang="en-US" sz="2400" dirty="0" smtClean="0">
                <a:latin typeface="+mj-lt"/>
                <a:cs typeface="Arial"/>
              </a:rPr>
              <a:t>[e.g. </a:t>
            </a:r>
            <a:r>
              <a:rPr lang="en-US" sz="2400" spc="-5" dirty="0" smtClean="0">
                <a:latin typeface="+mj-lt"/>
                <a:cs typeface="Arial"/>
              </a:rPr>
              <a:t>main, amount]  </a:t>
            </a:r>
          </a:p>
          <a:p>
            <a:pPr marL="4572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456565" algn="l"/>
                <a:tab pos="457200" algn="l"/>
              </a:tabLst>
            </a:pPr>
            <a:r>
              <a:rPr lang="en-US" sz="2400" spc="-5" dirty="0" smtClean="0">
                <a:latin typeface="+mj-lt"/>
                <a:cs typeface="Arial"/>
              </a:rPr>
              <a:t>Constants </a:t>
            </a:r>
            <a:r>
              <a:rPr lang="en-US" sz="2400" dirty="0" smtClean="0">
                <a:latin typeface="+mj-lt"/>
                <a:cs typeface="Arial"/>
              </a:rPr>
              <a:t>[e.g. -25.6,</a:t>
            </a:r>
            <a:r>
              <a:rPr lang="en-US" sz="2400" spc="-25" dirty="0" smtClean="0">
                <a:latin typeface="+mj-lt"/>
                <a:cs typeface="Arial"/>
              </a:rPr>
              <a:t> </a:t>
            </a:r>
            <a:r>
              <a:rPr lang="en-US" sz="2400" spc="-5" dirty="0" smtClean="0">
                <a:latin typeface="+mj-lt"/>
                <a:cs typeface="Arial"/>
              </a:rPr>
              <a:t>100]</a:t>
            </a:r>
            <a:endParaRPr lang="en-US" sz="2400" dirty="0" smtClean="0">
              <a:latin typeface="+mj-lt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Font typeface="+mj-lt"/>
              <a:buAutoNum type="arabicPeriod"/>
              <a:tabLst>
                <a:tab pos="456565" algn="l"/>
                <a:tab pos="457200" algn="l"/>
              </a:tabLst>
            </a:pPr>
            <a:r>
              <a:rPr lang="en-US" sz="2400" spc="-5" dirty="0" smtClean="0">
                <a:latin typeface="+mj-lt"/>
                <a:cs typeface="Arial"/>
              </a:rPr>
              <a:t>Strings [e.g. </a:t>
            </a:r>
            <a:r>
              <a:rPr lang="en-US" sz="2400" dirty="0" smtClean="0">
                <a:latin typeface="+mj-lt"/>
                <a:cs typeface="Arial"/>
              </a:rPr>
              <a:t>“SMIT”,</a:t>
            </a:r>
            <a:r>
              <a:rPr lang="en-US" sz="2400" spc="-9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“year”]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Font typeface="+mj-lt"/>
              <a:buAutoNum type="arabicPeriod"/>
              <a:tabLst>
                <a:tab pos="456565" algn="l"/>
                <a:tab pos="457200" algn="l"/>
                <a:tab pos="4518025" algn="l"/>
              </a:tabLst>
            </a:pPr>
            <a:r>
              <a:rPr lang="en-US" sz="2400" dirty="0" smtClean="0">
                <a:latin typeface="+mj-lt"/>
                <a:cs typeface="Arial"/>
              </a:rPr>
              <a:t>S</a:t>
            </a:r>
            <a:r>
              <a:rPr lang="en-US" sz="2400" spc="-10" dirty="0" smtClean="0">
                <a:latin typeface="+mj-lt"/>
                <a:cs typeface="Arial"/>
              </a:rPr>
              <a:t>p</a:t>
            </a:r>
            <a:r>
              <a:rPr lang="en-US" sz="2400" dirty="0" smtClean="0">
                <a:latin typeface="+mj-lt"/>
                <a:cs typeface="Arial"/>
              </a:rPr>
              <a:t>ec</a:t>
            </a:r>
            <a:r>
              <a:rPr lang="en-US" sz="2400" spc="-10" dirty="0" smtClean="0">
                <a:latin typeface="+mj-lt"/>
                <a:cs typeface="Arial"/>
              </a:rPr>
              <a:t>i</a:t>
            </a:r>
            <a:r>
              <a:rPr lang="en-US" sz="2400" dirty="0" smtClean="0">
                <a:latin typeface="+mj-lt"/>
                <a:cs typeface="Arial"/>
              </a:rPr>
              <a:t>al</a:t>
            </a:r>
            <a:r>
              <a:rPr lang="en-US" sz="2400" spc="1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Symb</a:t>
            </a:r>
            <a:r>
              <a:rPr lang="en-US" sz="2400" spc="-10" dirty="0" smtClean="0">
                <a:latin typeface="+mj-lt"/>
                <a:cs typeface="Arial"/>
              </a:rPr>
              <a:t>o</a:t>
            </a:r>
            <a:r>
              <a:rPr lang="en-US" sz="2400" dirty="0" smtClean="0">
                <a:latin typeface="+mj-lt"/>
                <a:cs typeface="Arial"/>
              </a:rPr>
              <a:t>ls</a:t>
            </a:r>
            <a:r>
              <a:rPr lang="en-US" sz="2400" spc="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[e.g.</a:t>
            </a:r>
            <a:r>
              <a:rPr lang="en-US" sz="2400" spc="-1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{,</a:t>
            </a:r>
            <a:r>
              <a:rPr lang="en-US" sz="2400" spc="-1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},</a:t>
            </a:r>
            <a:r>
              <a:rPr lang="en-US" sz="2400" spc="-1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[,</a:t>
            </a:r>
            <a:r>
              <a:rPr lang="en-US" sz="2400" spc="-1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]	]</a:t>
            </a:r>
          </a:p>
          <a:p>
            <a:pPr marL="4572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  <a:tabLst>
                <a:tab pos="456565" algn="l"/>
                <a:tab pos="457200" algn="l"/>
              </a:tabLst>
            </a:pPr>
            <a:r>
              <a:rPr lang="en-US" sz="2400" dirty="0" smtClean="0">
                <a:latin typeface="+mj-lt"/>
                <a:cs typeface="Arial"/>
              </a:rPr>
              <a:t>Operators [e.g. +, -,</a:t>
            </a:r>
            <a:r>
              <a:rPr lang="en-US" sz="2400" spc="-60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*]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spc="-20" dirty="0" smtClean="0"/>
              <a:t>Tokens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None/>
              <a:tabLst>
                <a:tab pos="355600" algn="l"/>
              </a:tabLst>
            </a:pPr>
            <a:r>
              <a:rPr lang="en-US" sz="24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Identifiers: 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spc="-5" dirty="0" smtClean="0">
                <a:latin typeface="+mj-lt"/>
                <a:cs typeface="Arial"/>
              </a:rPr>
              <a:t>They are </a:t>
            </a:r>
            <a:r>
              <a:rPr lang="en-US" sz="2400" dirty="0" smtClean="0">
                <a:latin typeface="+mj-lt"/>
                <a:cs typeface="Arial"/>
              </a:rPr>
              <a:t>programmer-chosen </a:t>
            </a:r>
            <a:r>
              <a:rPr lang="en-US" sz="2400" spc="-5" dirty="0" smtClean="0">
                <a:latin typeface="+mj-lt"/>
                <a:cs typeface="Arial"/>
              </a:rPr>
              <a:t>names </a:t>
            </a:r>
            <a:r>
              <a:rPr lang="en-US" sz="2400" dirty="0" smtClean="0">
                <a:latin typeface="+mj-lt"/>
                <a:cs typeface="Arial"/>
              </a:rPr>
              <a:t>to </a:t>
            </a:r>
            <a:r>
              <a:rPr lang="en-US" sz="2400" spc="-5" dirty="0" smtClean="0">
                <a:latin typeface="+mj-lt"/>
                <a:cs typeface="Arial"/>
              </a:rPr>
              <a:t>represent </a:t>
            </a:r>
            <a:r>
              <a:rPr lang="en-US" sz="2400" dirty="0" smtClean="0">
                <a:latin typeface="+mj-lt"/>
                <a:cs typeface="Arial"/>
              </a:rPr>
              <a:t>parts of  the </a:t>
            </a:r>
            <a:r>
              <a:rPr lang="en-US" sz="2400" spc="-5" dirty="0" smtClean="0">
                <a:latin typeface="+mj-lt"/>
                <a:cs typeface="Arial"/>
              </a:rPr>
              <a:t>program: variables, </a:t>
            </a:r>
            <a:r>
              <a:rPr lang="en-US" sz="2400" dirty="0" smtClean="0">
                <a:latin typeface="+mj-lt"/>
                <a:cs typeface="Arial"/>
              </a:rPr>
              <a:t>functions,</a:t>
            </a:r>
            <a:r>
              <a:rPr lang="en-US" sz="2400" spc="2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etc.</a:t>
            </a:r>
          </a:p>
          <a:p>
            <a:pPr marL="469900" indent="-457200">
              <a:lnSpc>
                <a:spcPct val="100000"/>
              </a:lnSpc>
              <a:spcBef>
                <a:spcPts val="115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spc="-5" dirty="0" smtClean="0">
                <a:latin typeface="+mj-lt"/>
                <a:cs typeface="Arial"/>
              </a:rPr>
              <a:t>Cannot </a:t>
            </a:r>
            <a:r>
              <a:rPr lang="en-US" sz="2400" dirty="0" smtClean="0">
                <a:latin typeface="+mj-lt"/>
                <a:cs typeface="Arial"/>
              </a:rPr>
              <a:t>use C </a:t>
            </a:r>
            <a:r>
              <a:rPr lang="en-US" sz="2400" spc="-5" dirty="0" smtClean="0">
                <a:latin typeface="+mj-lt"/>
                <a:cs typeface="Arial"/>
              </a:rPr>
              <a:t>keywords </a:t>
            </a:r>
            <a:r>
              <a:rPr lang="en-US" sz="2400" dirty="0" smtClean="0">
                <a:latin typeface="+mj-lt"/>
                <a:cs typeface="Arial"/>
              </a:rPr>
              <a:t>as</a:t>
            </a:r>
            <a:r>
              <a:rPr lang="en-US" sz="2400" spc="25" dirty="0" smtClean="0">
                <a:latin typeface="+mj-lt"/>
                <a:cs typeface="Arial"/>
              </a:rPr>
              <a:t> </a:t>
            </a:r>
            <a:r>
              <a:rPr lang="en-US" sz="2400" spc="-5" dirty="0" smtClean="0">
                <a:latin typeface="+mj-lt"/>
                <a:cs typeface="Arial"/>
              </a:rPr>
              <a:t>identifiers.</a:t>
            </a:r>
            <a:endParaRPr lang="en-US" sz="2400" dirty="0" smtClean="0">
              <a:latin typeface="+mj-lt"/>
              <a:cs typeface="Arial"/>
            </a:endParaRPr>
          </a:p>
          <a:p>
            <a:pPr marL="469900" marR="327025" indent="-457200">
              <a:lnSpc>
                <a:spcPct val="100000"/>
              </a:lnSpc>
              <a:spcBef>
                <a:spcPts val="115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dirty="0" smtClean="0">
                <a:latin typeface="+mj-lt"/>
                <a:cs typeface="Arial"/>
              </a:rPr>
              <a:t>Must </a:t>
            </a:r>
            <a:r>
              <a:rPr lang="en-US" sz="2400" spc="-5" dirty="0" smtClean="0">
                <a:latin typeface="+mj-lt"/>
                <a:cs typeface="Arial"/>
              </a:rPr>
              <a:t>begin with alpha character or </a:t>
            </a:r>
            <a:r>
              <a:rPr lang="en-US" sz="2400" dirty="0" smtClean="0">
                <a:latin typeface="+mj-lt"/>
                <a:cs typeface="Arial"/>
              </a:rPr>
              <a:t>_, </a:t>
            </a:r>
            <a:r>
              <a:rPr lang="en-US" sz="2400" spc="-5" dirty="0" smtClean="0">
                <a:latin typeface="+mj-lt"/>
                <a:cs typeface="Arial"/>
              </a:rPr>
              <a:t>followed by </a:t>
            </a:r>
            <a:r>
              <a:rPr lang="en-US" sz="2400" spc="-5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alpha</a:t>
            </a:r>
            <a:r>
              <a:rPr lang="en-US" sz="2400" spc="-5" dirty="0" smtClean="0">
                <a:solidFill>
                  <a:srgbClr val="00B050"/>
                </a:solidFill>
                <a:latin typeface="+mj-lt"/>
                <a:cs typeface="Arial"/>
              </a:rPr>
              <a:t>,  numeric, </a:t>
            </a:r>
            <a:r>
              <a:rPr lang="en-US" sz="2400" spc="-5" dirty="0" smtClean="0">
                <a:solidFill>
                  <a:srgbClr val="FF0000"/>
                </a:solidFill>
                <a:latin typeface="+mj-lt"/>
                <a:cs typeface="Arial"/>
              </a:rPr>
              <a:t>or</a:t>
            </a:r>
            <a:r>
              <a:rPr lang="en-US" sz="2400" spc="5" dirty="0" smtClean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latin typeface="+mj-lt"/>
                <a:cs typeface="Arial"/>
              </a:rPr>
              <a:t>_ </a:t>
            </a:r>
            <a:r>
              <a:rPr lang="en-US" sz="2400" spc="-5" dirty="0" smtClean="0">
                <a:latin typeface="+mj-lt"/>
                <a:cs typeface="Arial"/>
              </a:rPr>
              <a:t>(under score).</a:t>
            </a:r>
            <a:endParaRPr lang="en-US" sz="2400" dirty="0" smtClean="0">
              <a:latin typeface="+mj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5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spc="-5" dirty="0" smtClean="0">
                <a:latin typeface="+mj-lt"/>
                <a:cs typeface="Arial"/>
              </a:rPr>
              <a:t>Upper- and lower-case </a:t>
            </a:r>
            <a:r>
              <a:rPr lang="en-US" sz="2400" dirty="0" smtClean="0">
                <a:latin typeface="+mj-lt"/>
                <a:cs typeface="Arial"/>
              </a:rPr>
              <a:t>characters are important</a:t>
            </a:r>
            <a:r>
              <a:rPr lang="en-US" sz="2400" spc="50" dirty="0" smtClean="0">
                <a:latin typeface="+mj-lt"/>
                <a:cs typeface="Arial"/>
              </a:rPr>
              <a:t> </a:t>
            </a:r>
            <a:r>
              <a:rPr lang="en-US" sz="2400" spc="-5" dirty="0" smtClean="0">
                <a:latin typeface="+mj-lt"/>
                <a:cs typeface="Arial"/>
              </a:rPr>
              <a:t>(case-</a:t>
            </a:r>
            <a:endParaRPr lang="en-US" sz="2400" dirty="0" smtClean="0">
              <a:latin typeface="+mj-lt"/>
              <a:cs typeface="Arial"/>
            </a:endParaRPr>
          </a:p>
          <a:p>
            <a:pPr marL="401320" indent="-4572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lang="en-US" sz="2400" spc="-5" dirty="0" smtClean="0">
                <a:latin typeface="+mj-lt"/>
                <a:cs typeface="Arial"/>
              </a:rPr>
              <a:t>sensitive)</a:t>
            </a:r>
            <a:endParaRPr lang="en-US" sz="2400" dirty="0" smtClean="0">
              <a:latin typeface="+mj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5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dirty="0" smtClean="0">
                <a:latin typeface="+mj-lt"/>
                <a:cs typeface="Arial"/>
              </a:rPr>
              <a:t>Must </a:t>
            </a:r>
            <a:r>
              <a:rPr lang="en-US" sz="2400" spc="-5" dirty="0" smtClean="0">
                <a:latin typeface="+mj-lt"/>
                <a:cs typeface="Arial"/>
              </a:rPr>
              <a:t>consist </a:t>
            </a:r>
            <a:r>
              <a:rPr lang="en-US" sz="2400" dirty="0" smtClean="0">
                <a:latin typeface="+mj-lt"/>
                <a:cs typeface="Arial"/>
              </a:rPr>
              <a:t>of </a:t>
            </a:r>
            <a:r>
              <a:rPr lang="en-US" sz="2400" spc="-10" dirty="0" smtClean="0">
                <a:latin typeface="+mj-lt"/>
                <a:cs typeface="Arial"/>
              </a:rPr>
              <a:t>only </a:t>
            </a:r>
            <a:r>
              <a:rPr lang="en-US" sz="2400" dirty="0" smtClean="0">
                <a:latin typeface="+mj-lt"/>
                <a:cs typeface="Arial"/>
              </a:rPr>
              <a:t>letters, </a:t>
            </a:r>
            <a:r>
              <a:rPr lang="en-US" sz="2400" spc="-5" dirty="0" smtClean="0">
                <a:latin typeface="+mj-lt"/>
                <a:cs typeface="Arial"/>
              </a:rPr>
              <a:t>digits or underscore </a:t>
            </a:r>
            <a:r>
              <a:rPr lang="en-US" sz="2400" dirty="0" smtClean="0">
                <a:latin typeface="+mj-lt"/>
                <a:cs typeface="Arial"/>
              </a:rPr>
              <a:t>( </a:t>
            </a:r>
            <a:r>
              <a:rPr lang="en-US" sz="2400" spc="-5" dirty="0" smtClean="0">
                <a:latin typeface="+mj-lt"/>
                <a:cs typeface="Arial"/>
              </a:rPr>
              <a:t>_</a:t>
            </a:r>
            <a:r>
              <a:rPr lang="en-US" sz="2400" spc="5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).</a:t>
            </a:r>
          </a:p>
          <a:p>
            <a:pPr marL="469900" indent="-457200">
              <a:lnSpc>
                <a:spcPct val="100000"/>
              </a:lnSpc>
              <a:spcBef>
                <a:spcPts val="115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dirty="0" smtClean="0">
                <a:latin typeface="+mj-lt"/>
                <a:cs typeface="Arial"/>
              </a:rPr>
              <a:t>Only first </a:t>
            </a: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31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characters </a:t>
            </a:r>
            <a:r>
              <a:rPr lang="en-US" sz="2400" spc="-5" dirty="0" smtClean="0">
                <a:latin typeface="+mj-lt"/>
                <a:cs typeface="Arial"/>
              </a:rPr>
              <a:t>are</a:t>
            </a:r>
            <a:r>
              <a:rPr lang="en-US" sz="2400" spc="-15" dirty="0" smtClean="0">
                <a:latin typeface="+mj-lt"/>
                <a:cs typeface="Arial"/>
              </a:rPr>
              <a:t> </a:t>
            </a:r>
            <a:r>
              <a:rPr lang="en-US" sz="2400" spc="-5" dirty="0" smtClean="0">
                <a:latin typeface="+mj-lt"/>
                <a:cs typeface="Arial"/>
              </a:rPr>
              <a:t>significant.</a:t>
            </a:r>
            <a:endParaRPr lang="en-US" sz="2400" dirty="0" smtClean="0">
              <a:latin typeface="+mj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55"/>
              </a:spcBef>
              <a:buFont typeface="Arial" pitchFamily="34" charset="0"/>
              <a:buChar char="•"/>
              <a:tabLst>
                <a:tab pos="355600" algn="l"/>
                <a:tab pos="4211955" algn="l"/>
              </a:tabLst>
            </a:pPr>
            <a:r>
              <a:rPr lang="en-US" sz="2400" dirty="0" smtClean="0">
                <a:latin typeface="+mj-lt"/>
                <a:cs typeface="Arial"/>
              </a:rPr>
              <a:t>Must </a:t>
            </a:r>
            <a:r>
              <a:rPr lang="en-US" sz="2400" spc="-5" dirty="0" smtClean="0">
                <a:latin typeface="+mj-lt"/>
                <a:cs typeface="Arial"/>
              </a:rPr>
              <a:t>NOT contain</a:t>
            </a:r>
            <a:r>
              <a:rPr lang="en-US" sz="2400" spc="-10" dirty="0" smtClean="0">
                <a:latin typeface="+mj-lt"/>
                <a:cs typeface="Arial"/>
              </a:rPr>
              <a:t> </a:t>
            </a:r>
            <a:r>
              <a:rPr lang="en-US" sz="2400" spc="-5" dirty="0" smtClean="0">
                <a:latin typeface="+mj-lt"/>
                <a:cs typeface="Arial"/>
              </a:rPr>
              <a:t>spaces</a:t>
            </a:r>
            <a:r>
              <a:rPr lang="en-US" sz="2400" spc="1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(	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400" spc="-20" dirty="0" smtClean="0"/>
              <a:t>Tokens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>
              <a:buNone/>
            </a:pPr>
            <a:r>
              <a:rPr lang="en-US" b="1" u="sng" spc="-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Constants: </a:t>
            </a:r>
          </a:p>
          <a:p>
            <a:pPr>
              <a:buNone/>
            </a:pPr>
            <a:r>
              <a:rPr lang="en-US" b="1" spc="-100" dirty="0" smtClean="0">
                <a:latin typeface="Times New Roman"/>
                <a:cs typeface="Times New Roman"/>
              </a:rPr>
              <a:t>     Constants </a:t>
            </a:r>
            <a:r>
              <a:rPr lang="en-US" spc="70" dirty="0" smtClean="0">
                <a:latin typeface="Times New Roman"/>
                <a:cs typeface="Times New Roman"/>
              </a:rPr>
              <a:t>in </a:t>
            </a:r>
            <a:r>
              <a:rPr lang="en-US" spc="-165" dirty="0" smtClean="0">
                <a:latin typeface="Times New Roman"/>
                <a:cs typeface="Times New Roman"/>
              </a:rPr>
              <a:t>C </a:t>
            </a:r>
            <a:r>
              <a:rPr lang="en-US" spc="85" dirty="0" smtClean="0">
                <a:latin typeface="Times New Roman"/>
                <a:cs typeface="Times New Roman"/>
              </a:rPr>
              <a:t>are </a:t>
            </a:r>
            <a:r>
              <a:rPr lang="en-US" spc="65" dirty="0" smtClean="0">
                <a:latin typeface="Times New Roman"/>
                <a:cs typeface="Times New Roman"/>
              </a:rPr>
              <a:t>the </a:t>
            </a:r>
            <a:r>
              <a:rPr lang="en-US" spc="5" dirty="0" smtClean="0">
                <a:latin typeface="Times New Roman"/>
                <a:cs typeface="Times New Roman"/>
              </a:rPr>
              <a:t>fixed </a:t>
            </a:r>
            <a:r>
              <a:rPr lang="en-US" spc="10" dirty="0" smtClean="0">
                <a:latin typeface="Times New Roman"/>
                <a:cs typeface="Times New Roman"/>
              </a:rPr>
              <a:t>values </a:t>
            </a:r>
            <a:r>
              <a:rPr lang="en-US" spc="85" dirty="0" smtClean="0">
                <a:latin typeface="Times New Roman"/>
                <a:cs typeface="Times New Roman"/>
              </a:rPr>
              <a:t>that </a:t>
            </a:r>
            <a:r>
              <a:rPr lang="en-US" spc="15" dirty="0" smtClean="0">
                <a:latin typeface="Times New Roman"/>
                <a:cs typeface="Times New Roman"/>
              </a:rPr>
              <a:t>do  </a:t>
            </a:r>
            <a:r>
              <a:rPr lang="en-US" spc="55" dirty="0" smtClean="0">
                <a:latin typeface="Times New Roman"/>
                <a:cs typeface="Times New Roman"/>
              </a:rPr>
              <a:t>not </a:t>
            </a:r>
            <a:r>
              <a:rPr lang="en-US" spc="65" dirty="0" smtClean="0">
                <a:latin typeface="Times New Roman"/>
                <a:cs typeface="Times New Roman"/>
              </a:rPr>
              <a:t>change </a:t>
            </a:r>
            <a:r>
              <a:rPr lang="en-US" spc="95" dirty="0" smtClean="0">
                <a:latin typeface="Times New Roman"/>
                <a:cs typeface="Times New Roman"/>
              </a:rPr>
              <a:t>during </a:t>
            </a:r>
            <a:r>
              <a:rPr lang="en-US" spc="65" dirty="0" smtClean="0">
                <a:latin typeface="Times New Roman"/>
                <a:cs typeface="Times New Roman"/>
              </a:rPr>
              <a:t>the </a:t>
            </a:r>
            <a:r>
              <a:rPr lang="en-US" spc="40" dirty="0" smtClean="0">
                <a:latin typeface="Times New Roman"/>
                <a:cs typeface="Times New Roman"/>
              </a:rPr>
              <a:t>execution </a:t>
            </a:r>
            <a:r>
              <a:rPr lang="en-US" spc="-50" dirty="0" smtClean="0">
                <a:latin typeface="Times New Roman"/>
                <a:cs typeface="Times New Roman"/>
              </a:rPr>
              <a:t>of </a:t>
            </a:r>
            <a:r>
              <a:rPr lang="en-US" spc="80" dirty="0" smtClean="0">
                <a:latin typeface="Times New Roman"/>
                <a:cs typeface="Times New Roman"/>
              </a:rPr>
              <a:t>a</a:t>
            </a:r>
            <a:r>
              <a:rPr lang="en-US" spc="-430" dirty="0" smtClean="0">
                <a:latin typeface="Times New Roman"/>
                <a:cs typeface="Times New Roman"/>
              </a:rPr>
              <a:t> </a:t>
            </a:r>
            <a:r>
              <a:rPr lang="en-US" spc="55" dirty="0" smtClean="0">
                <a:latin typeface="Times New Roman"/>
                <a:cs typeface="Times New Roman"/>
              </a:rPr>
              <a:t>program.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3581400" y="2426144"/>
            <a:ext cx="1905000" cy="407034"/>
            <a:chOff x="3492944" y="2426144"/>
            <a:chExt cx="1778635" cy="407034"/>
          </a:xfrm>
        </p:grpSpPr>
        <p:sp>
          <p:nvSpPr>
            <p:cNvPr id="5" name="object 5"/>
            <p:cNvSpPr/>
            <p:nvPr/>
          </p:nvSpPr>
          <p:spPr>
            <a:xfrm>
              <a:off x="3505962" y="2439162"/>
              <a:ext cx="1752600" cy="381000"/>
            </a:xfrm>
            <a:custGeom>
              <a:avLst/>
              <a:gdLst/>
              <a:ahLst/>
              <a:cxnLst/>
              <a:rect l="l" t="t" r="r" b="b"/>
              <a:pathLst>
                <a:path w="1752600" h="381000">
                  <a:moveTo>
                    <a:pt x="1752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752600" y="3810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962" y="2439162"/>
              <a:ext cx="1752600" cy="381000"/>
            </a:xfrm>
            <a:custGeom>
              <a:avLst/>
              <a:gdLst/>
              <a:ahLst/>
              <a:cxnLst/>
              <a:rect l="l" t="t" r="r" b="b"/>
              <a:pathLst>
                <a:path w="1752600" h="381000">
                  <a:moveTo>
                    <a:pt x="0" y="381000"/>
                  </a:moveTo>
                  <a:lnTo>
                    <a:pt x="1752600" y="3810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5201" y="2362200"/>
            <a:ext cx="1753360" cy="3148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20040" algn="ctr">
              <a:lnSpc>
                <a:spcPct val="100000"/>
              </a:lnSpc>
              <a:spcBef>
                <a:spcPts val="295"/>
              </a:spcBef>
            </a:pPr>
            <a:r>
              <a:rPr sz="1800" b="1" spc="-25" smtClean="0">
                <a:solidFill>
                  <a:schemeClr val="accent1"/>
                </a:solidFill>
                <a:latin typeface="Carlito"/>
                <a:cs typeface="Carlito"/>
              </a:rPr>
              <a:t>CONSTANTS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3569144"/>
            <a:ext cx="2375979" cy="483234"/>
            <a:chOff x="1130744" y="3569144"/>
            <a:chExt cx="2159635" cy="483234"/>
          </a:xfrm>
        </p:grpSpPr>
        <p:sp>
          <p:nvSpPr>
            <p:cNvPr id="9" name="object 9"/>
            <p:cNvSpPr/>
            <p:nvPr/>
          </p:nvSpPr>
          <p:spPr>
            <a:xfrm>
              <a:off x="1143762" y="3582162"/>
              <a:ext cx="2133600" cy="457200"/>
            </a:xfrm>
            <a:custGeom>
              <a:avLst/>
              <a:gdLst/>
              <a:ahLst/>
              <a:cxnLst/>
              <a:rect l="l" t="t" r="r" b="b"/>
              <a:pathLst>
                <a:path w="2133600" h="457200">
                  <a:moveTo>
                    <a:pt x="2133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133600" y="4572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3762" y="3582162"/>
              <a:ext cx="2133600" cy="457200"/>
            </a:xfrm>
            <a:custGeom>
              <a:avLst/>
              <a:gdLst/>
              <a:ahLst/>
              <a:cxnLst/>
              <a:rect l="l" t="t" r="r" b="b"/>
              <a:pathLst>
                <a:path w="2133600" h="457200">
                  <a:moveTo>
                    <a:pt x="0" y="457200"/>
                  </a:moveTo>
                  <a:lnTo>
                    <a:pt x="2133600" y="4572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4400" y="3582161"/>
            <a:ext cx="2362199" cy="35394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chemeClr val="accent1"/>
                </a:solidFill>
                <a:latin typeface="Carlito"/>
                <a:cs typeface="Carlito"/>
              </a:rPr>
              <a:t>Numeric</a:t>
            </a:r>
            <a:r>
              <a:rPr sz="1800" b="1" spc="-15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constants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97944" y="3569144"/>
            <a:ext cx="2464435" cy="483234"/>
            <a:chOff x="5397944" y="3569144"/>
            <a:chExt cx="2464435" cy="483234"/>
          </a:xfrm>
        </p:grpSpPr>
        <p:sp>
          <p:nvSpPr>
            <p:cNvPr id="13" name="object 13"/>
            <p:cNvSpPr/>
            <p:nvPr/>
          </p:nvSpPr>
          <p:spPr>
            <a:xfrm>
              <a:off x="5410962" y="3582162"/>
              <a:ext cx="2438400" cy="457200"/>
            </a:xfrm>
            <a:custGeom>
              <a:avLst/>
              <a:gdLst/>
              <a:ahLst/>
              <a:cxnLst/>
              <a:rect l="l" t="t" r="r" b="b"/>
              <a:pathLst>
                <a:path w="2438400" h="457200">
                  <a:moveTo>
                    <a:pt x="24383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438399" y="457200"/>
                  </a:lnTo>
                  <a:lnTo>
                    <a:pt x="2438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10962" y="3582162"/>
              <a:ext cx="2438400" cy="457200"/>
            </a:xfrm>
            <a:custGeom>
              <a:avLst/>
              <a:gdLst/>
              <a:ahLst/>
              <a:cxnLst/>
              <a:rect l="l" t="t" r="r" b="b"/>
              <a:pathLst>
                <a:path w="2438400" h="457200">
                  <a:moveTo>
                    <a:pt x="0" y="457200"/>
                  </a:moveTo>
                  <a:lnTo>
                    <a:pt x="2438399" y="457200"/>
                  </a:lnTo>
                  <a:lnTo>
                    <a:pt x="24383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81600" y="3582161"/>
            <a:ext cx="2971799" cy="35394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00"/>
              </a:spcBef>
            </a:pP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Character</a:t>
            </a:r>
            <a:r>
              <a:rPr sz="1800" b="1" spc="-5" dirty="0">
                <a:solidFill>
                  <a:schemeClr val="accent1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constants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3400" y="2819400"/>
            <a:ext cx="6283960" cy="3098165"/>
            <a:chOff x="521144" y="2820161"/>
            <a:chExt cx="6283960" cy="3098165"/>
          </a:xfrm>
        </p:grpSpPr>
        <p:sp>
          <p:nvSpPr>
            <p:cNvPr id="17" name="object 17"/>
            <p:cNvSpPr/>
            <p:nvPr/>
          </p:nvSpPr>
          <p:spPr>
            <a:xfrm>
              <a:off x="2150491" y="2820161"/>
              <a:ext cx="4654550" cy="762000"/>
            </a:xfrm>
            <a:custGeom>
              <a:avLst/>
              <a:gdLst/>
              <a:ahLst/>
              <a:cxnLst/>
              <a:rect l="l" t="t" r="r" b="b"/>
              <a:pathLst>
                <a:path w="4654550" h="762000">
                  <a:moveTo>
                    <a:pt x="2244725" y="0"/>
                  </a:moveTo>
                  <a:lnTo>
                    <a:pt x="2218817" y="0"/>
                  </a:lnTo>
                  <a:lnTo>
                    <a:pt x="2218817" y="368046"/>
                  </a:lnTo>
                  <a:lnTo>
                    <a:pt x="52959" y="368046"/>
                  </a:lnTo>
                  <a:lnTo>
                    <a:pt x="47117" y="373888"/>
                  </a:lnTo>
                  <a:lnTo>
                    <a:pt x="47117" y="688505"/>
                  </a:lnTo>
                  <a:lnTo>
                    <a:pt x="25908" y="652145"/>
                  </a:lnTo>
                  <a:lnTo>
                    <a:pt x="22352" y="645922"/>
                  </a:lnTo>
                  <a:lnTo>
                    <a:pt x="14351" y="643890"/>
                  </a:lnTo>
                  <a:lnTo>
                    <a:pt x="8255" y="647446"/>
                  </a:lnTo>
                  <a:lnTo>
                    <a:pt x="2032" y="651002"/>
                  </a:lnTo>
                  <a:lnTo>
                    <a:pt x="0" y="659003"/>
                  </a:lnTo>
                  <a:lnTo>
                    <a:pt x="60071" y="762000"/>
                  </a:lnTo>
                  <a:lnTo>
                    <a:pt x="75031" y="736358"/>
                  </a:lnTo>
                  <a:lnTo>
                    <a:pt x="120142" y="659003"/>
                  </a:lnTo>
                  <a:lnTo>
                    <a:pt x="118110" y="651002"/>
                  </a:lnTo>
                  <a:lnTo>
                    <a:pt x="111887" y="647446"/>
                  </a:lnTo>
                  <a:lnTo>
                    <a:pt x="105791" y="643890"/>
                  </a:lnTo>
                  <a:lnTo>
                    <a:pt x="97790" y="645922"/>
                  </a:lnTo>
                  <a:lnTo>
                    <a:pt x="94234" y="652145"/>
                  </a:lnTo>
                  <a:lnTo>
                    <a:pt x="73025" y="688505"/>
                  </a:lnTo>
                  <a:lnTo>
                    <a:pt x="73025" y="393954"/>
                  </a:lnTo>
                  <a:lnTo>
                    <a:pt x="2238883" y="393954"/>
                  </a:lnTo>
                  <a:lnTo>
                    <a:pt x="2244725" y="388112"/>
                  </a:lnTo>
                  <a:lnTo>
                    <a:pt x="2244725" y="368046"/>
                  </a:lnTo>
                  <a:lnTo>
                    <a:pt x="2244725" y="0"/>
                  </a:lnTo>
                  <a:close/>
                </a:path>
                <a:path w="4654550" h="762000">
                  <a:moveTo>
                    <a:pt x="4654042" y="659003"/>
                  </a:moveTo>
                  <a:lnTo>
                    <a:pt x="4652010" y="651002"/>
                  </a:lnTo>
                  <a:lnTo>
                    <a:pt x="4645787" y="647446"/>
                  </a:lnTo>
                  <a:lnTo>
                    <a:pt x="4639691" y="643890"/>
                  </a:lnTo>
                  <a:lnTo>
                    <a:pt x="4631690" y="645922"/>
                  </a:lnTo>
                  <a:lnTo>
                    <a:pt x="4628134" y="652145"/>
                  </a:lnTo>
                  <a:lnTo>
                    <a:pt x="4606925" y="688505"/>
                  </a:lnTo>
                  <a:lnTo>
                    <a:pt x="4606925" y="393954"/>
                  </a:lnTo>
                  <a:lnTo>
                    <a:pt x="4606925" y="373888"/>
                  </a:lnTo>
                  <a:lnTo>
                    <a:pt x="4601083" y="368046"/>
                  </a:lnTo>
                  <a:lnTo>
                    <a:pt x="2359025" y="368046"/>
                  </a:lnTo>
                  <a:lnTo>
                    <a:pt x="2359025" y="0"/>
                  </a:lnTo>
                  <a:lnTo>
                    <a:pt x="2333117" y="0"/>
                  </a:lnTo>
                  <a:lnTo>
                    <a:pt x="2333117" y="388112"/>
                  </a:lnTo>
                  <a:lnTo>
                    <a:pt x="2338959" y="393954"/>
                  </a:lnTo>
                  <a:lnTo>
                    <a:pt x="4581017" y="393954"/>
                  </a:lnTo>
                  <a:lnTo>
                    <a:pt x="4581017" y="688505"/>
                  </a:lnTo>
                  <a:lnTo>
                    <a:pt x="4559808" y="652145"/>
                  </a:lnTo>
                  <a:lnTo>
                    <a:pt x="4556252" y="645922"/>
                  </a:lnTo>
                  <a:lnTo>
                    <a:pt x="4548251" y="643890"/>
                  </a:lnTo>
                  <a:lnTo>
                    <a:pt x="4542155" y="647446"/>
                  </a:lnTo>
                  <a:lnTo>
                    <a:pt x="4535932" y="651002"/>
                  </a:lnTo>
                  <a:lnTo>
                    <a:pt x="4533900" y="659003"/>
                  </a:lnTo>
                  <a:lnTo>
                    <a:pt x="4593971" y="762000"/>
                  </a:lnTo>
                  <a:lnTo>
                    <a:pt x="4608931" y="736358"/>
                  </a:lnTo>
                  <a:lnTo>
                    <a:pt x="4654042" y="659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161" y="5066538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52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524000" y="8382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161" y="5066538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0" y="838200"/>
                  </a:moveTo>
                  <a:lnTo>
                    <a:pt x="1524000" y="8382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4162" y="5066538"/>
            <a:ext cx="1524000" cy="684802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Integer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Constants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19400" y="5010848"/>
            <a:ext cx="1575879" cy="864235"/>
            <a:chOff x="3111944" y="5010848"/>
            <a:chExt cx="1283335" cy="864235"/>
          </a:xfrm>
        </p:grpSpPr>
        <p:sp>
          <p:nvSpPr>
            <p:cNvPr id="22" name="object 22"/>
            <p:cNvSpPr/>
            <p:nvPr/>
          </p:nvSpPr>
          <p:spPr>
            <a:xfrm>
              <a:off x="3124962" y="5023865"/>
              <a:ext cx="1257300" cy="838200"/>
            </a:xfrm>
            <a:custGeom>
              <a:avLst/>
              <a:gdLst/>
              <a:ahLst/>
              <a:cxnLst/>
              <a:rect l="l" t="t" r="r" b="b"/>
              <a:pathLst>
                <a:path w="1257300" h="838200">
                  <a:moveTo>
                    <a:pt x="12573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257300" y="83820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24962" y="5023865"/>
              <a:ext cx="1257300" cy="838200"/>
            </a:xfrm>
            <a:custGeom>
              <a:avLst/>
              <a:gdLst/>
              <a:ahLst/>
              <a:cxnLst/>
              <a:rect l="l" t="t" r="r" b="b"/>
              <a:pathLst>
                <a:path w="1257300" h="838200">
                  <a:moveTo>
                    <a:pt x="0" y="838200"/>
                  </a:moveTo>
                  <a:lnTo>
                    <a:pt x="1257300" y="8382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95600" y="5023865"/>
            <a:ext cx="1600199" cy="684802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69545" marR="161925" indent="260350">
              <a:lnSpc>
                <a:spcPct val="100000"/>
              </a:lnSpc>
              <a:spcBef>
                <a:spcPts val="1019"/>
              </a:spcBef>
            </a:pPr>
            <a:r>
              <a:rPr sz="1800" b="1" spc="-15" dirty="0">
                <a:solidFill>
                  <a:schemeClr val="accent1"/>
                </a:solidFill>
                <a:latin typeface="Carlito"/>
                <a:cs typeface="Carlito"/>
              </a:rPr>
              <a:t>Real  </a:t>
            </a:r>
            <a:r>
              <a:rPr sz="1800" b="1" spc="-5" dirty="0">
                <a:solidFill>
                  <a:schemeClr val="accent1"/>
                </a:solidFill>
                <a:latin typeface="Carlito"/>
                <a:cs typeface="Carlito"/>
              </a:rPr>
              <a:t>Con</a:t>
            </a:r>
            <a:r>
              <a:rPr sz="1800" b="1" spc="-20" dirty="0">
                <a:solidFill>
                  <a:schemeClr val="accent1"/>
                </a:solidFill>
                <a:latin typeface="Carlito"/>
                <a:cs typeface="Carlito"/>
              </a:rPr>
              <a:t>s</a:t>
            </a:r>
            <a:r>
              <a:rPr sz="1800" b="1" spc="-30" dirty="0">
                <a:solidFill>
                  <a:schemeClr val="accent1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chemeClr val="accent1"/>
                </a:solidFill>
                <a:latin typeface="Carlito"/>
                <a:cs typeface="Carlito"/>
              </a:rPr>
              <a:t>a</a:t>
            </a: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chemeClr val="accent1"/>
                </a:solidFill>
                <a:latin typeface="Carlito"/>
                <a:cs typeface="Carlito"/>
              </a:rPr>
              <a:t>ts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53000" y="5045900"/>
            <a:ext cx="1828800" cy="1050100"/>
            <a:chOff x="5112956" y="5045900"/>
            <a:chExt cx="1530350" cy="864235"/>
          </a:xfrm>
        </p:grpSpPr>
        <p:sp>
          <p:nvSpPr>
            <p:cNvPr id="26" name="object 26"/>
            <p:cNvSpPr/>
            <p:nvPr/>
          </p:nvSpPr>
          <p:spPr>
            <a:xfrm>
              <a:off x="5125974" y="5058918"/>
              <a:ext cx="1504315" cy="838200"/>
            </a:xfrm>
            <a:custGeom>
              <a:avLst/>
              <a:gdLst/>
              <a:ahLst/>
              <a:cxnLst/>
              <a:rect l="l" t="t" r="r" b="b"/>
              <a:pathLst>
                <a:path w="1504315" h="838200">
                  <a:moveTo>
                    <a:pt x="1504187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1504187" y="838199"/>
                  </a:lnTo>
                  <a:lnTo>
                    <a:pt x="1504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25974" y="5058918"/>
              <a:ext cx="1504315" cy="838200"/>
            </a:xfrm>
            <a:custGeom>
              <a:avLst/>
              <a:gdLst/>
              <a:ahLst/>
              <a:cxnLst/>
              <a:rect l="l" t="t" r="r" b="b"/>
              <a:pathLst>
                <a:path w="1504315" h="838200">
                  <a:moveTo>
                    <a:pt x="0" y="838199"/>
                  </a:moveTo>
                  <a:lnTo>
                    <a:pt x="1504187" y="838199"/>
                  </a:lnTo>
                  <a:lnTo>
                    <a:pt x="1504187" y="0"/>
                  </a:lnTo>
                  <a:lnTo>
                    <a:pt x="0" y="0"/>
                  </a:lnTo>
                  <a:lnTo>
                    <a:pt x="0" y="8381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76801" y="5058917"/>
            <a:ext cx="1981200" cy="8382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01625" marR="295275" indent="-635" algn="ctr">
              <a:lnSpc>
                <a:spcPts val="2160"/>
              </a:lnSpc>
              <a:spcBef>
                <a:spcPts val="10"/>
              </a:spcBef>
            </a:pPr>
            <a:r>
              <a:rPr sz="1800" b="1" spc="-5" dirty="0">
                <a:solidFill>
                  <a:schemeClr val="accent1"/>
                </a:solidFill>
                <a:latin typeface="Carlito"/>
                <a:cs typeface="Carlito"/>
              </a:rPr>
              <a:t>Single  Ch</a:t>
            </a:r>
            <a:r>
              <a:rPr sz="1800" b="1" dirty="0">
                <a:solidFill>
                  <a:schemeClr val="accent1"/>
                </a:solidFill>
                <a:latin typeface="Carlito"/>
                <a:cs typeface="Carlito"/>
              </a:rPr>
              <a:t>a</a:t>
            </a:r>
            <a:r>
              <a:rPr sz="1800" b="1" spc="-40" dirty="0">
                <a:solidFill>
                  <a:schemeClr val="accent1"/>
                </a:solidFill>
                <a:latin typeface="Carlito"/>
                <a:cs typeface="Carlito"/>
              </a:rPr>
              <a:t>r</a:t>
            </a:r>
            <a:r>
              <a:rPr sz="1800" b="1" dirty="0">
                <a:solidFill>
                  <a:schemeClr val="accent1"/>
                </a:solidFill>
                <a:latin typeface="Carlito"/>
                <a:cs typeface="Carlito"/>
              </a:rPr>
              <a:t>ac</a:t>
            </a:r>
            <a:r>
              <a:rPr sz="1800" b="1" spc="-35" dirty="0">
                <a:solidFill>
                  <a:schemeClr val="accent1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chemeClr val="accent1"/>
                </a:solidFill>
                <a:latin typeface="Carlito"/>
                <a:cs typeface="Carlito"/>
              </a:rPr>
              <a:t>er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  <a:p>
            <a:pPr algn="ctr">
              <a:lnSpc>
                <a:spcPts val="2090"/>
              </a:lnSpc>
            </a:pP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Constants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79144" y="5045900"/>
            <a:ext cx="1321435" cy="864235"/>
            <a:chOff x="7379144" y="5045900"/>
            <a:chExt cx="1321435" cy="864235"/>
          </a:xfrm>
        </p:grpSpPr>
        <p:sp>
          <p:nvSpPr>
            <p:cNvPr id="30" name="object 30"/>
            <p:cNvSpPr/>
            <p:nvPr/>
          </p:nvSpPr>
          <p:spPr>
            <a:xfrm>
              <a:off x="7392161" y="5058918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129540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1295400" y="8381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2161" y="5058918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838199"/>
                  </a:moveTo>
                  <a:lnTo>
                    <a:pt x="1295400" y="838199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8381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92161" y="5058917"/>
            <a:ext cx="1295400" cy="68416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String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chemeClr val="accent1"/>
                </a:solidFill>
                <a:latin typeface="Carlito"/>
                <a:cs typeface="Carlito"/>
              </a:rPr>
              <a:t>Constants</a:t>
            </a:r>
            <a:endParaRPr sz="1800" b="1">
              <a:solidFill>
                <a:schemeClr val="accent1"/>
              </a:solidFill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59827" y="4039361"/>
            <a:ext cx="7092950" cy="1019175"/>
          </a:xfrm>
          <a:custGeom>
            <a:avLst/>
            <a:gdLst/>
            <a:ahLst/>
            <a:cxnLst/>
            <a:rect l="l" t="t" r="r" b="b"/>
            <a:pathLst>
              <a:path w="7092950" h="1019175">
                <a:moveTo>
                  <a:pt x="2653855" y="881253"/>
                </a:moveTo>
                <a:lnTo>
                  <a:pt x="2651823" y="873252"/>
                </a:lnTo>
                <a:lnTo>
                  <a:pt x="2645600" y="869696"/>
                </a:lnTo>
                <a:lnTo>
                  <a:pt x="2639504" y="866140"/>
                </a:lnTo>
                <a:lnTo>
                  <a:pt x="2631503" y="868172"/>
                </a:lnTo>
                <a:lnTo>
                  <a:pt x="2627947" y="874395"/>
                </a:lnTo>
                <a:lnTo>
                  <a:pt x="2606738" y="910755"/>
                </a:lnTo>
                <a:lnTo>
                  <a:pt x="2606738" y="505079"/>
                </a:lnTo>
                <a:lnTo>
                  <a:pt x="2606738" y="485013"/>
                </a:lnTo>
                <a:lnTo>
                  <a:pt x="2600896" y="479171"/>
                </a:lnTo>
                <a:lnTo>
                  <a:pt x="1070038" y="479171"/>
                </a:lnTo>
                <a:lnTo>
                  <a:pt x="1070038" y="0"/>
                </a:lnTo>
                <a:lnTo>
                  <a:pt x="1063688" y="0"/>
                </a:lnTo>
                <a:lnTo>
                  <a:pt x="1044130" y="0"/>
                </a:lnTo>
                <a:lnTo>
                  <a:pt x="1037780" y="0"/>
                </a:lnTo>
                <a:lnTo>
                  <a:pt x="1037780" y="482600"/>
                </a:lnTo>
                <a:lnTo>
                  <a:pt x="52984" y="482600"/>
                </a:lnTo>
                <a:lnTo>
                  <a:pt x="47180" y="488315"/>
                </a:lnTo>
                <a:lnTo>
                  <a:pt x="47180" y="945667"/>
                </a:lnTo>
                <a:lnTo>
                  <a:pt x="25984" y="909320"/>
                </a:lnTo>
                <a:lnTo>
                  <a:pt x="22377" y="903097"/>
                </a:lnTo>
                <a:lnTo>
                  <a:pt x="14452" y="901065"/>
                </a:lnTo>
                <a:lnTo>
                  <a:pt x="2082" y="908177"/>
                </a:lnTo>
                <a:lnTo>
                  <a:pt x="0" y="916178"/>
                </a:lnTo>
                <a:lnTo>
                  <a:pt x="3606" y="922274"/>
                </a:lnTo>
                <a:lnTo>
                  <a:pt x="60134" y="1019175"/>
                </a:lnTo>
                <a:lnTo>
                  <a:pt x="75095" y="993521"/>
                </a:lnTo>
                <a:lnTo>
                  <a:pt x="120205" y="916178"/>
                </a:lnTo>
                <a:lnTo>
                  <a:pt x="118173" y="908177"/>
                </a:lnTo>
                <a:lnTo>
                  <a:pt x="105816" y="901065"/>
                </a:lnTo>
                <a:lnTo>
                  <a:pt x="97891" y="903097"/>
                </a:lnTo>
                <a:lnTo>
                  <a:pt x="94284" y="909320"/>
                </a:lnTo>
                <a:lnTo>
                  <a:pt x="73088" y="945667"/>
                </a:lnTo>
                <a:lnTo>
                  <a:pt x="60134" y="967867"/>
                </a:lnTo>
                <a:lnTo>
                  <a:pt x="73075" y="945667"/>
                </a:lnTo>
                <a:lnTo>
                  <a:pt x="73088" y="508508"/>
                </a:lnTo>
                <a:lnTo>
                  <a:pt x="1064196" y="508508"/>
                </a:lnTo>
                <a:lnTo>
                  <a:pt x="1067625" y="505079"/>
                </a:lnTo>
                <a:lnTo>
                  <a:pt x="2580830" y="505079"/>
                </a:lnTo>
                <a:lnTo>
                  <a:pt x="2580830" y="910755"/>
                </a:lnTo>
                <a:lnTo>
                  <a:pt x="2559621" y="874395"/>
                </a:lnTo>
                <a:lnTo>
                  <a:pt x="2556065" y="868172"/>
                </a:lnTo>
                <a:lnTo>
                  <a:pt x="2548064" y="866140"/>
                </a:lnTo>
                <a:lnTo>
                  <a:pt x="2541968" y="869696"/>
                </a:lnTo>
                <a:lnTo>
                  <a:pt x="2535745" y="873252"/>
                </a:lnTo>
                <a:lnTo>
                  <a:pt x="2533713" y="881253"/>
                </a:lnTo>
                <a:lnTo>
                  <a:pt x="2593784" y="984250"/>
                </a:lnTo>
                <a:lnTo>
                  <a:pt x="2608745" y="958596"/>
                </a:lnTo>
                <a:lnTo>
                  <a:pt x="2653855" y="881253"/>
                </a:lnTo>
                <a:close/>
              </a:path>
              <a:path w="7092950" h="1019175">
                <a:moveTo>
                  <a:pt x="7092505" y="916178"/>
                </a:moveTo>
                <a:lnTo>
                  <a:pt x="7090473" y="908177"/>
                </a:lnTo>
                <a:lnTo>
                  <a:pt x="7084250" y="904621"/>
                </a:lnTo>
                <a:lnTo>
                  <a:pt x="7078154" y="901065"/>
                </a:lnTo>
                <a:lnTo>
                  <a:pt x="7070153" y="903097"/>
                </a:lnTo>
                <a:lnTo>
                  <a:pt x="7066597" y="909320"/>
                </a:lnTo>
                <a:lnTo>
                  <a:pt x="7045388" y="945680"/>
                </a:lnTo>
                <a:lnTo>
                  <a:pt x="7045388" y="522478"/>
                </a:lnTo>
                <a:lnTo>
                  <a:pt x="7045388" y="502412"/>
                </a:lnTo>
                <a:lnTo>
                  <a:pt x="7039546" y="496570"/>
                </a:lnTo>
                <a:lnTo>
                  <a:pt x="5635688" y="496570"/>
                </a:lnTo>
                <a:lnTo>
                  <a:pt x="5635688" y="0"/>
                </a:lnTo>
                <a:lnTo>
                  <a:pt x="5635307" y="0"/>
                </a:lnTo>
                <a:lnTo>
                  <a:pt x="5609780" y="0"/>
                </a:lnTo>
                <a:lnTo>
                  <a:pt x="5609399" y="0"/>
                </a:lnTo>
                <a:lnTo>
                  <a:pt x="5609399" y="496570"/>
                </a:lnTo>
                <a:lnTo>
                  <a:pt x="4862766" y="496570"/>
                </a:lnTo>
                <a:lnTo>
                  <a:pt x="4856924" y="502412"/>
                </a:lnTo>
                <a:lnTo>
                  <a:pt x="4856924" y="945680"/>
                </a:lnTo>
                <a:lnTo>
                  <a:pt x="4835715" y="909320"/>
                </a:lnTo>
                <a:lnTo>
                  <a:pt x="4832159" y="903097"/>
                </a:lnTo>
                <a:lnTo>
                  <a:pt x="4824158" y="901065"/>
                </a:lnTo>
                <a:lnTo>
                  <a:pt x="4818062" y="904621"/>
                </a:lnTo>
                <a:lnTo>
                  <a:pt x="4811839" y="908177"/>
                </a:lnTo>
                <a:lnTo>
                  <a:pt x="4809807" y="916178"/>
                </a:lnTo>
                <a:lnTo>
                  <a:pt x="4869878" y="1019175"/>
                </a:lnTo>
                <a:lnTo>
                  <a:pt x="4884839" y="993521"/>
                </a:lnTo>
                <a:lnTo>
                  <a:pt x="4929949" y="916178"/>
                </a:lnTo>
                <a:lnTo>
                  <a:pt x="4927917" y="908177"/>
                </a:lnTo>
                <a:lnTo>
                  <a:pt x="4921694" y="904621"/>
                </a:lnTo>
                <a:lnTo>
                  <a:pt x="4915598" y="901065"/>
                </a:lnTo>
                <a:lnTo>
                  <a:pt x="4907597" y="903097"/>
                </a:lnTo>
                <a:lnTo>
                  <a:pt x="4904041" y="909320"/>
                </a:lnTo>
                <a:lnTo>
                  <a:pt x="4882832" y="945680"/>
                </a:lnTo>
                <a:lnTo>
                  <a:pt x="4882832" y="522478"/>
                </a:lnTo>
                <a:lnTo>
                  <a:pt x="5615622" y="522478"/>
                </a:lnTo>
                <a:lnTo>
                  <a:pt x="5629465" y="522478"/>
                </a:lnTo>
                <a:lnTo>
                  <a:pt x="7019480" y="522478"/>
                </a:lnTo>
                <a:lnTo>
                  <a:pt x="7019480" y="945680"/>
                </a:lnTo>
                <a:lnTo>
                  <a:pt x="6998271" y="909320"/>
                </a:lnTo>
                <a:lnTo>
                  <a:pt x="6994715" y="903097"/>
                </a:lnTo>
                <a:lnTo>
                  <a:pt x="6986714" y="901065"/>
                </a:lnTo>
                <a:lnTo>
                  <a:pt x="6980618" y="904621"/>
                </a:lnTo>
                <a:lnTo>
                  <a:pt x="6974395" y="908177"/>
                </a:lnTo>
                <a:lnTo>
                  <a:pt x="6972236" y="916178"/>
                </a:lnTo>
                <a:lnTo>
                  <a:pt x="6975919" y="922274"/>
                </a:lnTo>
                <a:lnTo>
                  <a:pt x="7032434" y="1019175"/>
                </a:lnTo>
                <a:lnTo>
                  <a:pt x="7047395" y="993521"/>
                </a:lnTo>
                <a:lnTo>
                  <a:pt x="7092505" y="916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spc="-20" dirty="0" smtClean="0"/>
              <a:t>Data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+mj-lt"/>
                <a:cs typeface="Arial"/>
              </a:rPr>
              <a:t>There are three classes of data types</a:t>
            </a:r>
            <a:r>
              <a:rPr lang="en-US" sz="2400" spc="-55" dirty="0" smtClean="0">
                <a:latin typeface="+mj-lt"/>
                <a:cs typeface="Arial"/>
              </a:rPr>
              <a:t> </a:t>
            </a:r>
            <a:r>
              <a:rPr lang="en-US" sz="2400" dirty="0" smtClean="0">
                <a:latin typeface="+mj-lt"/>
                <a:cs typeface="Arial"/>
              </a:rPr>
              <a:t>here::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sz="2400" dirty="0" smtClean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400" b="1" u="heavy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Primitive </a:t>
            </a:r>
            <a:r>
              <a:rPr lang="en-US" sz="2400" b="1" u="heavy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data</a:t>
            </a:r>
            <a:r>
              <a:rPr lang="en-US" sz="2400" b="1" u="heavy" spc="-20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 </a:t>
            </a:r>
            <a:r>
              <a:rPr lang="en-US" sz="2400" b="1" u="heavy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types:</a:t>
            </a:r>
            <a:endParaRPr lang="en-US" sz="2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marL="756285" lvl="1" indent="-287020">
              <a:lnSpc>
                <a:spcPts val="311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lang="en-US" dirty="0" err="1" smtClean="0">
                <a:latin typeface="+mj-lt"/>
                <a:cs typeface="Arial"/>
              </a:rPr>
              <a:t>int</a:t>
            </a:r>
            <a:r>
              <a:rPr lang="en-US" dirty="0" smtClean="0">
                <a:latin typeface="+mj-lt"/>
                <a:cs typeface="Arial"/>
              </a:rPr>
              <a:t>, float, double,</a:t>
            </a:r>
            <a:r>
              <a:rPr lang="en-US" spc="-5" dirty="0" smtClean="0"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char</a:t>
            </a:r>
          </a:p>
          <a:p>
            <a:pPr marL="355600" indent="-342900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400" b="1" u="heavy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Aggregate OR derived data</a:t>
            </a:r>
            <a:r>
              <a:rPr lang="en-US" sz="2400" b="1" u="heavy" spc="-55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 </a:t>
            </a:r>
            <a:r>
              <a:rPr lang="en-US" sz="2400" b="1" u="heavy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types:</a:t>
            </a:r>
            <a:endParaRPr lang="en-US" sz="2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lang="en-US" dirty="0" smtClean="0">
                <a:latin typeface="+mj-lt"/>
                <a:cs typeface="Arial"/>
              </a:rPr>
              <a:t>Arrays come under </a:t>
            </a:r>
            <a:r>
              <a:rPr lang="en-US" spc="-5" dirty="0" smtClean="0">
                <a:latin typeface="+mj-lt"/>
                <a:cs typeface="Arial"/>
              </a:rPr>
              <a:t>this</a:t>
            </a:r>
            <a:r>
              <a:rPr lang="en-US" spc="-30" dirty="0" smtClean="0"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category</a:t>
            </a:r>
          </a:p>
          <a:p>
            <a:pPr marL="756285" marR="5080" lvl="1" indent="-287020">
              <a:lnSpc>
                <a:spcPct val="8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lang="en-US" dirty="0" smtClean="0">
                <a:latin typeface="+mj-lt"/>
                <a:cs typeface="Arial"/>
              </a:rPr>
              <a:t>Arrays can contain collection of </a:t>
            </a:r>
            <a:r>
              <a:rPr lang="en-US" dirty="0" err="1" smtClean="0">
                <a:latin typeface="+mj-lt"/>
                <a:cs typeface="Arial"/>
              </a:rPr>
              <a:t>int</a:t>
            </a:r>
            <a:r>
              <a:rPr lang="en-US" dirty="0" smtClean="0">
                <a:latin typeface="+mj-lt"/>
                <a:cs typeface="Arial"/>
              </a:rPr>
              <a:t> or float or</a:t>
            </a:r>
            <a:r>
              <a:rPr lang="en-US" spc="-35" dirty="0" smtClean="0"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char  or double</a:t>
            </a:r>
            <a:r>
              <a:rPr lang="en-US" spc="-5" dirty="0" smtClean="0"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data</a:t>
            </a:r>
          </a:p>
          <a:p>
            <a:pPr marL="355600" indent="-342900">
              <a:lnSpc>
                <a:spcPts val="3585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400" b="1" u="heavy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User defined data</a:t>
            </a:r>
            <a:r>
              <a:rPr lang="en-US" sz="2400" b="1" u="heavy" spc="-40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 </a:t>
            </a:r>
            <a:r>
              <a:rPr lang="en-US" sz="2400" b="1" u="heavy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Arial"/>
              </a:rPr>
              <a:t>types:</a:t>
            </a:r>
            <a:endParaRPr lang="en-US" sz="2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lang="en-US" dirty="0" smtClean="0">
                <a:latin typeface="+mj-lt"/>
                <a:cs typeface="Arial"/>
              </a:rPr>
              <a:t>Structures and </a:t>
            </a:r>
            <a:r>
              <a:rPr lang="en-US" dirty="0" err="1" smtClean="0">
                <a:latin typeface="+mj-lt"/>
                <a:cs typeface="Arial"/>
              </a:rPr>
              <a:t>enum</a:t>
            </a:r>
            <a:r>
              <a:rPr lang="en-US" dirty="0" smtClean="0">
                <a:latin typeface="+mj-lt"/>
                <a:cs typeface="Arial"/>
              </a:rPr>
              <a:t> fall under this</a:t>
            </a:r>
            <a:r>
              <a:rPr lang="en-US" spc="-40" dirty="0" smtClean="0">
                <a:latin typeface="+mj-lt"/>
                <a:cs typeface="Arial"/>
              </a:rPr>
              <a:t> </a:t>
            </a:r>
            <a:r>
              <a:rPr lang="en-US" spc="-20" dirty="0" smtClean="0">
                <a:latin typeface="+mj-lt"/>
                <a:cs typeface="Arial"/>
              </a:rPr>
              <a:t>category.</a:t>
            </a:r>
            <a:endParaRPr lang="en-US" dirty="0" smtClean="0">
              <a:latin typeface="+mj-lt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programs may have errors called bugs. Those bugs are identified and fixed is called debugging.</a:t>
            </a:r>
          </a:p>
          <a:p>
            <a:endParaRPr lang="en-US" dirty="0" smtClean="0"/>
          </a:p>
          <a:p>
            <a:r>
              <a:rPr lang="en-US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Types of errors:</a:t>
            </a:r>
          </a:p>
          <a:p>
            <a:pPr lvl="1"/>
            <a:r>
              <a:rPr lang="en-US" dirty="0" smtClean="0"/>
              <a:t>Compile Time Error</a:t>
            </a:r>
          </a:p>
          <a:p>
            <a:pPr lvl="1"/>
            <a:r>
              <a:rPr lang="en-US" dirty="0" smtClean="0"/>
              <a:t>Linker Error</a:t>
            </a:r>
          </a:p>
          <a:p>
            <a:pPr lvl="1"/>
            <a:r>
              <a:rPr lang="en-US" dirty="0" smtClean="0"/>
              <a:t>Runtime Error</a:t>
            </a:r>
          </a:p>
          <a:p>
            <a:pPr lvl="1"/>
            <a:r>
              <a:rPr lang="en-US" dirty="0" smtClean="0"/>
              <a:t>Logical Error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 Time Error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2400" dirty="0" smtClean="0"/>
              <a:t>Errors occur during compile time is known as compile time error.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two types of error in it.</a:t>
            </a:r>
          </a:p>
          <a:p>
            <a:pPr marL="651510" indent="-514350">
              <a:buNone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 error:</a:t>
            </a:r>
          </a:p>
          <a:p>
            <a:pPr marL="651510" indent="-514350">
              <a:buNone/>
            </a:pPr>
            <a:r>
              <a:rPr lang="en-US" sz="2400" dirty="0" smtClean="0"/>
              <a:t>      Statements cannot followed the syntax correctly. </a:t>
            </a:r>
          </a:p>
          <a:p>
            <a:pPr marL="651510" indent="-514350">
              <a:buNone/>
            </a:pPr>
            <a:r>
              <a:rPr lang="en-US" sz="2400" dirty="0" smtClean="0"/>
              <a:t>      Ex: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 C programming” )</a:t>
            </a:r>
          </a:p>
          <a:p>
            <a:pPr marL="651510" indent="-514350">
              <a:buNone/>
            </a:pPr>
            <a:r>
              <a:rPr lang="en-US" sz="2400" dirty="0" smtClean="0"/>
              <a:t>      missed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en-US" sz="2400" dirty="0" smtClean="0"/>
              <a:t> at the end of the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statement. </a:t>
            </a:r>
          </a:p>
          <a:p>
            <a:pPr marL="651510" indent="-514350">
              <a:buNone/>
            </a:pPr>
            <a:r>
              <a:rPr lang="en-US" sz="2400" dirty="0" smtClean="0"/>
              <a:t> 	</a:t>
            </a:r>
          </a:p>
          <a:p>
            <a:pPr marL="651510" indent="-514350">
              <a:buNone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sz="2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Semantic error:</a:t>
            </a:r>
          </a:p>
          <a:p>
            <a:pPr marL="651510" indent="-514350">
              <a:buNone/>
            </a:pPr>
            <a:r>
              <a:rPr lang="en-US" sz="2400" dirty="0" smtClean="0"/>
              <a:t>       statements are not meaningful.</a:t>
            </a:r>
          </a:p>
          <a:p>
            <a:pPr marL="651510" indent="-514350">
              <a:buNone/>
            </a:pPr>
            <a:r>
              <a:rPr lang="en-US" sz="2400" dirty="0" smtClean="0"/>
              <a:t>       Ex: </a:t>
            </a:r>
            <a:r>
              <a:rPr lang="en-US" sz="2400" dirty="0" err="1" smtClean="0"/>
              <a:t>b+c</a:t>
            </a:r>
            <a:r>
              <a:rPr lang="en-US" sz="2400" dirty="0" smtClean="0"/>
              <a:t> = a;</a:t>
            </a:r>
          </a:p>
          <a:p>
            <a:pPr marL="65151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Linker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/>
          <a:lstStyle/>
          <a:p>
            <a:r>
              <a:rPr lang="en-US" dirty="0" smtClean="0"/>
              <a:t>Normally, Error thrown during linking process.</a:t>
            </a:r>
          </a:p>
          <a:p>
            <a:endParaRPr lang="en-US" dirty="0" smtClean="0"/>
          </a:p>
          <a:p>
            <a:r>
              <a:rPr lang="en-US" dirty="0" smtClean="0"/>
              <a:t>User may forget to include Header files in the program. Function in library cannot be accessed.</a:t>
            </a:r>
          </a:p>
          <a:p>
            <a:endParaRPr lang="en-US" dirty="0" smtClean="0"/>
          </a:p>
          <a:p>
            <a:r>
              <a:rPr lang="en-US" dirty="0" smtClean="0"/>
              <a:t>Linker will raise an error message.</a:t>
            </a:r>
          </a:p>
          <a:p>
            <a:endParaRPr lang="en-US" dirty="0" smtClean="0"/>
          </a:p>
          <a:p>
            <a:r>
              <a:rPr lang="en-US" dirty="0" smtClean="0"/>
              <a:t>Ex: #include&lt;</a:t>
            </a:r>
            <a:r>
              <a:rPr lang="en-US" dirty="0" err="1" smtClean="0"/>
              <a:t>conio.h</a:t>
            </a:r>
            <a:r>
              <a:rPr lang="en-US" dirty="0" smtClean="0"/>
              <a:t>&gt; file is not included in C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Runtime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34000"/>
          </a:xfrm>
        </p:spPr>
        <p:txBody>
          <a:bodyPr/>
          <a:lstStyle/>
          <a:p>
            <a:r>
              <a:rPr lang="en-US" dirty="0" smtClean="0"/>
              <a:t>Error occurs during the execution of program are known  as runtime errors.</a:t>
            </a:r>
          </a:p>
          <a:p>
            <a:endParaRPr lang="en-US" dirty="0" smtClean="0"/>
          </a:p>
          <a:p>
            <a:r>
              <a:rPr lang="en-US" dirty="0" smtClean="0"/>
              <a:t>Even compile and linking process done successfully, but not guarantee the results.</a:t>
            </a:r>
          </a:p>
          <a:p>
            <a:endParaRPr lang="en-US" dirty="0" smtClean="0"/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type mismatch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divide by zero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 of array range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Wrong input value.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Error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does not give correct results.</a:t>
            </a:r>
          </a:p>
          <a:p>
            <a:endParaRPr lang="en-US" dirty="0" smtClean="0"/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Implementation of algorithm may be incorrect.</a:t>
            </a:r>
          </a:p>
          <a:p>
            <a:pPr lvl="1"/>
            <a:r>
              <a:rPr lang="en-US" dirty="0" smtClean="0"/>
              <a:t>Use of variable before its initialization</a:t>
            </a:r>
          </a:p>
          <a:p>
            <a:pPr lvl="1"/>
            <a:r>
              <a:rPr lang="en-US" dirty="0" smtClean="0"/>
              <a:t>Unmarked end of a loop.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So, A standard version of C language is needed.</a:t>
            </a:r>
          </a:p>
          <a:p>
            <a:endParaRPr lang="en-US" dirty="0" smtClean="0"/>
          </a:p>
          <a:p>
            <a:r>
              <a:rPr lang="en-US" dirty="0" smtClean="0"/>
              <a:t>In 1983, ANSI create a committee to provide an unambiguous and machine independent definition of language.</a:t>
            </a:r>
          </a:p>
          <a:p>
            <a:endParaRPr lang="en-US" dirty="0" smtClean="0"/>
          </a:p>
          <a:p>
            <a:r>
              <a:rPr lang="en-US" dirty="0" smtClean="0"/>
              <a:t>In 1989, the standard was approved and updated in 1999.</a:t>
            </a:r>
          </a:p>
          <a:p>
            <a:endParaRPr lang="en-US" dirty="0" smtClean="0"/>
          </a:p>
          <a:p>
            <a:r>
              <a:rPr lang="en-US" dirty="0" smtClean="0"/>
              <a:t>Standard is referred to as INCITS/ISO/IEC 9899-1999.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C99 is revised standard that refines and expands the capabilities of C.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Operators in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Operator is a symbol to perform some operations on one or more operands.</a:t>
            </a:r>
          </a:p>
          <a:p>
            <a:endParaRPr lang="en-US" dirty="0" smtClean="0"/>
          </a:p>
          <a:p>
            <a:r>
              <a:rPr lang="en-US" dirty="0" smtClean="0"/>
              <a:t>Operands are variables which have been used with operator to evaluate expressions. </a:t>
            </a:r>
          </a:p>
          <a:p>
            <a:pPr>
              <a:buNone/>
            </a:pPr>
            <a:r>
              <a:rPr lang="en-US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Expression Ex: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Operator</a:t>
            </a:r>
          </a:p>
          <a:p>
            <a:endParaRPr lang="en-US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>
              <a:buNone/>
            </a:pPr>
            <a:r>
              <a:rPr lang="en-US" sz="6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 </a:t>
            </a:r>
            <a:r>
              <a:rPr lang="en-US" sz="6400" dirty="0" smtClean="0">
                <a:solidFill>
                  <a:srgbClr val="FF0000"/>
                </a:solidFill>
              </a:rPr>
              <a:t>+</a:t>
            </a:r>
            <a:r>
              <a:rPr lang="en-US" sz="6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10 </a:t>
            </a:r>
            <a:r>
              <a:rPr lang="en-US" sz="6400" dirty="0" smtClean="0">
                <a:solidFill>
                  <a:srgbClr val="FF0000"/>
                </a:solidFill>
              </a:rPr>
              <a:t>*</a:t>
            </a:r>
            <a:r>
              <a:rPr lang="en-US" sz="6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Y </a:t>
            </a:r>
            <a:r>
              <a:rPr lang="en-US" sz="6400" dirty="0" smtClean="0">
                <a:solidFill>
                  <a:srgbClr val="FF0000"/>
                </a:solidFill>
              </a:rPr>
              <a:t>– </a:t>
            </a:r>
            <a:r>
              <a:rPr lang="en-US" sz="6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 </a:t>
            </a:r>
          </a:p>
          <a:p>
            <a:endParaRPr lang="en-US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Operands            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Operands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76600" y="3962400"/>
            <a:ext cx="1219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V="1">
            <a:off x="4267200" y="41910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4495800" y="3962400"/>
            <a:ext cx="1676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53340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390900" y="53721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38800" y="5334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48400" y="53340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Combination of both operands and operators from an expression.</a:t>
            </a:r>
          </a:p>
          <a:p>
            <a:endParaRPr lang="en-US" dirty="0" smtClean="0"/>
          </a:p>
          <a:p>
            <a:r>
              <a:rPr lang="en-US" dirty="0" smtClean="0"/>
              <a:t>Types of Operators:</a:t>
            </a:r>
          </a:p>
          <a:p>
            <a:pPr lvl="1"/>
            <a:r>
              <a:rPr lang="en-US" dirty="0" smtClean="0"/>
              <a:t>Arithmetic Operator</a:t>
            </a:r>
          </a:p>
          <a:p>
            <a:pPr lvl="1"/>
            <a:r>
              <a:rPr lang="en-US" dirty="0" smtClean="0"/>
              <a:t>Relational Operator</a:t>
            </a:r>
          </a:p>
          <a:p>
            <a:pPr lvl="1"/>
            <a:r>
              <a:rPr lang="en-US" dirty="0" smtClean="0"/>
              <a:t>Logical Operator</a:t>
            </a:r>
          </a:p>
          <a:p>
            <a:pPr lvl="1"/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Increment and Decrement Operator</a:t>
            </a:r>
          </a:p>
          <a:p>
            <a:pPr lvl="1"/>
            <a:r>
              <a:rPr lang="en-US" dirty="0" smtClean="0"/>
              <a:t>Conditional Operator</a:t>
            </a:r>
          </a:p>
          <a:p>
            <a:pPr lvl="1"/>
            <a:r>
              <a:rPr lang="en-US" dirty="0" smtClean="0"/>
              <a:t>Bitwise Operator</a:t>
            </a:r>
          </a:p>
          <a:p>
            <a:pPr lvl="1"/>
            <a:r>
              <a:rPr lang="en-US" dirty="0" smtClean="0"/>
              <a:t>Special Operator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 smtClean="0"/>
              <a:t>C provides the following arithmetic operators to perform arithmetic operations.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209800"/>
          <a:ext cx="7772400" cy="434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971800"/>
                <a:gridCol w="2590800"/>
              </a:tblGrid>
              <a:tr h="544513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22287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A+B</a:t>
                      </a:r>
                      <a:endParaRPr lang="en-US" dirty="0"/>
                    </a:p>
                  </a:txBody>
                  <a:tcPr/>
                </a:tc>
              </a:tr>
              <a:tr h="491807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10-5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</a:t>
                      </a:r>
                      <a:endParaRPr lang="en-US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8/2</a:t>
                      </a:r>
                      <a:endParaRPr lang="en-US" dirty="0"/>
                    </a:p>
                  </a:txBody>
                  <a:tcPr/>
                </a:tc>
              </a:tr>
              <a:tr h="788353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 (get</a:t>
                      </a:r>
                      <a:r>
                        <a:rPr lang="en-US" baseline="0" dirty="0" smtClean="0"/>
                        <a:t> remainder after division)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9%4</a:t>
                      </a:r>
                      <a:endParaRPr lang="en-US" dirty="0"/>
                    </a:p>
                  </a:txBody>
                  <a:tcPr/>
                </a:tc>
              </a:tr>
              <a:tr h="462915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Plus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a=5 then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5*1  a=5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a=5  then 5*-1 </a:t>
                      </a:r>
                      <a:r>
                        <a:rPr lang="en-US" baseline="0" dirty="0" smtClean="0"/>
                        <a:t> a=-5.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fontScale="92500" lnSpcReduction="10000"/>
          </a:bodyPr>
          <a:lstStyle/>
          <a:p>
            <a:pPr marL="25400" marR="732790" algn="just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8450" algn="l"/>
              </a:tabLst>
            </a:pPr>
            <a:r>
              <a:rPr lang="en-US" spc="-5" dirty="0" smtClean="0">
                <a:latin typeface="+mj-lt"/>
                <a:cs typeface="Comic Sans MS"/>
              </a:rPr>
              <a:t>These are “Binary Operators” as </a:t>
            </a:r>
            <a:r>
              <a:rPr lang="en-US" dirty="0" smtClean="0">
                <a:latin typeface="+mj-lt"/>
                <a:cs typeface="Comic Sans MS"/>
              </a:rPr>
              <a:t>they </a:t>
            </a:r>
            <a:r>
              <a:rPr lang="en-US" spc="-5" dirty="0" smtClean="0">
                <a:latin typeface="+mj-lt"/>
                <a:cs typeface="Comic Sans MS"/>
              </a:rPr>
              <a:t>take </a:t>
            </a:r>
            <a:r>
              <a:rPr lang="en-US" spc="-10" dirty="0" smtClean="0">
                <a:latin typeface="+mj-lt"/>
                <a:cs typeface="Comic Sans MS"/>
              </a:rPr>
              <a:t>two  </a:t>
            </a:r>
            <a:r>
              <a:rPr lang="en-US" spc="-5" dirty="0" smtClean="0">
                <a:latin typeface="+mj-lt"/>
                <a:cs typeface="Comic Sans MS"/>
              </a:rPr>
              <a:t>operands must be the </a:t>
            </a:r>
            <a:r>
              <a:rPr lang="en-US" b="1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“Numeric Value”.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omic Sans MS"/>
            </a:endParaRPr>
          </a:p>
          <a:p>
            <a:pPr marL="25400" marR="278130" algn="just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8450" algn="l"/>
                <a:tab pos="3961765" algn="l"/>
              </a:tabLst>
            </a:pPr>
            <a:r>
              <a:rPr lang="en-US" dirty="0" smtClean="0">
                <a:latin typeface="+mj-lt"/>
                <a:cs typeface="Comic Sans MS"/>
              </a:rPr>
              <a:t>If </a:t>
            </a:r>
            <a:r>
              <a:rPr lang="en-US" spc="-5" dirty="0" smtClean="0">
                <a:latin typeface="+mj-lt"/>
                <a:cs typeface="Comic Sans MS"/>
              </a:rPr>
              <a:t>both operands take integer value</a:t>
            </a:r>
            <a:r>
              <a:rPr lang="en-US" dirty="0" smtClean="0">
                <a:latin typeface="+mj-lt"/>
                <a:cs typeface="Comic Sans MS"/>
              </a:rPr>
              <a:t>, </a:t>
            </a:r>
            <a:r>
              <a:rPr lang="en-US" spc="-5" dirty="0" smtClean="0">
                <a:latin typeface="+mj-lt"/>
                <a:cs typeface="Comic Sans MS"/>
              </a:rPr>
              <a:t>then the  result is also in integer.</a:t>
            </a:r>
            <a:r>
              <a:rPr lang="en-US" spc="2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But</a:t>
            </a:r>
            <a:r>
              <a:rPr lang="en-US" spc="1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if any one of operand is</a:t>
            </a:r>
            <a:r>
              <a:rPr lang="en-US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floating point and other is integer means, then the result is in floating  point value.</a:t>
            </a:r>
            <a:endParaRPr lang="en-US" dirty="0" smtClean="0">
              <a:latin typeface="+mj-lt"/>
              <a:cs typeface="Comic Sans MS"/>
            </a:endParaRPr>
          </a:p>
          <a:p>
            <a:pPr marL="25400" marR="17780" algn="just">
              <a:lnSpc>
                <a:spcPct val="100000"/>
              </a:lnSpc>
              <a:spcBef>
                <a:spcPts val="2880"/>
              </a:spcBef>
              <a:buNone/>
              <a:tabLst>
                <a:tab pos="1390015" algn="l"/>
                <a:tab pos="2153285" algn="l"/>
              </a:tabLst>
            </a:pPr>
            <a:r>
              <a:rPr lang="en-US" sz="4000" spc="-7" baseline="6944" dirty="0" smtClean="0">
                <a:latin typeface="+mj-lt"/>
                <a:cs typeface="Courier New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Except	</a:t>
            </a:r>
            <a:r>
              <a:rPr lang="en-US" dirty="0" smtClean="0">
                <a:latin typeface="+mj-lt"/>
                <a:cs typeface="Comic Sans MS"/>
              </a:rPr>
              <a:t>“%</a:t>
            </a:r>
            <a:r>
              <a:rPr lang="en-US" spc="-10" dirty="0" smtClean="0">
                <a:latin typeface="+mj-lt"/>
                <a:cs typeface="Comic Sans MS"/>
              </a:rPr>
              <a:t> </a:t>
            </a:r>
            <a:r>
              <a:rPr lang="en-US" dirty="0" smtClean="0">
                <a:latin typeface="+mj-lt"/>
                <a:cs typeface="Comic Sans MS"/>
              </a:rPr>
              <a:t>”	</a:t>
            </a:r>
            <a:r>
              <a:rPr lang="en-US" spc="-5" dirty="0" smtClean="0">
                <a:latin typeface="+mj-lt"/>
                <a:cs typeface="Comic Sans MS"/>
              </a:rPr>
              <a:t>operators, all the arithmetic operators  can </a:t>
            </a:r>
            <a:r>
              <a:rPr lang="en-US" dirty="0" smtClean="0">
                <a:latin typeface="+mj-lt"/>
                <a:cs typeface="Comic Sans MS"/>
              </a:rPr>
              <a:t>be </a:t>
            </a:r>
            <a:r>
              <a:rPr lang="en-US" spc="-5" dirty="0" smtClean="0">
                <a:latin typeface="+mj-lt"/>
                <a:cs typeface="Comic Sans MS"/>
              </a:rPr>
              <a:t>used </a:t>
            </a:r>
            <a:r>
              <a:rPr lang="en-US" spc="-10" dirty="0" smtClean="0">
                <a:latin typeface="+mj-lt"/>
                <a:cs typeface="Comic Sans MS"/>
              </a:rPr>
              <a:t>with </a:t>
            </a:r>
            <a:r>
              <a:rPr lang="en-US" dirty="0" smtClean="0">
                <a:latin typeface="+mj-lt"/>
                <a:cs typeface="Comic Sans MS"/>
              </a:rPr>
              <a:t>any </a:t>
            </a:r>
            <a:r>
              <a:rPr lang="en-US" spc="-5" dirty="0" smtClean="0">
                <a:latin typeface="+mj-lt"/>
                <a:cs typeface="Comic Sans MS"/>
              </a:rPr>
              <a:t>type of numeric operands(either  operands are integer or floating point), while “%”  operator can only be </a:t>
            </a:r>
            <a:r>
              <a:rPr lang="en-US" dirty="0" smtClean="0">
                <a:latin typeface="+mj-lt"/>
                <a:cs typeface="Comic Sans MS"/>
              </a:rPr>
              <a:t>used </a:t>
            </a:r>
            <a:r>
              <a:rPr lang="en-US" spc="-10" dirty="0" smtClean="0">
                <a:latin typeface="+mj-lt"/>
                <a:cs typeface="Comic Sans MS"/>
              </a:rPr>
              <a:t>with </a:t>
            </a:r>
            <a:r>
              <a:rPr lang="en-US" spc="-5" dirty="0" smtClean="0">
                <a:latin typeface="+mj-lt"/>
                <a:cs typeface="Comic Sans MS"/>
              </a:rPr>
              <a:t>integer </a:t>
            </a:r>
            <a:r>
              <a:rPr lang="en-US" spc="-10" dirty="0" smtClean="0">
                <a:latin typeface="+mj-lt"/>
                <a:cs typeface="Comic Sans MS"/>
              </a:rPr>
              <a:t>data </a:t>
            </a:r>
            <a:r>
              <a:rPr lang="en-US" spc="-5" dirty="0" smtClean="0">
                <a:latin typeface="+mj-lt"/>
                <a:cs typeface="Comic Sans MS"/>
              </a:rPr>
              <a:t>type</a:t>
            </a:r>
            <a:r>
              <a:rPr lang="en-US" spc="15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only.</a:t>
            </a:r>
            <a:endParaRPr lang="en-US" dirty="0" smtClean="0">
              <a:latin typeface="+mj-lt"/>
              <a:cs typeface="Comic Sans MS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Operator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It is used to test the relationship between two operands or between a operands and a constant.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 Expression: </a:t>
            </a:r>
          </a:p>
          <a:p>
            <a:r>
              <a:rPr lang="en-US" sz="20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Ae1   relational operator  ae2;</a:t>
            </a:r>
          </a:p>
          <a:p>
            <a:pPr algn="ctr"/>
            <a:r>
              <a:rPr lang="en-US" sz="2000" b="1" u="sng" dirty="0" smtClean="0">
                <a:solidFill>
                  <a:srgbClr val="00B050"/>
                </a:solidFill>
              </a:rPr>
              <a:t>        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057400"/>
          <a:ext cx="716280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628"/>
                <a:gridCol w="4391573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operand 1 equal to operand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y==z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operand 1 greater</a:t>
                      </a:r>
                      <a:r>
                        <a:rPr lang="en-US" baseline="0" dirty="0" smtClean="0"/>
                        <a:t> than operand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5&gt;8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operand</a:t>
                      </a:r>
                      <a:r>
                        <a:rPr lang="en-US" baseline="0" dirty="0" smtClean="0"/>
                        <a:t> 1 less than operand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4&lt;2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Is op 1 is greater than or equal to op2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10&gt;=4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Is op 1 is lesser than or equal to op2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A&lt;=</a:t>
                      </a:r>
                      <a:r>
                        <a:rPr lang="en-US" b="0" dirty="0" smtClean="0"/>
                        <a:t>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op1 not equal to op2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8!=4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Relational Expression Constraints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r>
              <a:rPr lang="en-US" dirty="0" smtClean="0"/>
              <a:t>Don’t confuse the = and the == operator.</a:t>
            </a:r>
          </a:p>
          <a:p>
            <a:endParaRPr lang="en-US" dirty="0" smtClean="0"/>
          </a:p>
          <a:p>
            <a:r>
              <a:rPr lang="en-US" dirty="0" smtClean="0"/>
              <a:t>Compare integer values for equality (1/2+1/2==1)</a:t>
            </a:r>
          </a:p>
          <a:p>
            <a:endParaRPr lang="en-US" dirty="0" smtClean="0"/>
          </a:p>
          <a:p>
            <a:r>
              <a:rPr lang="en-US" dirty="0" smtClean="0"/>
              <a:t>Avoid using equality comparison on floating point members.</a:t>
            </a:r>
          </a:p>
          <a:p>
            <a:endParaRPr lang="en-US" dirty="0" smtClean="0"/>
          </a:p>
          <a:p>
            <a:r>
              <a:rPr lang="en-US" dirty="0" smtClean="0"/>
              <a:t>Avoid comparing signed and unsigned values. Since complier treats signed value as unsigned.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Logical </a:t>
            </a:r>
            <a:r>
              <a:rPr lang="en-US" b="1" dirty="0" smtClean="0"/>
              <a:t>operators</a:t>
            </a:r>
            <a:r>
              <a:rPr lang="en-US" dirty="0" smtClean="0"/>
              <a:t> are used to perform </a:t>
            </a:r>
            <a:r>
              <a:rPr lang="en-US" b="1" dirty="0" smtClean="0"/>
              <a:t>logical</a:t>
            </a:r>
            <a:r>
              <a:rPr lang="en-US" dirty="0" smtClean="0"/>
              <a:t> operations on the given expressions. </a:t>
            </a:r>
          </a:p>
          <a:p>
            <a:endParaRPr lang="en-US" dirty="0" smtClean="0"/>
          </a:p>
          <a:p>
            <a:r>
              <a:rPr lang="en-US" dirty="0" smtClean="0"/>
              <a:t>It is also used to combine one or more relational expression, constants.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34340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(a&amp;&amp;b) is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(x||y)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!(x) is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10200"/>
          </a:xfrm>
        </p:spPr>
        <p:txBody>
          <a:bodyPr/>
          <a:lstStyle/>
          <a:p>
            <a:r>
              <a:rPr lang="en-US" sz="2000" dirty="0" smtClean="0"/>
              <a:t>Assignment operator (=) used to assign a value to a variable.</a:t>
            </a:r>
          </a:p>
          <a:p>
            <a:r>
              <a:rPr lang="en-US" sz="2000" dirty="0" smtClean="0"/>
              <a:t>It can be combined with arithmetic operator to perform arithmetic assignment operation.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438400"/>
          <a:ext cx="6096000" cy="3845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A+=1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A-=2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A*=b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a/=n+1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Modulo assignment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A%=b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Increment and Decrement 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562600"/>
          </a:xfrm>
        </p:spPr>
        <p:txBody>
          <a:bodyPr>
            <a:normAutofit fontScale="92500"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n-US" spc="-5" dirty="0" smtClean="0">
                <a:latin typeface="+mj-lt"/>
                <a:cs typeface="Comic Sans MS"/>
              </a:rPr>
              <a:t>By using </a:t>
            </a:r>
            <a:r>
              <a:rPr lang="en-US" spc="-5" dirty="0" smtClean="0">
                <a:cs typeface="Comic Sans MS"/>
              </a:rPr>
              <a:t>assignment operator, we can do either</a:t>
            </a:r>
            <a:r>
              <a:rPr lang="en-US" spc="-5" dirty="0" smtClean="0">
                <a:latin typeface="+mj-lt"/>
                <a:cs typeface="Comic Sans MS"/>
              </a:rPr>
              <a:t> increase or decrease </a:t>
            </a:r>
            <a:r>
              <a:rPr lang="en-US" dirty="0" smtClean="0">
                <a:latin typeface="+mj-lt"/>
                <a:cs typeface="Comic Sans MS"/>
              </a:rPr>
              <a:t>a value of a </a:t>
            </a:r>
            <a:r>
              <a:rPr lang="en-US" spc="-5" dirty="0" smtClean="0">
                <a:latin typeface="+mj-lt"/>
                <a:cs typeface="Comic Sans MS"/>
              </a:rPr>
              <a:t>variable.</a:t>
            </a:r>
            <a:endParaRPr lang="en-US" dirty="0" smtClean="0">
              <a:latin typeface="+mj-lt"/>
              <a:cs typeface="Comic Sans MS"/>
            </a:endParaRPr>
          </a:p>
          <a:p>
            <a:pPr marL="25400" marR="373380">
              <a:lnSpc>
                <a:spcPct val="100000"/>
              </a:lnSpc>
              <a:spcBef>
                <a:spcPts val="2880"/>
              </a:spcBef>
              <a:buNone/>
              <a:tabLst>
                <a:tab pos="299720" algn="l"/>
              </a:tabLst>
            </a:pPr>
            <a:r>
              <a:rPr lang="en-US" b="1" u="sng" spc="-1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Example:</a:t>
            </a:r>
            <a:r>
              <a:rPr lang="en-US" b="1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  </a:t>
            </a:r>
          </a:p>
          <a:p>
            <a:pPr marL="25400" marR="373380">
              <a:lnSpc>
                <a:spcPct val="100000"/>
              </a:lnSpc>
              <a:spcBef>
                <a:spcPts val="2880"/>
              </a:spcBef>
              <a:buNone/>
              <a:tabLst>
                <a:tab pos="299720" algn="l"/>
              </a:tabLst>
            </a:pPr>
            <a:r>
              <a:rPr lang="en-US" b="1" spc="-5" dirty="0" smtClean="0">
                <a:latin typeface="+mj-lt"/>
                <a:cs typeface="Comic Sans MS"/>
              </a:rPr>
              <a:t>T</a:t>
            </a:r>
            <a:r>
              <a:rPr lang="en-US" spc="-5" dirty="0" smtClean="0">
                <a:latin typeface="+mj-lt"/>
                <a:cs typeface="Comic Sans MS"/>
              </a:rPr>
              <a:t>he statement a=a+1 or a+=1,  increment the  value </a:t>
            </a:r>
            <a:r>
              <a:rPr lang="en-US" dirty="0" smtClean="0">
                <a:latin typeface="+mj-lt"/>
                <a:cs typeface="Comic Sans MS"/>
              </a:rPr>
              <a:t>of </a:t>
            </a:r>
            <a:r>
              <a:rPr lang="en-US" spc="-5" dirty="0" smtClean="0">
                <a:latin typeface="+mj-lt"/>
                <a:cs typeface="Comic Sans MS"/>
              </a:rPr>
              <a:t>variable </a:t>
            </a:r>
            <a:r>
              <a:rPr lang="en-US" dirty="0" smtClean="0">
                <a:latin typeface="+mj-lt"/>
                <a:cs typeface="Comic Sans MS"/>
              </a:rPr>
              <a:t>a </a:t>
            </a:r>
            <a:r>
              <a:rPr lang="en-US" spc="-5" dirty="0" smtClean="0">
                <a:latin typeface="+mj-lt"/>
                <a:cs typeface="Comic Sans MS"/>
              </a:rPr>
              <a:t>by</a:t>
            </a:r>
            <a:r>
              <a:rPr lang="en-US" spc="-15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1.</a:t>
            </a:r>
            <a:endParaRPr lang="en-US" dirty="0" smtClean="0">
              <a:latin typeface="+mj-lt"/>
              <a:cs typeface="Comic Sans MS"/>
            </a:endParaRPr>
          </a:p>
          <a:p>
            <a:pPr marL="25400" marR="1355725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n-US" spc="-10" dirty="0" smtClean="0">
                <a:latin typeface="+mj-lt"/>
                <a:cs typeface="Comic Sans MS"/>
              </a:rPr>
              <a:t>In </a:t>
            </a:r>
            <a:r>
              <a:rPr lang="en-US" spc="-5" dirty="0" smtClean="0">
                <a:latin typeface="+mj-lt"/>
                <a:cs typeface="Comic Sans MS"/>
              </a:rPr>
              <a:t>the same way the statement </a:t>
            </a:r>
            <a:r>
              <a:rPr lang="en-US" spc="-10" dirty="0" smtClean="0">
                <a:latin typeface="+mj-lt"/>
                <a:cs typeface="Comic Sans MS"/>
              </a:rPr>
              <a:t>a=a-1 </a:t>
            </a:r>
            <a:r>
              <a:rPr lang="en-US" dirty="0" smtClean="0">
                <a:latin typeface="+mj-lt"/>
                <a:cs typeface="Comic Sans MS"/>
              </a:rPr>
              <a:t>or </a:t>
            </a:r>
            <a:r>
              <a:rPr lang="en-US" spc="-10" dirty="0" smtClean="0">
                <a:latin typeface="+mj-lt"/>
                <a:cs typeface="Comic Sans MS"/>
              </a:rPr>
              <a:t>a-=1,  </a:t>
            </a:r>
            <a:r>
              <a:rPr lang="en-US" spc="-5" dirty="0" smtClean="0">
                <a:latin typeface="+mj-lt"/>
                <a:cs typeface="Comic Sans MS"/>
              </a:rPr>
              <a:t>decrements the value of variable </a:t>
            </a:r>
            <a:r>
              <a:rPr lang="en-US" dirty="0" smtClean="0">
                <a:latin typeface="+mj-lt"/>
                <a:cs typeface="Comic Sans MS"/>
              </a:rPr>
              <a:t>a by</a:t>
            </a:r>
            <a:r>
              <a:rPr lang="en-US" spc="-1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1.</a:t>
            </a:r>
            <a:endParaRPr lang="en-US" dirty="0" smtClean="0">
              <a:latin typeface="+mj-lt"/>
              <a:cs typeface="Comic Sans MS"/>
            </a:endParaRPr>
          </a:p>
          <a:p>
            <a:pPr marL="25400" marR="383540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n-US" spc="-5" dirty="0" smtClean="0">
                <a:latin typeface="+mj-lt"/>
                <a:cs typeface="Comic Sans MS"/>
              </a:rPr>
              <a:t>But </a:t>
            </a:r>
            <a:r>
              <a:rPr lang="en-US" dirty="0" smtClean="0">
                <a:latin typeface="+mj-lt"/>
                <a:cs typeface="Comic Sans MS"/>
              </a:rPr>
              <a:t>C </a:t>
            </a:r>
            <a:r>
              <a:rPr lang="en-US" spc="-5" dirty="0" smtClean="0">
                <a:latin typeface="+mj-lt"/>
                <a:cs typeface="Comic Sans MS"/>
              </a:rPr>
              <a:t>language provides “Increment and Decrement  Operators” for this type of</a:t>
            </a:r>
            <a:r>
              <a:rPr lang="en-US" spc="5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operations.</a:t>
            </a:r>
            <a:endParaRPr lang="en-US" dirty="0" smtClean="0">
              <a:latin typeface="+mj-lt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Increment and Decrement 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 marL="50800" marR="15430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23850" algn="l"/>
              </a:tabLst>
            </a:pPr>
            <a:r>
              <a:rPr lang="en-US" sz="2200" spc="-5" dirty="0" smtClean="0">
                <a:latin typeface="+mj-lt"/>
                <a:cs typeface="Comic Sans MS"/>
              </a:rPr>
              <a:t>These operators are “unary” as they take only one operand.</a:t>
            </a:r>
            <a:endParaRPr lang="en-US" sz="2200" dirty="0" smtClean="0">
              <a:latin typeface="+mj-lt"/>
              <a:cs typeface="Comic Sans MS"/>
            </a:endParaRPr>
          </a:p>
          <a:p>
            <a:pPr marL="50800" marR="993775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323850" algn="l"/>
              </a:tabLst>
            </a:pPr>
            <a:r>
              <a:rPr lang="en-US" sz="2200" dirty="0" smtClean="0">
                <a:latin typeface="+mj-lt"/>
                <a:cs typeface="Comic Sans MS"/>
              </a:rPr>
              <a:t>The </a:t>
            </a:r>
            <a:r>
              <a:rPr lang="en-US" sz="2200" spc="-5" dirty="0" smtClean="0">
                <a:latin typeface="+mj-lt"/>
                <a:cs typeface="Comic Sans MS"/>
              </a:rPr>
              <a:t>operand can </a:t>
            </a:r>
            <a:r>
              <a:rPr lang="en-US" sz="2200" dirty="0" smtClean="0">
                <a:latin typeface="+mj-lt"/>
                <a:cs typeface="Comic Sans MS"/>
              </a:rPr>
              <a:t>be </a:t>
            </a:r>
            <a:r>
              <a:rPr lang="en-US" sz="2200" spc="-10" dirty="0" smtClean="0">
                <a:latin typeface="+mj-lt"/>
                <a:cs typeface="Comic Sans MS"/>
              </a:rPr>
              <a:t>written </a:t>
            </a:r>
            <a:r>
              <a:rPr lang="en-US" sz="2200" spc="-5" dirty="0" smtClean="0">
                <a:latin typeface="+mj-lt"/>
                <a:cs typeface="Comic Sans MS"/>
              </a:rPr>
              <a:t>before or after the operator.</a:t>
            </a:r>
            <a:endParaRPr lang="en-US" sz="2200" dirty="0" smtClean="0">
              <a:latin typeface="+mj-lt"/>
              <a:cs typeface="Comic Sans MS"/>
            </a:endParaRPr>
          </a:p>
          <a:p>
            <a:pPr marL="50800" marR="43180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323850" algn="l"/>
              </a:tabLst>
            </a:pPr>
            <a:r>
              <a:rPr lang="en-US" sz="2200" spc="-5" dirty="0" smtClean="0">
                <a:latin typeface="+mj-lt"/>
                <a:cs typeface="Comic Sans MS"/>
              </a:rPr>
              <a:t>If </a:t>
            </a:r>
            <a:r>
              <a:rPr lang="en-US" sz="2200" dirty="0" smtClean="0">
                <a:latin typeface="+mj-lt"/>
                <a:cs typeface="Comic Sans MS"/>
              </a:rPr>
              <a:t>a </a:t>
            </a:r>
            <a:r>
              <a:rPr lang="en-US" sz="2200" spc="-5" dirty="0" smtClean="0">
                <a:latin typeface="+mj-lt"/>
                <a:cs typeface="Comic Sans MS"/>
              </a:rPr>
              <a:t>is </a:t>
            </a:r>
            <a:r>
              <a:rPr lang="en-US" sz="2200" dirty="0" smtClean="0">
                <a:latin typeface="+mj-lt"/>
                <a:cs typeface="Comic Sans MS"/>
              </a:rPr>
              <a:t>a </a:t>
            </a:r>
            <a:r>
              <a:rPr lang="en-US" sz="2200" spc="-5" dirty="0" smtClean="0">
                <a:latin typeface="+mj-lt"/>
                <a:cs typeface="Comic Sans MS"/>
              </a:rPr>
              <a:t>variable,  then ++a is called “prefix increment”,  while a++ is called postfix increment.</a:t>
            </a:r>
            <a:endParaRPr lang="en-US" sz="2200" dirty="0" smtClean="0">
              <a:latin typeface="+mj-lt"/>
              <a:cs typeface="Comic Sans MS"/>
            </a:endParaRPr>
          </a:p>
          <a:p>
            <a:pPr marL="50800" marR="622300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323850" algn="l"/>
              </a:tabLst>
            </a:pPr>
            <a:r>
              <a:rPr lang="en-US" sz="2200" spc="-5" dirty="0" smtClean="0">
                <a:latin typeface="+mj-lt"/>
                <a:cs typeface="Comic Sans MS"/>
              </a:rPr>
              <a:t>Similarly, --a is called “prefix decrement” and a– is  called “postfix</a:t>
            </a:r>
            <a:r>
              <a:rPr lang="en-US" sz="2200" spc="-15" dirty="0" smtClean="0">
                <a:latin typeface="+mj-lt"/>
                <a:cs typeface="Comic Sans MS"/>
              </a:rPr>
              <a:t> </a:t>
            </a:r>
            <a:r>
              <a:rPr lang="en-US" sz="2200" spc="-5" dirty="0" smtClean="0">
                <a:latin typeface="+mj-lt"/>
                <a:cs typeface="Comic Sans MS"/>
              </a:rPr>
              <a:t>decrement”.</a:t>
            </a:r>
          </a:p>
          <a:p>
            <a:pPr marL="50800" marR="622300" algn="ctr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323850" algn="l"/>
              </a:tabLst>
            </a:pPr>
            <a:r>
              <a:rPr lang="en-US" sz="2600" b="1" spc="-5" dirty="0" smtClean="0">
                <a:solidFill>
                  <a:srgbClr val="00B050"/>
                </a:solidFill>
                <a:latin typeface="+mj-lt"/>
                <a:cs typeface="Arial"/>
              </a:rPr>
              <a:t>      Prefix   ++x;  or	Postfix   </a:t>
            </a:r>
            <a:r>
              <a:rPr lang="en-US" sz="2600" b="1" spc="-10" dirty="0" smtClean="0">
                <a:solidFill>
                  <a:srgbClr val="00B050"/>
                </a:solidFill>
                <a:latin typeface="+mj-lt"/>
                <a:cs typeface="Arial"/>
              </a:rPr>
              <a:t>x++;   </a:t>
            </a:r>
          </a:p>
          <a:p>
            <a:pPr marL="50800" marR="622300" algn="ctr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323850" algn="l"/>
              </a:tabLst>
            </a:pPr>
            <a:endParaRPr lang="en-US" sz="2200" b="1" dirty="0" smtClean="0">
              <a:solidFill>
                <a:srgbClr val="FF0000"/>
              </a:solidFill>
              <a:latin typeface="+mj-lt"/>
              <a:cs typeface="Arial"/>
            </a:endParaRPr>
          </a:p>
          <a:p>
            <a:pPr marL="50800" marR="622300" algn="ctr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323850" algn="l"/>
              </a:tabLst>
            </a:pPr>
            <a:r>
              <a:rPr lang="en-US" sz="2200" b="1" dirty="0" smtClean="0">
                <a:solidFill>
                  <a:srgbClr val="00B050"/>
                </a:solidFill>
                <a:latin typeface="+mj-lt"/>
                <a:cs typeface="Arial"/>
              </a:rPr>
              <a:t>        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Arial"/>
              </a:rPr>
              <a:t>X=x+1;</a:t>
            </a:r>
          </a:p>
          <a:p>
            <a:endParaRPr lang="en-US" sz="2200" dirty="0">
              <a:latin typeface="+mj-lt"/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3200400" y="5105400"/>
            <a:ext cx="838200" cy="914400"/>
          </a:xfrm>
          <a:prstGeom prst="curved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5410200" y="5105400"/>
            <a:ext cx="914400" cy="914400"/>
          </a:xfrm>
          <a:prstGeom prst="curvedLef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last ANSI set standards for C language.</a:t>
            </a:r>
          </a:p>
          <a:p>
            <a:endParaRPr lang="en-US" dirty="0" smtClean="0"/>
          </a:p>
          <a:p>
            <a:r>
              <a:rPr lang="en-US" dirty="0" smtClean="0"/>
              <a:t>It is referred as ANSI C. Complier should follow this standard.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1987, Turbo C is developed by Borland which follows ANSI standard.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Turbo C is one of the famous C complier.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700" spc="-5" dirty="0" smtClean="0">
                <a:cs typeface="Comic Sans MS"/>
              </a:rPr>
              <a:t>Example to </a:t>
            </a:r>
            <a:r>
              <a:rPr lang="en-US" sz="3700" spc="-10" dirty="0" smtClean="0">
                <a:cs typeface="Comic Sans MS"/>
              </a:rPr>
              <a:t>understand </a:t>
            </a:r>
            <a:r>
              <a:rPr lang="en-US" sz="3700" spc="-5" dirty="0" smtClean="0">
                <a:cs typeface="Comic Sans MS"/>
              </a:rPr>
              <a:t>the prefix  and postfix</a:t>
            </a:r>
            <a:r>
              <a:rPr lang="en-US" sz="3700" spc="-20" dirty="0" smtClean="0">
                <a:cs typeface="Comic Sans MS"/>
              </a:rPr>
              <a:t> </a:t>
            </a:r>
            <a:r>
              <a:rPr lang="en-US" sz="3700" spc="-10" dirty="0" smtClean="0">
                <a:cs typeface="Comic Sans MS"/>
              </a:rPr>
              <a:t>increment: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US" sz="22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Program1: 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		  </a:t>
            </a:r>
            <a:r>
              <a:rPr lang="en-US" sz="22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a=5,b; 				</a:t>
            </a:r>
            <a:r>
              <a:rPr lang="en-US" sz="2200" dirty="0" err="1" smtClean="0"/>
              <a:t>int</a:t>
            </a:r>
            <a:r>
              <a:rPr lang="en-US" sz="2200" dirty="0" smtClean="0"/>
              <a:t> a=5,b;</a:t>
            </a:r>
          </a:p>
          <a:p>
            <a:pPr>
              <a:buNone/>
            </a:pPr>
            <a:r>
              <a:rPr lang="en-US" sz="2200" dirty="0" smtClean="0"/>
              <a:t>    b=a++;				b=++a;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(“a=%d\</a:t>
            </a:r>
            <a:r>
              <a:rPr lang="en-US" sz="2200" dirty="0" err="1" smtClean="0"/>
              <a:t>n”,a</a:t>
            </a:r>
            <a:r>
              <a:rPr lang="en-US" sz="2200" dirty="0" smtClean="0"/>
              <a:t>); 	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(“a=%d\</a:t>
            </a:r>
            <a:r>
              <a:rPr lang="en-US" sz="2200" dirty="0" err="1" smtClean="0"/>
              <a:t>n”,a</a:t>
            </a:r>
            <a:r>
              <a:rPr lang="en-US" sz="2200" dirty="0" smtClean="0"/>
              <a:t>); 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(“b=%</a:t>
            </a:r>
            <a:r>
              <a:rPr lang="en-US" sz="2200" dirty="0" err="1" smtClean="0"/>
              <a:t>d”,b</a:t>
            </a:r>
            <a:r>
              <a:rPr lang="en-US" sz="2200" dirty="0" smtClean="0"/>
              <a:t>); 		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(“b=%</a:t>
            </a:r>
            <a:r>
              <a:rPr lang="en-US" sz="2200" dirty="0" err="1" smtClean="0"/>
              <a:t>d”,b</a:t>
            </a:r>
            <a:r>
              <a:rPr lang="en-US" sz="2200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2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Output1: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22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Output2:</a:t>
            </a:r>
          </a:p>
          <a:p>
            <a:pPr>
              <a:buNone/>
            </a:pPr>
            <a:endParaRPr lang="en-US" sz="22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200" dirty="0" smtClean="0"/>
              <a:t>  a=6					  a=6</a:t>
            </a:r>
          </a:p>
          <a:p>
            <a:pPr>
              <a:buNone/>
            </a:pPr>
            <a:r>
              <a:rPr lang="en-US" sz="2200" dirty="0" smtClean="0"/>
              <a:t>  b=5					  b=6</a:t>
            </a:r>
          </a:p>
          <a:p>
            <a:pPr>
              <a:buNone/>
            </a:pPr>
            <a:endParaRPr lang="en-US" sz="22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25400" marR="37655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n-US" dirty="0" smtClean="0">
                <a:latin typeface="+mj-lt"/>
                <a:cs typeface="Comic Sans MS"/>
              </a:rPr>
              <a:t>C </a:t>
            </a:r>
            <a:r>
              <a:rPr lang="en-US" spc="-5" dirty="0" smtClean="0">
                <a:latin typeface="+mj-lt"/>
                <a:cs typeface="Comic Sans MS"/>
              </a:rPr>
              <a:t>language provides </a:t>
            </a:r>
            <a:r>
              <a:rPr lang="en-US" dirty="0" smtClean="0">
                <a:latin typeface="+mj-lt"/>
                <a:cs typeface="Comic Sans MS"/>
              </a:rPr>
              <a:t>“?” </a:t>
            </a:r>
            <a:r>
              <a:rPr lang="en-US" spc="-5" dirty="0" smtClean="0">
                <a:latin typeface="+mj-lt"/>
                <a:cs typeface="Comic Sans MS"/>
              </a:rPr>
              <a:t>operator as </a:t>
            </a:r>
            <a:r>
              <a:rPr lang="en-US" dirty="0" smtClean="0">
                <a:latin typeface="+mj-lt"/>
                <a:cs typeface="Comic Sans MS"/>
              </a:rPr>
              <a:t>a </a:t>
            </a:r>
            <a:r>
              <a:rPr lang="en-US" spc="-5" dirty="0" smtClean="0">
                <a:latin typeface="+mj-lt"/>
                <a:cs typeface="Comic Sans MS"/>
              </a:rPr>
              <a:t>conditional  operator. </a:t>
            </a:r>
            <a:endParaRPr lang="en-US" dirty="0" smtClean="0">
              <a:latin typeface="+mj-lt"/>
              <a:cs typeface="Comic Sans MS"/>
            </a:endParaRPr>
          </a:p>
          <a:p>
            <a:pPr marL="25400" marR="17780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n-US" dirty="0" smtClean="0">
                <a:latin typeface="+mj-lt"/>
                <a:cs typeface="Comic Sans MS"/>
              </a:rPr>
              <a:t>These </a:t>
            </a:r>
            <a:r>
              <a:rPr lang="en-US" spc="-5" dirty="0" smtClean="0">
                <a:latin typeface="+mj-lt"/>
                <a:cs typeface="Comic Sans MS"/>
              </a:rPr>
              <a:t>are “Ternary Operators” </a:t>
            </a:r>
            <a:r>
              <a:rPr lang="en-US" dirty="0" smtClean="0">
                <a:latin typeface="+mj-lt"/>
                <a:cs typeface="Comic Sans MS"/>
              </a:rPr>
              <a:t>as </a:t>
            </a:r>
            <a:r>
              <a:rPr lang="en-US" spc="-5" dirty="0" smtClean="0">
                <a:latin typeface="+mj-lt"/>
                <a:cs typeface="Comic Sans MS"/>
              </a:rPr>
              <a:t>they take three  operands.</a:t>
            </a:r>
            <a:endParaRPr lang="en-US" dirty="0" smtClean="0">
              <a:latin typeface="+mj-lt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2880"/>
              </a:spcBef>
              <a:buNone/>
            </a:pPr>
            <a:r>
              <a:rPr lang="en-US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Syntax:</a:t>
            </a:r>
            <a:endPara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omic Sans MS"/>
            </a:endParaRPr>
          </a:p>
          <a:p>
            <a:pPr marL="939800">
              <a:lnSpc>
                <a:spcPct val="100000"/>
              </a:lnSpc>
              <a:buNone/>
            </a:pPr>
            <a:r>
              <a:rPr lang="en-US" spc="-5" dirty="0" smtClean="0">
                <a:latin typeface="+mj-lt"/>
                <a:cs typeface="Comic Sans MS"/>
              </a:rPr>
              <a:t> </a:t>
            </a:r>
          </a:p>
          <a:p>
            <a:pPr marL="939800" algn="ctr">
              <a:lnSpc>
                <a:spcPct val="100000"/>
              </a:lnSpc>
              <a:buNone/>
            </a:pPr>
            <a:r>
              <a:rPr lang="en-US" spc="-5" dirty="0" smtClean="0">
                <a:latin typeface="+mj-lt"/>
                <a:cs typeface="Comic Sans MS"/>
              </a:rPr>
              <a:t> </a:t>
            </a:r>
            <a:r>
              <a:rPr lang="en-US" b="1" spc="-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Condition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? </a:t>
            </a:r>
            <a:r>
              <a:rPr lang="en-US" b="1" spc="-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Expression1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:</a:t>
            </a:r>
            <a:r>
              <a:rPr lang="en-US" b="1" spc="-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 Expression2;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Comic Sans MS"/>
            </a:endParaRPr>
          </a:p>
          <a:p>
            <a:pPr marL="25400">
              <a:lnSpc>
                <a:spcPct val="100000"/>
              </a:lnSpc>
            </a:pPr>
            <a:endParaRPr lang="en-US" spc="-5" dirty="0" smtClean="0">
              <a:latin typeface="+mj-lt"/>
              <a:cs typeface="Comic Sans MS"/>
            </a:endParaRPr>
          </a:p>
          <a:p>
            <a:pPr marL="25400">
              <a:lnSpc>
                <a:spcPct val="100000"/>
              </a:lnSpc>
            </a:pPr>
            <a:r>
              <a:rPr lang="en-US" spc="-5" dirty="0" smtClean="0">
                <a:latin typeface="+mj-lt"/>
                <a:cs typeface="Comic Sans MS"/>
              </a:rPr>
              <a:t>The statement above </a:t>
            </a:r>
            <a:r>
              <a:rPr lang="en-US" dirty="0" smtClean="0">
                <a:latin typeface="+mj-lt"/>
                <a:cs typeface="Comic Sans MS"/>
              </a:rPr>
              <a:t>is </a:t>
            </a:r>
            <a:r>
              <a:rPr lang="en-US" spc="-5" dirty="0" smtClean="0">
                <a:latin typeface="+mj-lt"/>
                <a:cs typeface="Comic Sans MS"/>
              </a:rPr>
              <a:t>equivalent</a:t>
            </a:r>
            <a:r>
              <a:rPr lang="en-US" spc="-1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to:</a:t>
            </a:r>
            <a:endParaRPr lang="en-US" dirty="0" smtClean="0">
              <a:latin typeface="+mj-lt"/>
              <a:cs typeface="Comic Sans MS"/>
            </a:endParaRPr>
          </a:p>
          <a:p>
            <a:pPr marL="1854200">
              <a:lnSpc>
                <a:spcPct val="100000"/>
              </a:lnSpc>
              <a:spcBef>
                <a:spcPts val="2880"/>
              </a:spcBef>
              <a:buNone/>
            </a:pPr>
            <a:r>
              <a:rPr lang="en-US" b="1" dirty="0" smtClean="0">
                <a:latin typeface="+mj-lt"/>
                <a:cs typeface="Comic Sans MS"/>
              </a:rPr>
              <a:t>if</a:t>
            </a:r>
            <a:r>
              <a:rPr lang="en-US" b="1" spc="-10" dirty="0" smtClean="0">
                <a:latin typeface="+mj-lt"/>
                <a:cs typeface="Comic Sans MS"/>
              </a:rPr>
              <a:t> </a:t>
            </a:r>
            <a:r>
              <a:rPr lang="en-US" b="1" spc="-5" dirty="0" smtClean="0">
                <a:latin typeface="+mj-lt"/>
                <a:cs typeface="Comic Sans MS"/>
              </a:rPr>
              <a:t>(Condition)</a:t>
            </a:r>
            <a:endParaRPr lang="en-US" dirty="0" smtClean="0">
              <a:latin typeface="+mj-lt"/>
              <a:cs typeface="Comic Sans MS"/>
            </a:endParaRPr>
          </a:p>
          <a:p>
            <a:pPr marL="1854200" marR="3402329" indent="530860">
              <a:lnSpc>
                <a:spcPct val="100000"/>
              </a:lnSpc>
              <a:buNone/>
            </a:pPr>
            <a:r>
              <a:rPr lang="en-US" b="1" spc="-5" dirty="0" smtClean="0">
                <a:latin typeface="+mj-lt"/>
                <a:cs typeface="Comic Sans MS"/>
              </a:rPr>
              <a:t>E</a:t>
            </a:r>
            <a:r>
              <a:rPr lang="en-US" b="1" dirty="0" smtClean="0">
                <a:latin typeface="+mj-lt"/>
                <a:cs typeface="Comic Sans MS"/>
              </a:rPr>
              <a:t>x</a:t>
            </a:r>
            <a:r>
              <a:rPr lang="en-US" b="1" spc="-5" dirty="0" smtClean="0">
                <a:latin typeface="+mj-lt"/>
                <a:cs typeface="Comic Sans MS"/>
              </a:rPr>
              <a:t>pr</a:t>
            </a:r>
            <a:r>
              <a:rPr lang="en-US" b="1" spc="5" dirty="0" smtClean="0">
                <a:latin typeface="+mj-lt"/>
                <a:cs typeface="Comic Sans MS"/>
              </a:rPr>
              <a:t>e</a:t>
            </a:r>
            <a:r>
              <a:rPr lang="en-US" b="1" spc="-10" dirty="0" smtClean="0">
                <a:latin typeface="+mj-lt"/>
                <a:cs typeface="Comic Sans MS"/>
              </a:rPr>
              <a:t>ss</a:t>
            </a:r>
            <a:r>
              <a:rPr lang="en-US" b="1" dirty="0" smtClean="0">
                <a:latin typeface="+mj-lt"/>
                <a:cs typeface="Comic Sans MS"/>
              </a:rPr>
              <a:t>i</a:t>
            </a:r>
            <a:r>
              <a:rPr lang="en-US" b="1" spc="-5" dirty="0" smtClean="0">
                <a:latin typeface="+mj-lt"/>
                <a:cs typeface="Comic Sans MS"/>
              </a:rPr>
              <a:t>o</a:t>
            </a:r>
            <a:r>
              <a:rPr lang="en-US" b="1" dirty="0" smtClean="0">
                <a:latin typeface="+mj-lt"/>
                <a:cs typeface="Comic Sans MS"/>
              </a:rPr>
              <a:t>n1; </a:t>
            </a:r>
            <a:r>
              <a:rPr lang="en-US" b="1" spc="-5" dirty="0" smtClean="0">
                <a:latin typeface="+mj-lt"/>
                <a:cs typeface="Comic Sans MS"/>
              </a:rPr>
              <a:t>else</a:t>
            </a:r>
            <a:endParaRPr lang="en-US" dirty="0" smtClean="0">
              <a:latin typeface="+mj-lt"/>
              <a:cs typeface="Comic Sans MS"/>
            </a:endParaRPr>
          </a:p>
          <a:p>
            <a:pPr marL="2385060">
              <a:lnSpc>
                <a:spcPct val="100000"/>
              </a:lnSpc>
              <a:buNone/>
            </a:pPr>
            <a:r>
              <a:rPr lang="en-US" b="1" spc="-5" dirty="0" smtClean="0">
                <a:latin typeface="+mj-lt"/>
                <a:cs typeface="Comic Sans MS"/>
              </a:rPr>
              <a:t>     Expression2;</a:t>
            </a:r>
            <a:endParaRPr lang="en-US" dirty="0" smtClean="0">
              <a:latin typeface="+mj-lt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/>
          </a:bodyPr>
          <a:lstStyle/>
          <a:p>
            <a:pPr marL="25400" marR="17780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8450" algn="l"/>
              </a:tabLst>
            </a:pPr>
            <a:r>
              <a:rPr lang="en-US" spc="-5" dirty="0" smtClean="0">
                <a:latin typeface="+mj-lt"/>
                <a:cs typeface="Comic Sans MS"/>
              </a:rPr>
              <a:t>If condition true, then Expression1 is evaluated first. otherwise</a:t>
            </a:r>
            <a:r>
              <a:rPr lang="en-US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the expression2 is evaluated and it  becomes the value of the</a:t>
            </a:r>
            <a:r>
              <a:rPr lang="en-US" spc="2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expression.</a:t>
            </a:r>
            <a:endParaRPr lang="en-US" dirty="0" smtClean="0">
              <a:latin typeface="+mj-lt"/>
              <a:cs typeface="Comic Sans MS"/>
            </a:endParaRPr>
          </a:p>
          <a:p>
            <a:pPr marL="25400" marR="310515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8450" algn="l"/>
                <a:tab pos="700405" algn="l"/>
              </a:tabLst>
            </a:pPr>
            <a:r>
              <a:rPr lang="en-US" spc="-5" dirty="0" smtClean="0">
                <a:latin typeface="+mj-lt"/>
                <a:cs typeface="Comic Sans MS"/>
              </a:rPr>
              <a:t>If expression1 is false, expression3 is evaluated  and	its value becomes the value of the</a:t>
            </a:r>
            <a:r>
              <a:rPr lang="en-US" spc="15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expression.</a:t>
            </a:r>
            <a:endParaRPr lang="en-US" dirty="0" smtClean="0">
              <a:latin typeface="+mj-lt"/>
              <a:cs typeface="Comic Sans MS"/>
            </a:endParaRPr>
          </a:p>
          <a:p>
            <a:pPr marL="25400" marR="574675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8450" algn="l"/>
              </a:tabLst>
            </a:pPr>
            <a:r>
              <a:rPr lang="en-US" spc="-5" dirty="0" smtClean="0">
                <a:latin typeface="+mj-lt"/>
                <a:cs typeface="Comic Sans MS"/>
              </a:rPr>
              <a:t>It is </a:t>
            </a:r>
            <a:r>
              <a:rPr lang="en-US" spc="-10" dirty="0" smtClean="0">
                <a:latin typeface="+mj-lt"/>
                <a:cs typeface="Comic Sans MS"/>
              </a:rPr>
              <a:t>to </a:t>
            </a:r>
            <a:r>
              <a:rPr lang="en-US" spc="-5" dirty="0" smtClean="0">
                <a:latin typeface="+mj-lt"/>
                <a:cs typeface="Comic Sans MS"/>
              </a:rPr>
              <a:t>be noted that only one </a:t>
            </a:r>
            <a:r>
              <a:rPr lang="en-US" dirty="0" smtClean="0">
                <a:latin typeface="+mj-lt"/>
                <a:cs typeface="Comic Sans MS"/>
              </a:rPr>
              <a:t>of </a:t>
            </a:r>
            <a:r>
              <a:rPr lang="en-US" spc="-5" dirty="0" smtClean="0">
                <a:latin typeface="+mj-lt"/>
                <a:cs typeface="Comic Sans MS"/>
              </a:rPr>
              <a:t>the expression(either expression2 </a:t>
            </a:r>
            <a:r>
              <a:rPr lang="en-US" dirty="0" smtClean="0">
                <a:latin typeface="+mj-lt"/>
                <a:cs typeface="Comic Sans MS"/>
              </a:rPr>
              <a:t>or </a:t>
            </a:r>
            <a:r>
              <a:rPr lang="en-US" spc="-5" dirty="0" smtClean="0">
                <a:latin typeface="+mj-lt"/>
                <a:cs typeface="Comic Sans MS"/>
              </a:rPr>
              <a:t>expression3) is  evaluated.</a:t>
            </a:r>
            <a:endParaRPr lang="en-US" dirty="0" smtClean="0">
              <a:latin typeface="+mj-lt"/>
              <a:cs typeface="Comic Sans MS"/>
            </a:endParaRPr>
          </a:p>
          <a:p>
            <a:pPr marL="25400" marR="233045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8450" algn="l"/>
                <a:tab pos="675640" algn="l"/>
              </a:tabLst>
            </a:pPr>
            <a:r>
              <a:rPr lang="en-US" dirty="0" smtClean="0">
                <a:latin typeface="+mj-lt"/>
                <a:cs typeface="Comic Sans MS"/>
              </a:rPr>
              <a:t>Hence, </a:t>
            </a:r>
            <a:r>
              <a:rPr lang="en-US" spc="-5" dirty="0" smtClean="0">
                <a:latin typeface="+mj-lt"/>
                <a:cs typeface="Comic Sans MS"/>
              </a:rPr>
              <a:t>there is </a:t>
            </a:r>
            <a:r>
              <a:rPr lang="en-US" dirty="0" smtClean="0">
                <a:latin typeface="+mj-lt"/>
                <a:cs typeface="Comic Sans MS"/>
              </a:rPr>
              <a:t>no </a:t>
            </a:r>
            <a:r>
              <a:rPr lang="en-US" dirty="0" err="1" smtClean="0">
                <a:latin typeface="+mj-lt"/>
                <a:cs typeface="Comic Sans MS"/>
              </a:rPr>
              <a:t>d</a:t>
            </a:r>
            <a:r>
              <a:rPr lang="en-US" spc="-5" dirty="0" err="1" smtClean="0">
                <a:latin typeface="+mj-lt"/>
                <a:cs typeface="Comic Sans MS"/>
              </a:rPr>
              <a:t>ought</a:t>
            </a:r>
            <a:r>
              <a:rPr lang="en-US" spc="-5" dirty="0" smtClean="0">
                <a:latin typeface="+mj-lt"/>
                <a:cs typeface="Comic Sans MS"/>
              </a:rPr>
              <a:t> that ternary operators  are	the alternative use of “if..else”</a:t>
            </a:r>
            <a:r>
              <a:rPr lang="en-US" spc="1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statement.</a:t>
            </a:r>
            <a:endParaRPr lang="en-US" dirty="0" smtClean="0">
              <a:latin typeface="+mj-lt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66360"/>
          </a:xfrm>
        </p:spPr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lang="en-US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Statements: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endPara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  <a:buNone/>
            </a:pPr>
            <a:r>
              <a:rPr lang="en-US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Comic Sans MS"/>
              </a:rPr>
              <a:t>if/else</a:t>
            </a:r>
            <a:r>
              <a:rPr lang="en-US" b="1" u="sng" spc="-10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Comic Sans MS"/>
              </a:rPr>
              <a:t> statement:</a:t>
            </a:r>
            <a:endPara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omic Sans MS"/>
            </a:endParaRPr>
          </a:p>
          <a:p>
            <a:pPr marL="1033780">
              <a:lnSpc>
                <a:spcPct val="100000"/>
              </a:lnSpc>
              <a:spcBef>
                <a:spcPts val="3359"/>
              </a:spcBef>
              <a:buNone/>
            </a:pPr>
            <a:r>
              <a:rPr lang="en-US" spc="-5" dirty="0" smtClean="0">
                <a:latin typeface="+mj-lt"/>
                <a:cs typeface="Comic Sans MS"/>
              </a:rPr>
              <a:t>if (total </a:t>
            </a:r>
            <a:r>
              <a:rPr lang="en-US" dirty="0" smtClean="0">
                <a:latin typeface="+mj-lt"/>
                <a:cs typeface="Comic Sans MS"/>
              </a:rPr>
              <a:t>&gt;</a:t>
            </a:r>
            <a:r>
              <a:rPr lang="en-US" spc="-25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60)</a:t>
            </a:r>
            <a:endParaRPr lang="en-US" dirty="0" smtClean="0">
              <a:latin typeface="+mj-lt"/>
              <a:cs typeface="Comic Sans MS"/>
            </a:endParaRPr>
          </a:p>
          <a:p>
            <a:pPr marL="1841500">
              <a:lnSpc>
                <a:spcPct val="100000"/>
              </a:lnSpc>
            </a:pPr>
            <a:r>
              <a:rPr lang="en-US" spc="-5" dirty="0" smtClean="0">
                <a:latin typeface="+mj-lt"/>
                <a:cs typeface="Comic Sans MS"/>
              </a:rPr>
              <a:t>grade </a:t>
            </a:r>
            <a:r>
              <a:rPr lang="en-US" dirty="0" smtClean="0">
                <a:latin typeface="+mj-lt"/>
                <a:cs typeface="Comic Sans MS"/>
              </a:rPr>
              <a:t>=</a:t>
            </a:r>
            <a:r>
              <a:rPr lang="en-US" spc="-1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‘P’</a:t>
            </a:r>
            <a:endParaRPr lang="en-US" dirty="0" smtClean="0">
              <a:latin typeface="+mj-lt"/>
              <a:cs typeface="Comic Sans MS"/>
            </a:endParaRPr>
          </a:p>
          <a:p>
            <a:pPr marL="927100">
              <a:lnSpc>
                <a:spcPct val="100000"/>
              </a:lnSpc>
              <a:buNone/>
            </a:pPr>
            <a:r>
              <a:rPr lang="en-US" spc="-5" dirty="0" smtClean="0">
                <a:latin typeface="+mj-lt"/>
                <a:cs typeface="Comic Sans MS"/>
              </a:rPr>
              <a:t>else</a:t>
            </a:r>
            <a:endParaRPr lang="en-US" dirty="0" smtClean="0">
              <a:latin typeface="+mj-lt"/>
              <a:cs typeface="Comic Sans MS"/>
            </a:endParaRPr>
          </a:p>
          <a:p>
            <a:pPr marL="1841500">
              <a:lnSpc>
                <a:spcPct val="100000"/>
              </a:lnSpc>
            </a:pPr>
            <a:r>
              <a:rPr lang="en-US" spc="-5" dirty="0" smtClean="0">
                <a:latin typeface="+mj-lt"/>
                <a:cs typeface="Comic Sans MS"/>
              </a:rPr>
              <a:t>grade </a:t>
            </a:r>
            <a:r>
              <a:rPr lang="en-US" dirty="0" smtClean="0">
                <a:latin typeface="+mj-lt"/>
                <a:cs typeface="Comic Sans MS"/>
              </a:rPr>
              <a:t>=</a:t>
            </a:r>
            <a:r>
              <a:rPr lang="en-US" spc="-1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‘F’;</a:t>
            </a:r>
            <a:endParaRPr lang="en-US" dirty="0" smtClean="0">
              <a:latin typeface="+mj-lt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850" dirty="0" smtClean="0">
              <a:latin typeface="+mj-lt"/>
              <a:cs typeface="Comic Sans MS"/>
            </a:endParaRPr>
          </a:p>
          <a:p>
            <a:pPr marL="927100">
              <a:lnSpc>
                <a:spcPct val="100000"/>
              </a:lnSpc>
              <a:buNone/>
            </a:pPr>
            <a:r>
              <a:rPr lang="en-US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Comic Sans MS"/>
              </a:rPr>
              <a:t>conditional </a:t>
            </a:r>
            <a:r>
              <a:rPr lang="en-US" b="1" u="sng" spc="-10" dirty="0" smtClean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+mj-lt"/>
                <a:cs typeface="Comic Sans MS"/>
              </a:rPr>
              <a:t>statement:</a:t>
            </a:r>
            <a:endPara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350"/>
              </a:spcBef>
              <a:buNone/>
            </a:pPr>
            <a:r>
              <a:rPr lang="en-US" spc="-5" dirty="0" smtClean="0">
                <a:latin typeface="+mj-lt"/>
                <a:cs typeface="Comic Sans MS"/>
              </a:rPr>
              <a:t>total </a:t>
            </a:r>
            <a:r>
              <a:rPr lang="en-US" dirty="0" smtClean="0">
                <a:latin typeface="+mj-lt"/>
                <a:cs typeface="Comic Sans MS"/>
              </a:rPr>
              <a:t>&gt; </a:t>
            </a:r>
            <a:r>
              <a:rPr lang="en-US" spc="-5" dirty="0" smtClean="0">
                <a:latin typeface="+mj-lt"/>
                <a:cs typeface="Comic Sans MS"/>
              </a:rPr>
              <a:t>60 </a:t>
            </a:r>
            <a:r>
              <a:rPr lang="en-US" dirty="0" smtClean="0">
                <a:latin typeface="+mj-lt"/>
                <a:cs typeface="Comic Sans MS"/>
              </a:rPr>
              <a:t>? </a:t>
            </a:r>
            <a:r>
              <a:rPr lang="en-US" spc="-5" dirty="0" smtClean="0">
                <a:latin typeface="+mj-lt"/>
                <a:cs typeface="Comic Sans MS"/>
              </a:rPr>
              <a:t>grade </a:t>
            </a:r>
            <a:r>
              <a:rPr lang="en-US" dirty="0" smtClean="0">
                <a:latin typeface="+mj-lt"/>
                <a:cs typeface="Comic Sans MS"/>
              </a:rPr>
              <a:t>= </a:t>
            </a:r>
            <a:r>
              <a:rPr lang="en-US" spc="-5" dirty="0" smtClean="0">
                <a:latin typeface="+mj-lt"/>
                <a:cs typeface="Comic Sans MS"/>
              </a:rPr>
              <a:t>‘P’: grade </a:t>
            </a:r>
            <a:r>
              <a:rPr lang="en-US" dirty="0" smtClean="0">
                <a:latin typeface="+mj-lt"/>
                <a:cs typeface="Comic Sans MS"/>
              </a:rPr>
              <a:t>=</a:t>
            </a:r>
            <a:r>
              <a:rPr lang="en-US" spc="-6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‘F’;</a:t>
            </a:r>
          </a:p>
          <a:p>
            <a:pPr marL="927100" algn="ctr">
              <a:lnSpc>
                <a:spcPct val="100000"/>
              </a:lnSpc>
              <a:spcBef>
                <a:spcPts val="3350"/>
              </a:spcBef>
              <a:buNone/>
            </a:pPr>
            <a:r>
              <a:rPr lang="en-US" spc="-5" dirty="0" smtClean="0">
                <a:latin typeface="+mj-lt"/>
                <a:cs typeface="Comic Sans MS"/>
              </a:rPr>
              <a:t>OR</a:t>
            </a:r>
            <a:endParaRPr lang="en-US" dirty="0" smtClean="0">
              <a:latin typeface="+mj-lt"/>
              <a:cs typeface="Comic Sans MS"/>
            </a:endParaRPr>
          </a:p>
          <a:p>
            <a:pPr marL="1033780">
              <a:lnSpc>
                <a:spcPct val="100000"/>
              </a:lnSpc>
              <a:spcBef>
                <a:spcPts val="330"/>
              </a:spcBef>
              <a:buNone/>
            </a:pPr>
            <a:r>
              <a:rPr lang="en-US" spc="-5" dirty="0" smtClean="0">
                <a:latin typeface="+mj-lt"/>
                <a:cs typeface="Comic Sans MS"/>
              </a:rPr>
              <a:t>grade </a:t>
            </a:r>
            <a:r>
              <a:rPr lang="en-US" dirty="0" smtClean="0">
                <a:latin typeface="+mj-lt"/>
                <a:cs typeface="Comic Sans MS"/>
              </a:rPr>
              <a:t>= </a:t>
            </a:r>
            <a:r>
              <a:rPr lang="en-US" spc="-5" dirty="0" smtClean="0">
                <a:latin typeface="+mj-lt"/>
                <a:cs typeface="Comic Sans MS"/>
              </a:rPr>
              <a:t>total </a:t>
            </a:r>
            <a:r>
              <a:rPr lang="en-US" dirty="0" smtClean="0">
                <a:latin typeface="+mj-lt"/>
                <a:cs typeface="Comic Sans MS"/>
              </a:rPr>
              <a:t>&gt; </a:t>
            </a:r>
            <a:r>
              <a:rPr lang="en-US" spc="-5" dirty="0" smtClean="0">
                <a:latin typeface="+mj-lt"/>
                <a:cs typeface="Comic Sans MS"/>
              </a:rPr>
              <a:t>60 </a:t>
            </a:r>
            <a:r>
              <a:rPr lang="en-US" dirty="0" smtClean="0">
                <a:latin typeface="+mj-lt"/>
                <a:cs typeface="Comic Sans MS"/>
              </a:rPr>
              <a:t>? </a:t>
            </a:r>
            <a:r>
              <a:rPr lang="en-US" spc="-5" dirty="0" smtClean="0">
                <a:latin typeface="+mj-lt"/>
                <a:cs typeface="Comic Sans MS"/>
              </a:rPr>
              <a:t>‘P’:</a:t>
            </a:r>
            <a:r>
              <a:rPr lang="en-US" spc="-40" dirty="0" smtClean="0">
                <a:latin typeface="+mj-lt"/>
                <a:cs typeface="Comic Sans MS"/>
              </a:rPr>
              <a:t> </a:t>
            </a:r>
            <a:r>
              <a:rPr lang="en-US" spc="-5" dirty="0" smtClean="0">
                <a:latin typeface="+mj-lt"/>
                <a:cs typeface="Comic Sans MS"/>
              </a:rPr>
              <a:t>‘F’;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Special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fontScale="92500"/>
          </a:bodyPr>
          <a:lstStyle/>
          <a:p>
            <a:pPr marL="38100" marR="26035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12420" algn="l"/>
                <a:tab pos="5641975" algn="l"/>
              </a:tabLst>
            </a:pPr>
            <a:r>
              <a:rPr lang="en-US" sz="2600" dirty="0" smtClean="0">
                <a:latin typeface="+mj-lt"/>
                <a:cs typeface="Comic Sans MS"/>
              </a:rPr>
              <a:t>C </a:t>
            </a:r>
            <a:r>
              <a:rPr lang="en-US" sz="2600" spc="-5" dirty="0" smtClean="0">
                <a:latin typeface="+mj-lt"/>
                <a:cs typeface="Comic Sans MS"/>
              </a:rPr>
              <a:t>supports some special operators such as comma  operator, size of operator, pointer operators </a:t>
            </a:r>
            <a:r>
              <a:rPr lang="en-US" sz="2600" spc="-10" dirty="0" smtClean="0">
                <a:latin typeface="+mj-lt"/>
                <a:cs typeface="Comic Sans MS"/>
              </a:rPr>
              <a:t>(&amp; </a:t>
            </a:r>
            <a:r>
              <a:rPr lang="en-US" sz="2600" dirty="0" smtClean="0">
                <a:latin typeface="+mj-lt"/>
                <a:cs typeface="Comic Sans MS"/>
              </a:rPr>
              <a:t>and </a:t>
            </a:r>
            <a:r>
              <a:rPr lang="en-US" sz="2600" spc="-5" dirty="0" smtClean="0">
                <a:latin typeface="+mj-lt"/>
                <a:cs typeface="Comic Sans MS"/>
              </a:rPr>
              <a:t>*), member selection operators(</a:t>
            </a:r>
            <a:r>
              <a:rPr lang="en-US" sz="2600" spc="30" dirty="0" smtClean="0">
                <a:latin typeface="+mj-lt"/>
                <a:cs typeface="Comic Sans MS"/>
              </a:rPr>
              <a:t> </a:t>
            </a:r>
            <a:r>
              <a:rPr lang="en-US" sz="2600" dirty="0" smtClean="0">
                <a:latin typeface="+mj-lt"/>
                <a:cs typeface="Comic Sans MS"/>
              </a:rPr>
              <a:t>.</a:t>
            </a:r>
            <a:r>
              <a:rPr lang="en-US" sz="2600" spc="10" dirty="0" smtClean="0">
                <a:latin typeface="+mj-lt"/>
                <a:cs typeface="Comic Sans MS"/>
              </a:rPr>
              <a:t> </a:t>
            </a:r>
            <a:r>
              <a:rPr lang="en-US" sz="2600" spc="-5" dirty="0" smtClean="0">
                <a:latin typeface="+mj-lt"/>
                <a:cs typeface="Comic Sans MS"/>
              </a:rPr>
              <a:t>And -&gt;), Parentheses(), membership[] and cast(type). </a:t>
            </a:r>
            <a:endParaRPr lang="en-US" sz="2600" dirty="0" smtClean="0">
              <a:latin typeface="+mj-lt"/>
              <a:cs typeface="Comic Sans MS"/>
            </a:endParaRPr>
          </a:p>
          <a:p>
            <a:pPr marL="67310">
              <a:lnSpc>
                <a:spcPct val="100000"/>
              </a:lnSpc>
              <a:spcBef>
                <a:spcPts val="2880"/>
              </a:spcBef>
              <a:buNone/>
            </a:pPr>
            <a:r>
              <a:rPr lang="en-US" sz="26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The comma</a:t>
            </a:r>
            <a:r>
              <a:rPr lang="en-US" sz="2600" b="1" u="sng" spc="-1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 </a:t>
            </a:r>
            <a:r>
              <a:rPr lang="en-US" sz="26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operator:</a:t>
            </a:r>
            <a:endParaRPr lang="en-US" sz="2600" b="1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Comic Sans MS"/>
            </a:endParaRPr>
          </a:p>
          <a:p>
            <a:pPr marL="38100" marR="307340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312420" algn="l"/>
              </a:tabLst>
            </a:pPr>
            <a:r>
              <a:rPr lang="en-US" sz="2600" spc="-5" dirty="0" smtClean="0">
                <a:latin typeface="+mj-lt"/>
                <a:cs typeface="Comic Sans MS"/>
              </a:rPr>
              <a:t>The comma operator is used to link the related  expressions together or in the other way, it is </a:t>
            </a:r>
            <a:r>
              <a:rPr lang="en-US" sz="2600" dirty="0" smtClean="0">
                <a:latin typeface="+mj-lt"/>
                <a:cs typeface="Comic Sans MS"/>
              </a:rPr>
              <a:t>used </a:t>
            </a:r>
            <a:r>
              <a:rPr lang="en-US" sz="2600" spc="-5" dirty="0" smtClean="0">
                <a:latin typeface="+mj-lt"/>
                <a:cs typeface="Comic Sans MS"/>
              </a:rPr>
              <a:t>to  combine multiple</a:t>
            </a:r>
            <a:r>
              <a:rPr lang="en-US" sz="2600" spc="10" dirty="0" smtClean="0">
                <a:latin typeface="+mj-lt"/>
                <a:cs typeface="Comic Sans MS"/>
              </a:rPr>
              <a:t> </a:t>
            </a:r>
            <a:r>
              <a:rPr lang="en-US" sz="2600" spc="-5" dirty="0" smtClean="0">
                <a:latin typeface="+mj-lt"/>
                <a:cs typeface="Comic Sans MS"/>
              </a:rPr>
              <a:t>statements.</a:t>
            </a:r>
            <a:endParaRPr lang="en-US" sz="2600" dirty="0" smtClean="0">
              <a:latin typeface="+mj-lt"/>
              <a:cs typeface="Comic Sans MS"/>
            </a:endParaRPr>
          </a:p>
          <a:p>
            <a:pPr marL="312420" indent="-274320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312420" algn="l"/>
              </a:tabLst>
            </a:pPr>
            <a:r>
              <a:rPr lang="en-US" sz="2600" dirty="0" smtClean="0">
                <a:latin typeface="+mj-lt"/>
                <a:cs typeface="Comic Sans MS"/>
              </a:rPr>
              <a:t>A </a:t>
            </a:r>
            <a:r>
              <a:rPr lang="en-US" sz="2600" spc="-5" dirty="0" smtClean="0">
                <a:latin typeface="+mj-lt"/>
                <a:cs typeface="Comic Sans MS"/>
              </a:rPr>
              <a:t>comma linked list of expressions are evaluated</a:t>
            </a:r>
            <a:r>
              <a:rPr lang="en-US" sz="2600" spc="-15" dirty="0" smtClean="0">
                <a:latin typeface="+mj-lt"/>
                <a:cs typeface="Comic Sans MS"/>
              </a:rPr>
              <a:t> </a:t>
            </a:r>
            <a:r>
              <a:rPr lang="en-US" sz="2600" spc="-5" dirty="0" smtClean="0">
                <a:latin typeface="+mj-lt"/>
                <a:cs typeface="Comic Sans MS"/>
              </a:rPr>
              <a:t>from</a:t>
            </a:r>
            <a:endParaRPr lang="en-US" sz="2600" dirty="0" smtClean="0">
              <a:latin typeface="+mj-lt"/>
              <a:cs typeface="Comic Sans MS"/>
            </a:endParaRPr>
          </a:p>
          <a:p>
            <a:pPr marL="38100">
              <a:lnSpc>
                <a:spcPct val="100000"/>
              </a:lnSpc>
              <a:buNone/>
            </a:pPr>
            <a:r>
              <a:rPr lang="en-US" sz="2600" b="1" spc="-5" dirty="0" smtClean="0">
                <a:latin typeface="+mj-lt"/>
                <a:cs typeface="Comic Sans MS"/>
              </a:rPr>
              <a:t>“left” </a:t>
            </a:r>
            <a:r>
              <a:rPr lang="en-US" sz="2600" spc="-5" dirty="0" smtClean="0">
                <a:latin typeface="+mj-lt"/>
                <a:cs typeface="Comic Sans MS"/>
              </a:rPr>
              <a:t>to</a:t>
            </a:r>
            <a:r>
              <a:rPr lang="en-US" sz="2600" dirty="0" smtClean="0">
                <a:latin typeface="+mj-lt"/>
                <a:cs typeface="Comic Sans MS"/>
              </a:rPr>
              <a:t> </a:t>
            </a:r>
            <a:r>
              <a:rPr lang="en-US" sz="2600" b="1" spc="-5" dirty="0" smtClean="0">
                <a:latin typeface="+mj-lt"/>
                <a:cs typeface="Comic Sans MS"/>
              </a:rPr>
              <a:t>“right”.</a:t>
            </a:r>
            <a:endParaRPr lang="en-US" sz="2600" dirty="0" smtClean="0">
              <a:latin typeface="+mj-lt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fontScale="92500" lnSpcReduction="20000"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buNone/>
            </a:pPr>
            <a:r>
              <a:rPr lang="en-US" sz="2600" u="heavy" spc="-5" dirty="0" smtClean="0">
                <a:uFill>
                  <a:solidFill>
                    <a:srgbClr val="000000"/>
                  </a:solidFill>
                </a:uFill>
                <a:latin typeface="+mj-lt"/>
                <a:cs typeface="Comic Sans MS"/>
              </a:rPr>
              <a:t>i.e.</a:t>
            </a:r>
            <a:endParaRPr lang="en-US" sz="2600" dirty="0" smtClean="0">
              <a:latin typeface="+mj-lt"/>
              <a:cs typeface="Comic Sans MS"/>
            </a:endParaRPr>
          </a:p>
          <a:p>
            <a:pPr marL="927100" marR="1669414">
              <a:lnSpc>
                <a:spcPts val="2590"/>
              </a:lnSpc>
              <a:spcBef>
                <a:spcPts val="180"/>
              </a:spcBef>
            </a:pPr>
            <a:r>
              <a:rPr lang="en-US" sz="2600" spc="-5" dirty="0" smtClean="0">
                <a:latin typeface="+mj-lt"/>
                <a:cs typeface="Comic Sans MS"/>
              </a:rPr>
              <a:t>expression_1, expression_2  expression_1 is evaluated first  expression_2 </a:t>
            </a:r>
            <a:r>
              <a:rPr lang="en-US" sz="2600" dirty="0" smtClean="0">
                <a:latin typeface="+mj-lt"/>
                <a:cs typeface="Comic Sans MS"/>
              </a:rPr>
              <a:t>is </a:t>
            </a:r>
            <a:r>
              <a:rPr lang="en-US" sz="2600" spc="-5" dirty="0" smtClean="0">
                <a:latin typeface="+mj-lt"/>
                <a:cs typeface="Comic Sans MS"/>
              </a:rPr>
              <a:t>evaluated</a:t>
            </a:r>
            <a:r>
              <a:rPr lang="en-US" sz="2600" spc="-65" dirty="0" smtClean="0">
                <a:latin typeface="+mj-lt"/>
                <a:cs typeface="Comic Sans MS"/>
              </a:rPr>
              <a:t> </a:t>
            </a:r>
            <a:r>
              <a:rPr lang="en-US" sz="2600" spc="-5" dirty="0" smtClean="0">
                <a:latin typeface="+mj-lt"/>
                <a:cs typeface="Comic Sans MS"/>
              </a:rPr>
              <a:t>second</a:t>
            </a:r>
            <a:endParaRPr lang="en-US" sz="2600" dirty="0" smtClean="0">
              <a:latin typeface="+mj-lt"/>
              <a:cs typeface="Comic Sans MS"/>
            </a:endParaRPr>
          </a:p>
          <a:p>
            <a:pPr marL="12700">
              <a:lnSpc>
                <a:spcPts val="2840"/>
              </a:lnSpc>
              <a:buNone/>
            </a:pPr>
            <a:r>
              <a:rPr lang="en-US" sz="2600" spc="-5" dirty="0" smtClean="0">
                <a:latin typeface="+mj-lt"/>
                <a:cs typeface="Comic Sans MS"/>
              </a:rPr>
              <a:t>For</a:t>
            </a:r>
            <a:r>
              <a:rPr lang="en-US" sz="2600" spc="-10" dirty="0" smtClean="0">
                <a:latin typeface="+mj-lt"/>
                <a:cs typeface="Comic Sans MS"/>
              </a:rPr>
              <a:t> </a:t>
            </a:r>
            <a:r>
              <a:rPr lang="en-US" sz="2600" spc="-5" dirty="0" smtClean="0">
                <a:latin typeface="+mj-lt"/>
                <a:cs typeface="Comic Sans MS"/>
              </a:rPr>
              <a:t>Example:</a:t>
            </a:r>
            <a:endParaRPr lang="en-US" sz="2600" dirty="0" smtClean="0">
              <a:latin typeface="+mj-lt"/>
              <a:cs typeface="Comic Sans MS"/>
            </a:endParaRPr>
          </a:p>
          <a:p>
            <a:pPr marL="927100">
              <a:lnSpc>
                <a:spcPct val="100000"/>
              </a:lnSpc>
            </a:pPr>
            <a:r>
              <a:rPr lang="en-US" sz="2600" spc="-5" dirty="0" smtClean="0">
                <a:latin typeface="+mj-lt"/>
                <a:cs typeface="Comic Sans MS"/>
              </a:rPr>
              <a:t>value=(x=10,y=5,x+y);</a:t>
            </a:r>
            <a:endParaRPr lang="en-US" sz="2600" dirty="0" smtClean="0">
              <a:latin typeface="+mj-lt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  <a:buNone/>
            </a:pPr>
            <a:r>
              <a:rPr lang="en-US" sz="2600" spc="-10" dirty="0" smtClean="0">
                <a:latin typeface="+mj-lt"/>
                <a:cs typeface="Comic Sans MS"/>
              </a:rPr>
              <a:t>-First </a:t>
            </a:r>
            <a:r>
              <a:rPr lang="en-US" sz="2600" spc="-5" dirty="0" smtClean="0">
                <a:latin typeface="+mj-lt"/>
                <a:cs typeface="Comic Sans MS"/>
              </a:rPr>
              <a:t>assigns the value 10 to x, then assigns </a:t>
            </a:r>
            <a:r>
              <a:rPr lang="en-US" sz="2600" dirty="0" smtClean="0">
                <a:latin typeface="+mj-lt"/>
                <a:cs typeface="Comic Sans MS"/>
              </a:rPr>
              <a:t>5 </a:t>
            </a:r>
            <a:r>
              <a:rPr lang="en-US" sz="2600" spc="-10" dirty="0" smtClean="0">
                <a:latin typeface="+mj-lt"/>
                <a:cs typeface="Comic Sans MS"/>
              </a:rPr>
              <a:t>to </a:t>
            </a:r>
            <a:r>
              <a:rPr lang="en-US" sz="2600" spc="-5" dirty="0" smtClean="0">
                <a:latin typeface="+mj-lt"/>
                <a:cs typeface="Comic Sans MS"/>
              </a:rPr>
              <a:t>y,  and finally assigns 10(i.e. 10+5) to</a:t>
            </a:r>
            <a:r>
              <a:rPr lang="en-US" sz="2600" spc="-10" dirty="0" smtClean="0">
                <a:latin typeface="+mj-lt"/>
                <a:cs typeface="Comic Sans MS"/>
              </a:rPr>
              <a:t> </a:t>
            </a:r>
            <a:r>
              <a:rPr lang="en-US" sz="2600" spc="-5" dirty="0" smtClean="0">
                <a:latin typeface="+mj-lt"/>
                <a:cs typeface="Comic Sans MS"/>
              </a:rPr>
              <a:t>value.</a:t>
            </a:r>
            <a:endParaRPr lang="en-US" sz="2600" dirty="0" smtClean="0">
              <a:latin typeface="+mj-lt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lang="en-US" sz="2600" dirty="0" smtClean="0">
              <a:latin typeface="+mj-lt"/>
              <a:cs typeface="Comic Sans MS"/>
            </a:endParaRPr>
          </a:p>
          <a:p>
            <a:pPr marL="12700" marR="81915">
              <a:lnSpc>
                <a:spcPct val="100000"/>
              </a:lnSpc>
              <a:buNone/>
            </a:pPr>
            <a:r>
              <a:rPr lang="en-US" sz="2600" dirty="0" smtClean="0">
                <a:latin typeface="+mj-lt"/>
                <a:cs typeface="Comic Sans MS"/>
              </a:rPr>
              <a:t>- Since </a:t>
            </a:r>
            <a:r>
              <a:rPr lang="en-US" sz="2600" spc="-5" dirty="0" smtClean="0">
                <a:latin typeface="+mj-lt"/>
                <a:cs typeface="Comic Sans MS"/>
              </a:rPr>
              <a:t>comma operator has the lowest precedence  of </a:t>
            </a:r>
            <a:r>
              <a:rPr lang="en-US" sz="2600" dirty="0" smtClean="0">
                <a:latin typeface="+mj-lt"/>
                <a:cs typeface="Comic Sans MS"/>
              </a:rPr>
              <a:t>all</a:t>
            </a:r>
            <a:r>
              <a:rPr lang="en-US" sz="2600" spc="-5" dirty="0" smtClean="0">
                <a:latin typeface="+mj-lt"/>
                <a:cs typeface="Comic Sans MS"/>
              </a:rPr>
              <a:t> operators.</a:t>
            </a:r>
            <a:endParaRPr lang="en-US" sz="2600" dirty="0" smtClean="0">
              <a:latin typeface="+mj-lt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lang="en-US" sz="2600" dirty="0" smtClean="0">
              <a:latin typeface="+mj-lt"/>
              <a:cs typeface="Comic Sans MS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US" sz="2600" spc="-5" dirty="0" smtClean="0">
                <a:latin typeface="+mj-lt"/>
                <a:cs typeface="Comic Sans MS"/>
              </a:rPr>
              <a:t>-The parentheses are</a:t>
            </a:r>
            <a:r>
              <a:rPr lang="en-US" sz="2600" spc="-10" dirty="0" smtClean="0">
                <a:latin typeface="+mj-lt"/>
                <a:cs typeface="Comic Sans MS"/>
              </a:rPr>
              <a:t> </a:t>
            </a:r>
            <a:r>
              <a:rPr lang="en-US" sz="2600" spc="-5" dirty="0" smtClean="0">
                <a:latin typeface="+mj-lt"/>
                <a:cs typeface="Comic Sans MS"/>
              </a:rPr>
              <a:t>necessary.</a:t>
            </a:r>
            <a:endParaRPr lang="en-US" sz="2600" dirty="0" smtClean="0">
              <a:latin typeface="+mj-lt"/>
              <a:cs typeface="Comic Sans M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400" spc="-210" dirty="0" smtClean="0">
                <a:cs typeface="Arial"/>
              </a:rPr>
              <a:t>SIZEOF</a:t>
            </a:r>
            <a:r>
              <a:rPr lang="en-US" sz="3400" spc="-285" dirty="0" smtClean="0">
                <a:cs typeface="Arial"/>
              </a:rPr>
              <a:t> </a:t>
            </a:r>
            <a:r>
              <a:rPr lang="en-US" sz="3400" spc="-254" dirty="0" smtClean="0">
                <a:cs typeface="Arial"/>
              </a:rPr>
              <a:t>OPERATOR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200" spc="-5" dirty="0" smtClean="0">
                <a:latin typeface="+mj-lt"/>
                <a:cs typeface="Comic Sans MS"/>
              </a:rPr>
              <a:t>The </a:t>
            </a:r>
            <a:r>
              <a:rPr lang="en-US" sz="2200" spc="-5" dirty="0" err="1" smtClean="0">
                <a:latin typeface="+mj-lt"/>
                <a:cs typeface="Comic Sans MS"/>
              </a:rPr>
              <a:t>sizeof</a:t>
            </a:r>
            <a:r>
              <a:rPr lang="en-US" sz="2200" spc="-5" dirty="0" smtClean="0">
                <a:latin typeface="+mj-lt"/>
                <a:cs typeface="Comic Sans MS"/>
              </a:rPr>
              <a:t> is </a:t>
            </a:r>
            <a:r>
              <a:rPr lang="en-US" sz="2200" dirty="0" smtClean="0">
                <a:latin typeface="+mj-lt"/>
                <a:cs typeface="Comic Sans MS"/>
              </a:rPr>
              <a:t>a </a:t>
            </a:r>
            <a:r>
              <a:rPr lang="en-US" sz="2200" spc="-5" dirty="0" smtClean="0">
                <a:latin typeface="+mj-lt"/>
                <a:cs typeface="Comic Sans MS"/>
              </a:rPr>
              <a:t>compile time</a:t>
            </a:r>
            <a:r>
              <a:rPr lang="en-US" sz="2200" spc="-20" dirty="0" smtClean="0">
                <a:latin typeface="+mj-lt"/>
                <a:cs typeface="Comic Sans MS"/>
              </a:rPr>
              <a:t> </a:t>
            </a:r>
            <a:r>
              <a:rPr lang="en-US" sz="2200" spc="-5" dirty="0" smtClean="0">
                <a:latin typeface="+mj-lt"/>
                <a:cs typeface="Comic Sans MS"/>
              </a:rPr>
              <a:t>operator.</a:t>
            </a:r>
          </a:p>
          <a:p>
            <a:endParaRPr lang="en-US" sz="2200" spc="-5" dirty="0" smtClean="0">
              <a:latin typeface="+mj-lt"/>
              <a:cs typeface="Comic Sans MS"/>
            </a:endParaRPr>
          </a:p>
          <a:p>
            <a:pPr marL="25400" marR="1778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n-US" sz="2200" spc="-5" dirty="0" smtClean="0">
                <a:latin typeface="+mj-lt"/>
                <a:cs typeface="Comic Sans MS"/>
              </a:rPr>
              <a:t>When it is used </a:t>
            </a:r>
            <a:r>
              <a:rPr lang="en-US" sz="2200" spc="-10" dirty="0" smtClean="0">
                <a:latin typeface="+mj-lt"/>
                <a:cs typeface="Comic Sans MS"/>
              </a:rPr>
              <a:t>with </a:t>
            </a:r>
            <a:r>
              <a:rPr lang="en-US" sz="2200" dirty="0" smtClean="0">
                <a:latin typeface="+mj-lt"/>
                <a:cs typeface="Comic Sans MS"/>
              </a:rPr>
              <a:t>an </a:t>
            </a:r>
            <a:r>
              <a:rPr lang="en-US" sz="2200" spc="-5" dirty="0" smtClean="0">
                <a:latin typeface="+mj-lt"/>
                <a:cs typeface="Comic Sans MS"/>
              </a:rPr>
              <a:t>operand, </a:t>
            </a:r>
            <a:r>
              <a:rPr lang="en-US" sz="2200" dirty="0" smtClean="0">
                <a:latin typeface="+mj-lt"/>
                <a:cs typeface="Comic Sans MS"/>
              </a:rPr>
              <a:t>it </a:t>
            </a:r>
            <a:r>
              <a:rPr lang="en-US" sz="2200" spc="-5" dirty="0" smtClean="0">
                <a:latin typeface="+mj-lt"/>
                <a:cs typeface="Comic Sans MS"/>
              </a:rPr>
              <a:t>returns the number of  bytes the operand</a:t>
            </a:r>
            <a:r>
              <a:rPr lang="en-US" sz="2200" spc="-10" dirty="0" smtClean="0">
                <a:latin typeface="+mj-lt"/>
                <a:cs typeface="Comic Sans MS"/>
              </a:rPr>
              <a:t> </a:t>
            </a:r>
            <a:r>
              <a:rPr lang="en-US" sz="2200" spc="-5" dirty="0" smtClean="0">
                <a:latin typeface="+mj-lt"/>
                <a:cs typeface="Comic Sans MS"/>
              </a:rPr>
              <a:t>occupies.</a:t>
            </a:r>
            <a:endParaRPr lang="en-US" sz="2200" dirty="0" smtClean="0">
              <a:latin typeface="+mj-lt"/>
              <a:cs typeface="Comic Sans MS"/>
            </a:endParaRPr>
          </a:p>
          <a:p>
            <a:pPr marL="25400" marR="362585">
              <a:lnSpc>
                <a:spcPct val="100000"/>
              </a:lnSpc>
              <a:spcBef>
                <a:spcPts val="2880"/>
              </a:spcBef>
              <a:buFont typeface="Courier New"/>
              <a:buChar char="o"/>
              <a:tabLst>
                <a:tab pos="299720" algn="l"/>
              </a:tabLst>
            </a:pPr>
            <a:r>
              <a:rPr lang="en-US" sz="2200" spc="-5" dirty="0" smtClean="0">
                <a:latin typeface="+mj-lt"/>
                <a:cs typeface="Comic Sans MS"/>
              </a:rPr>
              <a:t>The operand maybe </a:t>
            </a:r>
            <a:r>
              <a:rPr lang="en-US" sz="2200" dirty="0" smtClean="0">
                <a:latin typeface="+mj-lt"/>
                <a:cs typeface="Comic Sans MS"/>
              </a:rPr>
              <a:t>a </a:t>
            </a:r>
            <a:r>
              <a:rPr lang="en-US" sz="2200" spc="-5" dirty="0" smtClean="0">
                <a:latin typeface="+mj-lt"/>
                <a:cs typeface="Comic Sans MS"/>
              </a:rPr>
              <a:t>variable, </a:t>
            </a:r>
            <a:r>
              <a:rPr lang="en-US" sz="2200" dirty="0" smtClean="0">
                <a:latin typeface="+mj-lt"/>
                <a:cs typeface="Comic Sans MS"/>
              </a:rPr>
              <a:t>a </a:t>
            </a:r>
            <a:r>
              <a:rPr lang="en-US" sz="2200" spc="-5" dirty="0" smtClean="0">
                <a:latin typeface="+mj-lt"/>
                <a:cs typeface="Comic Sans MS"/>
              </a:rPr>
              <a:t>constant or </a:t>
            </a:r>
            <a:r>
              <a:rPr lang="en-US" sz="2200" dirty="0" smtClean="0">
                <a:latin typeface="+mj-lt"/>
                <a:cs typeface="Comic Sans MS"/>
              </a:rPr>
              <a:t>a </a:t>
            </a:r>
            <a:r>
              <a:rPr lang="en-US" sz="2200" spc="-10" dirty="0" smtClean="0">
                <a:latin typeface="+mj-lt"/>
                <a:cs typeface="Comic Sans MS"/>
              </a:rPr>
              <a:t>data  </a:t>
            </a:r>
            <a:r>
              <a:rPr lang="en-US" sz="2200" spc="-5" dirty="0" smtClean="0">
                <a:latin typeface="+mj-lt"/>
                <a:cs typeface="Comic Sans MS"/>
              </a:rPr>
              <a:t>type qualifier. </a:t>
            </a:r>
          </a:p>
          <a:p>
            <a:pPr marL="88900">
              <a:lnSpc>
                <a:spcPct val="100000"/>
              </a:lnSpc>
              <a:spcBef>
                <a:spcPts val="370"/>
              </a:spcBef>
              <a:buNone/>
            </a:pPr>
            <a:r>
              <a:rPr lang="en-US" sz="2400" b="1" u="sng" spc="-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Comic Sans MS"/>
              </a:rPr>
              <a:t>Program: </a:t>
            </a:r>
          </a:p>
          <a:p>
            <a:pPr marL="408940" lvl="1">
              <a:spcBef>
                <a:spcPts val="370"/>
              </a:spcBef>
              <a:buNone/>
            </a:pPr>
            <a:r>
              <a:rPr lang="en-US" sz="2000" spc="-5" dirty="0" err="1" smtClean="0">
                <a:latin typeface="+mj-lt"/>
                <a:cs typeface="Comic Sans MS"/>
              </a:rPr>
              <a:t>int</a:t>
            </a:r>
            <a:r>
              <a:rPr lang="en-US" sz="2000" spc="-10" dirty="0" smtClean="0">
                <a:latin typeface="+mj-lt"/>
                <a:cs typeface="Comic Sans MS"/>
              </a:rPr>
              <a:t> </a:t>
            </a:r>
            <a:r>
              <a:rPr lang="en-US" sz="2000" spc="-5" dirty="0" smtClean="0">
                <a:latin typeface="+mj-lt"/>
                <a:cs typeface="Comic Sans MS"/>
              </a:rPr>
              <a:t>x1,y1;</a:t>
            </a:r>
            <a:endParaRPr lang="en-US" sz="2000" dirty="0" smtClean="0">
              <a:latin typeface="+mj-lt"/>
              <a:cs typeface="Comic Sans MS"/>
            </a:endParaRPr>
          </a:p>
          <a:p>
            <a:pPr marL="88900">
              <a:lnSpc>
                <a:spcPct val="100000"/>
              </a:lnSpc>
              <a:buNone/>
            </a:pPr>
            <a:r>
              <a:rPr lang="en-US" sz="2000" dirty="0" smtClean="0">
                <a:latin typeface="+mj-lt"/>
                <a:cs typeface="Comic Sans MS"/>
              </a:rPr>
              <a:t>  x1 =</a:t>
            </a:r>
            <a:r>
              <a:rPr lang="en-US" sz="2000" spc="-15" dirty="0" smtClean="0">
                <a:latin typeface="+mj-lt"/>
                <a:cs typeface="Comic Sans MS"/>
              </a:rPr>
              <a:t> </a:t>
            </a:r>
            <a:r>
              <a:rPr lang="en-US" sz="2000" spc="-5" dirty="0" err="1" smtClean="0">
                <a:latin typeface="+mj-lt"/>
                <a:cs typeface="Comic Sans MS"/>
              </a:rPr>
              <a:t>sizeof</a:t>
            </a:r>
            <a:r>
              <a:rPr lang="en-US" sz="2000" spc="-5" dirty="0" smtClean="0">
                <a:latin typeface="+mj-lt"/>
                <a:cs typeface="Comic Sans MS"/>
              </a:rPr>
              <a:t>(y1);</a:t>
            </a:r>
            <a:endParaRPr lang="en-US" sz="2000" dirty="0" smtClean="0">
              <a:latin typeface="+mj-lt"/>
              <a:cs typeface="Comic Sans MS"/>
            </a:endParaRPr>
          </a:p>
          <a:p>
            <a:pPr marL="88900">
              <a:lnSpc>
                <a:spcPct val="100000"/>
              </a:lnSpc>
              <a:buNone/>
            </a:pPr>
            <a:r>
              <a:rPr lang="en-US" sz="2000" spc="-5" dirty="0" smtClean="0">
                <a:latin typeface="+mj-lt"/>
                <a:cs typeface="Comic Sans MS"/>
              </a:rPr>
              <a:t>  </a:t>
            </a:r>
            <a:r>
              <a:rPr lang="en-US" sz="2000" spc="-5" dirty="0" err="1" smtClean="0">
                <a:latin typeface="+mj-lt"/>
                <a:cs typeface="Comic Sans MS"/>
              </a:rPr>
              <a:t>Printf</a:t>
            </a:r>
            <a:r>
              <a:rPr lang="en-US" sz="2000" spc="-5" dirty="0" smtClean="0">
                <a:latin typeface="+mj-lt"/>
                <a:cs typeface="Comic Sans MS"/>
              </a:rPr>
              <a:t>(“ the size </a:t>
            </a:r>
            <a:r>
              <a:rPr lang="en-US" sz="2000" dirty="0" smtClean="0">
                <a:latin typeface="+mj-lt"/>
                <a:cs typeface="Comic Sans MS"/>
              </a:rPr>
              <a:t>of y1 </a:t>
            </a:r>
            <a:r>
              <a:rPr lang="en-US" sz="2000" spc="-5" dirty="0" smtClean="0">
                <a:latin typeface="+mj-lt"/>
                <a:cs typeface="Comic Sans MS"/>
              </a:rPr>
              <a:t>in bytes is</a:t>
            </a:r>
            <a:r>
              <a:rPr lang="en-US" sz="2000" spc="-25" dirty="0" smtClean="0">
                <a:latin typeface="+mj-lt"/>
                <a:cs typeface="Comic Sans MS"/>
              </a:rPr>
              <a:t> :</a:t>
            </a:r>
            <a:r>
              <a:rPr lang="en-US" sz="2000" spc="-10" dirty="0" smtClean="0">
                <a:latin typeface="+mj-lt"/>
                <a:cs typeface="Comic Sans MS"/>
              </a:rPr>
              <a:t>%d ”,x1);</a:t>
            </a:r>
          </a:p>
          <a:p>
            <a:pPr marL="88900">
              <a:lnSpc>
                <a:spcPct val="100000"/>
              </a:lnSpc>
              <a:buNone/>
            </a:pPr>
            <a:endParaRPr lang="en-US" sz="2000" spc="-10" dirty="0" smtClean="0">
              <a:latin typeface="+mj-lt"/>
              <a:cs typeface="Comic Sans MS"/>
            </a:endParaRPr>
          </a:p>
          <a:p>
            <a:pPr marL="88900">
              <a:lnSpc>
                <a:spcPct val="100000"/>
              </a:lnSpc>
              <a:buNone/>
            </a:pPr>
            <a:r>
              <a:rPr lang="en-US" sz="2000" b="1" spc="-10" dirty="0" smtClean="0">
                <a:solidFill>
                  <a:srgbClr val="FF0000"/>
                </a:solidFill>
                <a:latin typeface="+mj-lt"/>
                <a:cs typeface="Comic Sans MS"/>
              </a:rPr>
              <a:t>Output:</a:t>
            </a:r>
            <a:endParaRPr lang="en-US" sz="2000" b="1" dirty="0" smtClean="0">
              <a:solidFill>
                <a:srgbClr val="FF0000"/>
              </a:solidFill>
              <a:latin typeface="+mj-lt"/>
              <a:cs typeface="Comic Sans MS"/>
            </a:endParaRPr>
          </a:p>
          <a:p>
            <a:pPr>
              <a:buNone/>
            </a:pPr>
            <a:r>
              <a:rPr lang="en-US" sz="2400" dirty="0" smtClean="0"/>
              <a:t>The size of y1 in bytes is:4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Bitwise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257800"/>
          </a:xfrm>
        </p:spPr>
        <p:txBody>
          <a:bodyPr/>
          <a:lstStyle/>
          <a:p>
            <a:r>
              <a:rPr lang="en-US" dirty="0" smtClean="0"/>
              <a:t>Bitwise operators are used to manipulate individual bits.</a:t>
            </a:r>
          </a:p>
          <a:p>
            <a:r>
              <a:rPr lang="en-US" dirty="0" smtClean="0"/>
              <a:t>It is combined with assignment operator know as compound assignment operators.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One’s complement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set up C Programming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a C program, we need C complier.</a:t>
            </a:r>
          </a:p>
          <a:p>
            <a:r>
              <a:rPr lang="en-US" dirty="0" smtClean="0"/>
              <a:t>For beginners, start coding using Turbo C++ IDE.</a:t>
            </a:r>
          </a:p>
          <a:p>
            <a:r>
              <a:rPr lang="en-US" dirty="0" smtClean="0"/>
              <a:t>In 2006, Embarcadero technologies re-released Turbo C as freeware.</a:t>
            </a:r>
          </a:p>
          <a:p>
            <a:r>
              <a:rPr lang="en-US" dirty="0" smtClean="0"/>
              <a:t>Download Turbo C from Internet and run the exe file.</a:t>
            </a:r>
          </a:p>
          <a:p>
            <a:r>
              <a:rPr lang="en-US" dirty="0" smtClean="0"/>
              <a:t>Open the Turbo C, It display the editor with blue screen  on our screen.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compile and run a C program on Turbo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Open File menu, write a simple C program and save it with extension  .C in Bin directory.</a:t>
            </a:r>
          </a:p>
          <a:p>
            <a:endParaRPr lang="en-US" dirty="0" smtClean="0"/>
          </a:p>
          <a:p>
            <a:r>
              <a:rPr lang="en-US" dirty="0" smtClean="0"/>
              <a:t>To compile a program, Press ALT+f9 key. The sample program( file name: prg1.c) is converted into prg1.obj file. i.e., object code.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run a program, press CNTRL+f9. the </a:t>
            </a:r>
            <a:r>
              <a:rPr lang="en-US" dirty="0" err="1" smtClean="0"/>
              <a:t>obj</a:t>
            </a:r>
            <a:r>
              <a:rPr lang="en-US" dirty="0" smtClean="0"/>
              <a:t> code is executed and result displayed.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C compliers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17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Complier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License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GCC complier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</a:t>
                      </a:r>
                      <a:r>
                        <a:rPr lang="en-US" dirty="0" err="1" smtClean="0"/>
                        <a:t>MinGW</a:t>
                      </a:r>
                      <a:r>
                        <a:rPr lang="en-US" dirty="0" smtClean="0"/>
                        <a:t> 64, WSL, 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GPL- Freeware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Ritchie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</a:t>
                      </a:r>
                      <a:r>
                        <a:rPr lang="en-US" baseline="0" dirty="0" smtClean="0"/>
                        <a:t> 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Solaris,</a:t>
                      </a:r>
                      <a:r>
                        <a:rPr lang="en-US" baseline="0" dirty="0" smtClean="0"/>
                        <a:t> 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Borland Turbo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MAC, 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</a:t>
                      </a:r>
                      <a:r>
                        <a:rPr lang="en-US" dirty="0" err="1" smtClean="0"/>
                        <a:t>Linus</a:t>
                      </a:r>
                      <a:r>
                        <a:rPr lang="en-US" dirty="0" smtClean="0"/>
                        <a:t>, UNIX, 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NCSA – </a:t>
                      </a:r>
                      <a:r>
                        <a:rPr lang="en-US" dirty="0" err="1" smtClean="0"/>
                        <a:t>Opensource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GPL- freeware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Pelles</a:t>
                      </a:r>
                      <a:r>
                        <a:rPr lang="en-US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Orange 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r>
                        <a:rPr lang="en-US" baseline="0" dirty="0" smtClean="0"/>
                        <a:t> 32, 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GNU- GPL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IDE and Editors for C/C++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4384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Linux, Mac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Compile,</a:t>
                      </a:r>
                      <a:r>
                        <a:rPr lang="en-US" baseline="0" dirty="0" smtClean="0"/>
                        <a:t> debug, auto completion of code, GUI, static code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Code::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</a:t>
                      </a:r>
                      <a:r>
                        <a:rPr lang="en-US" dirty="0" err="1" smtClean="0"/>
                        <a:t>linux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mac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same</a:t>
                      </a:r>
                      <a:r>
                        <a:rPr lang="en-US" baseline="0" dirty="0" smtClean="0"/>
                        <a:t> features as eclipse. And visualize </a:t>
                      </a:r>
                      <a:r>
                        <a:rPr lang="en-US" baseline="0" dirty="0" err="1" smtClean="0"/>
                        <a:t>oop</a:t>
                      </a:r>
                      <a:r>
                        <a:rPr lang="en-US" baseline="0" dirty="0" smtClean="0"/>
                        <a:t> by class browser.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GNAT programming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</a:t>
                      </a:r>
                      <a:r>
                        <a:rPr lang="en-US" dirty="0" err="1" smtClean="0"/>
                        <a:t>linuX</a:t>
                      </a:r>
                      <a:r>
                        <a:rPr lang="en-US" dirty="0" smtClean="0"/>
                        <a:t>, UNIX, Mac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same features as </a:t>
                      </a:r>
                      <a:r>
                        <a:rPr lang="en-US" baseline="0" dirty="0" smtClean="0"/>
                        <a:t> Code::blocks IDE.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</a:t>
                      </a:r>
                      <a:r>
                        <a:rPr lang="en-US" dirty="0" err="1" smtClean="0"/>
                        <a:t>Mca</a:t>
                      </a:r>
                      <a:r>
                        <a:rPr lang="en-US" baseline="0" dirty="0" smtClean="0"/>
                        <a:t> OS, 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 API, simple GUI, snippets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</a:t>
                      </a:r>
                      <a:r>
                        <a:rPr lang="en-US" dirty="0" err="1" smtClean="0"/>
                        <a:t>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Powerful code completion, RAD tool for building widgets.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platforms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 API, GUI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Standard Library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>
            <a:normAutofit/>
          </a:bodyPr>
          <a:lstStyle/>
          <a:p>
            <a:r>
              <a:rPr lang="en-US" dirty="0" smtClean="0"/>
              <a:t>C program consists of modules called functions.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 complier have collection of existing functions called C standard library.</a:t>
            </a:r>
          </a:p>
          <a:p>
            <a:pPr>
              <a:buNone/>
            </a:pPr>
            <a:endParaRPr lang="en-US" dirty="0" smtClean="0"/>
          </a:p>
          <a:p>
            <a:r>
              <a:rPr lang="en-US" u="sng" dirty="0" smtClean="0"/>
              <a:t>Function can be written in 3 ways:</a:t>
            </a:r>
          </a:p>
          <a:p>
            <a:r>
              <a:rPr lang="en-US" dirty="0" smtClean="0"/>
              <a:t>C standard library functions</a:t>
            </a:r>
          </a:p>
          <a:p>
            <a:r>
              <a:rPr lang="en-US" dirty="0" smtClean="0"/>
              <a:t>User can itself write function</a:t>
            </a:r>
          </a:p>
          <a:p>
            <a:r>
              <a:rPr lang="en-US" dirty="0" smtClean="0"/>
              <a:t>Use functions created by some other people.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1195</TotalTime>
  <Words>2634</Words>
  <Application>Microsoft Office PowerPoint</Application>
  <PresentationFormat>On-screen Show (4:3)</PresentationFormat>
  <Paragraphs>583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Apex</vt:lpstr>
      <vt:lpstr>bASCICS of C Programming</vt:lpstr>
      <vt:lpstr>HISTORY OF C</vt:lpstr>
      <vt:lpstr>HISTORY OF C</vt:lpstr>
      <vt:lpstr>HISTORY OF C</vt:lpstr>
      <vt:lpstr>How to set up C Programming Environment</vt:lpstr>
      <vt:lpstr>How to compile and run a C program on Turbo C?</vt:lpstr>
      <vt:lpstr>Some of C compliers</vt:lpstr>
      <vt:lpstr>IDE and Editors for C/C++ </vt:lpstr>
      <vt:lpstr>C Standard Library </vt:lpstr>
      <vt:lpstr>C Standard Library</vt:lpstr>
      <vt:lpstr>C Standard Library</vt:lpstr>
      <vt:lpstr>C Standard Library</vt:lpstr>
      <vt:lpstr>C program Development Environment</vt:lpstr>
      <vt:lpstr>C program Development Environment</vt:lpstr>
      <vt:lpstr>Structure of C program</vt:lpstr>
      <vt:lpstr>Structure of C program</vt:lpstr>
      <vt:lpstr>Structure of C program</vt:lpstr>
      <vt:lpstr>Structure of C program</vt:lpstr>
      <vt:lpstr>Structure of C program</vt:lpstr>
      <vt:lpstr>Simple C Program</vt:lpstr>
      <vt:lpstr>Tokens in C</vt:lpstr>
      <vt:lpstr>Tokens in C</vt:lpstr>
      <vt:lpstr>Tokens in C</vt:lpstr>
      <vt:lpstr>Data types in C</vt:lpstr>
      <vt:lpstr>Debugging</vt:lpstr>
      <vt:lpstr>Compile Time Error </vt:lpstr>
      <vt:lpstr>Linker Error</vt:lpstr>
      <vt:lpstr>Runtime Error</vt:lpstr>
      <vt:lpstr>Logical Error </vt:lpstr>
      <vt:lpstr>Operators in C </vt:lpstr>
      <vt:lpstr>Types of Operators</vt:lpstr>
      <vt:lpstr>Arithmetic Operator</vt:lpstr>
      <vt:lpstr>Arithmetic Operator</vt:lpstr>
      <vt:lpstr>Relational Operator </vt:lpstr>
      <vt:lpstr> Relational Expression Constraints </vt:lpstr>
      <vt:lpstr>Logical Operator</vt:lpstr>
      <vt:lpstr>Assignment Operator</vt:lpstr>
      <vt:lpstr>Increment and Decrement Op</vt:lpstr>
      <vt:lpstr>Increment and Decrement Op</vt:lpstr>
      <vt:lpstr>Example to understand the prefix  and postfix increment:</vt:lpstr>
      <vt:lpstr>Conditional Operator</vt:lpstr>
      <vt:lpstr>Conditional Operator</vt:lpstr>
      <vt:lpstr>Examples</vt:lpstr>
      <vt:lpstr>Special Operator</vt:lpstr>
      <vt:lpstr>Special Operator</vt:lpstr>
      <vt:lpstr>SIZEOF OPERATOR</vt:lpstr>
      <vt:lpstr> Bitwise Operator 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ACER</cp:lastModifiedBy>
  <cp:revision>340</cp:revision>
  <dcterms:created xsi:type="dcterms:W3CDTF">2020-07-09T20:06:25Z</dcterms:created>
  <dcterms:modified xsi:type="dcterms:W3CDTF">2021-06-24T18:41:35Z</dcterms:modified>
</cp:coreProperties>
</file>