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68" r:id="rId19"/>
    <p:sldId id="276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CBD74A-C817-4ADA-B911-1465DBF0F9FE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D97B92E-9BEA-4371-8CB0-D59948408C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857255"/>
          </a:xfrm>
        </p:spPr>
        <p:txBody>
          <a:bodyPr/>
          <a:lstStyle/>
          <a:p>
            <a:r>
              <a:rPr lang="en-US" dirty="0" smtClean="0"/>
              <a:t>Unit V -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143116"/>
            <a:ext cx="6557986" cy="435771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Introduction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Data Hierarchy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Types of Files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 File Operations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 Creating a Sequential –Access File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Reading Data from it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Creating Random-Access File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Reading Data from It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Writing Data into it.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42928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algn="just"/>
            <a:r>
              <a:rPr lang="en-US" sz="2200" dirty="0" smtClean="0"/>
              <a:t>The standard library provides many functions for reading data from files and for writing data to files.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Function like </a:t>
            </a:r>
            <a:r>
              <a:rPr lang="en-US" sz="2200" dirty="0" err="1" smtClean="0"/>
              <a:t>fgetc</a:t>
            </a:r>
            <a:r>
              <a:rPr lang="en-US" sz="2200" dirty="0" smtClean="0"/>
              <a:t>,  </a:t>
            </a:r>
            <a:r>
              <a:rPr lang="en-US" sz="2200" dirty="0" err="1" smtClean="0"/>
              <a:t>getchar</a:t>
            </a:r>
            <a:r>
              <a:rPr lang="en-US" sz="2200" dirty="0" smtClean="0"/>
              <a:t>, reads one character from a file.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Function </a:t>
            </a:r>
            <a:r>
              <a:rPr lang="en-US" sz="2200" dirty="0" err="1" smtClean="0"/>
              <a:t>fgetc</a:t>
            </a:r>
            <a:r>
              <a:rPr lang="en-US" sz="2200" dirty="0" smtClean="0"/>
              <a:t> receives as an argument a FILE pointer for the file from which a character will be read.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call </a:t>
            </a:r>
            <a:r>
              <a:rPr lang="en-US" sz="2200" dirty="0" err="1" smtClean="0"/>
              <a:t>fgetc</a:t>
            </a:r>
            <a:r>
              <a:rPr lang="en-US" sz="2200" dirty="0" smtClean="0"/>
              <a:t>( </a:t>
            </a:r>
            <a:r>
              <a:rPr lang="en-US" sz="2200" dirty="0" err="1" smtClean="0"/>
              <a:t>stdin</a:t>
            </a:r>
            <a:r>
              <a:rPr lang="en-US" sz="2200" dirty="0" smtClean="0"/>
              <a:t> ) reads one character from </a:t>
            </a:r>
            <a:r>
              <a:rPr lang="en-US" sz="2200" dirty="0" err="1" smtClean="0"/>
              <a:t>stdin</a:t>
            </a:r>
            <a:r>
              <a:rPr lang="en-US" sz="2200" dirty="0" smtClean="0"/>
              <a:t>—the standard input. This call is equivalent to the call </a:t>
            </a:r>
            <a:r>
              <a:rPr lang="en-US" sz="2200" dirty="0" err="1" smtClean="0"/>
              <a:t>getchar</a:t>
            </a:r>
            <a:r>
              <a:rPr lang="en-US" sz="2200" dirty="0" smtClean="0"/>
              <a:t>().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rmAutofit/>
          </a:bodyPr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286808" cy="535785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Function like </a:t>
            </a:r>
            <a:r>
              <a:rPr lang="en-US" sz="2200" dirty="0" err="1" smtClean="0"/>
              <a:t>fputc</a:t>
            </a:r>
            <a:r>
              <a:rPr lang="en-US" sz="2200" dirty="0" smtClean="0"/>
              <a:t>, </a:t>
            </a:r>
            <a:r>
              <a:rPr lang="en-US" sz="2200" dirty="0" err="1" smtClean="0"/>
              <a:t>putchar</a:t>
            </a:r>
            <a:r>
              <a:rPr lang="en-US" sz="2200" dirty="0" smtClean="0"/>
              <a:t>, writes one character to a file.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Function </a:t>
            </a:r>
            <a:r>
              <a:rPr lang="en-US" sz="2200" dirty="0" err="1" smtClean="0"/>
              <a:t>fputc</a:t>
            </a:r>
            <a:r>
              <a:rPr lang="en-US" sz="2200" dirty="0" smtClean="0"/>
              <a:t> receives as arguments a character to be written and a pointer for the file to which the character will be written.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function call </a:t>
            </a:r>
            <a:r>
              <a:rPr lang="en-US" sz="2200" dirty="0" err="1" smtClean="0"/>
              <a:t>fputc</a:t>
            </a:r>
            <a:r>
              <a:rPr lang="en-US" sz="2200" dirty="0" smtClean="0"/>
              <a:t>( 'a', </a:t>
            </a:r>
            <a:r>
              <a:rPr lang="en-US" sz="2200" dirty="0" err="1" smtClean="0"/>
              <a:t>stdout</a:t>
            </a:r>
            <a:r>
              <a:rPr lang="en-US" sz="2200" dirty="0" smtClean="0"/>
              <a:t> ) writes the character 'a' to </a:t>
            </a:r>
            <a:r>
              <a:rPr lang="en-US" sz="2200" dirty="0" err="1" smtClean="0"/>
              <a:t>stdout</a:t>
            </a:r>
            <a:r>
              <a:rPr lang="en-US" sz="2200" dirty="0" smtClean="0"/>
              <a:t>—the standard output. This call is equivalent to </a:t>
            </a:r>
            <a:r>
              <a:rPr lang="en-US" sz="2200" dirty="0" err="1" smtClean="0"/>
              <a:t>putchar</a:t>
            </a:r>
            <a:r>
              <a:rPr lang="en-US" sz="2200" dirty="0" smtClean="0"/>
              <a:t>( 'a' ).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 file processing functions such as </a:t>
            </a:r>
            <a:r>
              <a:rPr lang="en-US" sz="2200" dirty="0" err="1" smtClean="0"/>
              <a:t>fgets</a:t>
            </a:r>
            <a:r>
              <a:rPr lang="en-US" sz="2200" dirty="0" smtClean="0"/>
              <a:t> and </a:t>
            </a:r>
            <a:r>
              <a:rPr lang="en-US" sz="2200" dirty="0" err="1" smtClean="0"/>
              <a:t>fputs</a:t>
            </a:r>
            <a:r>
              <a:rPr lang="en-US" sz="2200" dirty="0" smtClean="0"/>
              <a:t> can be used to read a line from a file and write a line to a file.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two types of files,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1.Text File  (or) Sequential File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2. Binary File (or) Random File.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Sequential File: </a:t>
            </a:r>
          </a:p>
          <a:p>
            <a:pPr>
              <a:buNone/>
            </a:pPr>
            <a:r>
              <a:rPr lang="en-US" dirty="0" smtClean="0"/>
              <a:t>      The text file can be stream of characters that a computer can process sequentially.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We can do only one operation such as (reading, writing or appending) at given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This kind of file is processed in forward direction only.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We can read only one character at a time from a given text file.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Binary Files:</a:t>
            </a:r>
          </a:p>
          <a:p>
            <a:endParaRPr lang="en-US" dirty="0" smtClean="0"/>
          </a:p>
          <a:p>
            <a:r>
              <a:rPr lang="en-US" sz="2600" dirty="0" smtClean="0"/>
              <a:t>        Binary file is a file consisting of collection of bytes with one –to-one correspondence to those in the external devices.</a:t>
            </a:r>
          </a:p>
          <a:p>
            <a:endParaRPr lang="en-US" sz="2600" dirty="0" smtClean="0"/>
          </a:p>
          <a:p>
            <a:r>
              <a:rPr lang="en-US" sz="2600" dirty="0" smtClean="0"/>
              <a:t>         It is also referred to as a character stream.</a:t>
            </a:r>
          </a:p>
          <a:p>
            <a:endParaRPr lang="en-US" sz="2600" dirty="0" smtClean="0"/>
          </a:p>
          <a:p>
            <a:r>
              <a:rPr lang="en-US" sz="2600" dirty="0" smtClean="0"/>
              <a:t>         It does not have any flags to indicate the  end of the file (EOF). So, EOF can be determined by size of the file.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3578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 language provides several file operations,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Fopen</a:t>
            </a:r>
            <a:r>
              <a:rPr lang="en-US" b="1" dirty="0" smtClean="0">
                <a:solidFill>
                  <a:srgbClr val="00B050"/>
                </a:solidFill>
              </a:rPr>
              <a:t>()  </a:t>
            </a:r>
            <a:r>
              <a:rPr lang="en-US" dirty="0" smtClean="0"/>
              <a:t>-open a file, i.e..,  specify how its opened (read/write) and type (binary/text file). 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Fclose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-close an opened file. 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Fread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- read from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Fwrite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- write to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Fseek</a:t>
            </a:r>
            <a:r>
              <a:rPr lang="en-US" b="1" dirty="0" smtClean="0">
                <a:solidFill>
                  <a:srgbClr val="00B050"/>
                </a:solidFill>
              </a:rPr>
              <a:t>()/</a:t>
            </a:r>
            <a:r>
              <a:rPr lang="en-US" b="1" dirty="0" err="1" smtClean="0">
                <a:solidFill>
                  <a:srgbClr val="00B050"/>
                </a:solidFill>
              </a:rPr>
              <a:t>fsetpos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 – It move a file pointer to somewhere in a file. 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Ftell</a:t>
            </a:r>
            <a:r>
              <a:rPr lang="en-US" b="1" dirty="0" smtClean="0">
                <a:solidFill>
                  <a:srgbClr val="00B050"/>
                </a:solidFill>
              </a:rPr>
              <a:t>()/</a:t>
            </a:r>
            <a:r>
              <a:rPr lang="en-US" b="1" dirty="0" err="1" smtClean="0">
                <a:solidFill>
                  <a:srgbClr val="00B050"/>
                </a:solidFill>
              </a:rPr>
              <a:t>fgetpos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 –  It shows  where the file pointer is located.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643998" cy="52149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Rewind():   </a:t>
            </a:r>
            <a:r>
              <a:rPr lang="en-US" dirty="0" smtClean="0"/>
              <a:t>It set the position to the beginning of the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Getc</a:t>
            </a:r>
            <a:r>
              <a:rPr lang="en-US" b="1" dirty="0" smtClean="0">
                <a:solidFill>
                  <a:srgbClr val="00B050"/>
                </a:solidFill>
              </a:rPr>
              <a:t>():    </a:t>
            </a:r>
            <a:r>
              <a:rPr lang="en-US" dirty="0" smtClean="0"/>
              <a:t>Reads a character from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PutC</a:t>
            </a:r>
            <a:r>
              <a:rPr lang="en-US" b="1" dirty="0" smtClean="0">
                <a:solidFill>
                  <a:srgbClr val="00B050"/>
                </a:solidFill>
              </a:rPr>
              <a:t>():    </a:t>
            </a:r>
            <a:r>
              <a:rPr lang="en-US" dirty="0" smtClean="0"/>
              <a:t>Writes a character to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Fprintf</a:t>
            </a:r>
            <a:r>
              <a:rPr lang="en-US" b="1" dirty="0" smtClean="0">
                <a:solidFill>
                  <a:srgbClr val="00B050"/>
                </a:solidFill>
              </a:rPr>
              <a:t>():   </a:t>
            </a:r>
            <a:r>
              <a:rPr lang="en-US" dirty="0" smtClean="0"/>
              <a:t>Writes a set of data values to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Fscanf</a:t>
            </a:r>
            <a:r>
              <a:rPr lang="en-US" b="1" dirty="0" smtClean="0">
                <a:solidFill>
                  <a:srgbClr val="00B050"/>
                </a:solidFill>
              </a:rPr>
              <a:t>():    </a:t>
            </a:r>
            <a:r>
              <a:rPr lang="en-US" dirty="0" smtClean="0"/>
              <a:t>Reads a set of data values from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Getw</a:t>
            </a:r>
            <a:r>
              <a:rPr lang="en-US" b="1" dirty="0" smtClean="0">
                <a:solidFill>
                  <a:srgbClr val="00B050"/>
                </a:solidFill>
              </a:rPr>
              <a:t>():     </a:t>
            </a:r>
            <a:r>
              <a:rPr lang="en-US" dirty="0" smtClean="0"/>
              <a:t>Reads an integer from a file.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Putw</a:t>
            </a:r>
            <a:r>
              <a:rPr lang="en-US" b="1" dirty="0" smtClean="0">
                <a:solidFill>
                  <a:srgbClr val="00B050"/>
                </a:solidFill>
              </a:rPr>
              <a:t>():    </a:t>
            </a:r>
            <a:r>
              <a:rPr lang="en-US" dirty="0" smtClean="0"/>
              <a:t>Writes an integer to a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/>
          <a:lstStyle/>
          <a:p>
            <a:r>
              <a:rPr lang="en-US" dirty="0" smtClean="0"/>
              <a:t>Different Modes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Reading mode  ( r):  </a:t>
            </a:r>
          </a:p>
          <a:p>
            <a:pPr algn="just">
              <a:buNone/>
            </a:pPr>
            <a:r>
              <a:rPr lang="en-US" dirty="0" smtClean="0"/>
              <a:t>              If file is already exists, then opened with contents safe , else error occurs. It opens the text file for reading only.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Writing mode ( w): </a:t>
            </a:r>
          </a:p>
          <a:p>
            <a:pPr algn="just">
              <a:buNone/>
            </a:pPr>
            <a:r>
              <a:rPr lang="en-US" dirty="0" smtClean="0"/>
              <a:t>             If file is already exists then the contents are deleted. Else,  new blank file is copied on the dick and memory with same name.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Appending mode (a):</a:t>
            </a:r>
          </a:p>
          <a:p>
            <a:pPr algn="just">
              <a:buNone/>
            </a:pPr>
            <a:r>
              <a:rPr lang="en-US" dirty="0" smtClean="0"/>
              <a:t>             If file  is already exists then file opened with contents safe, else new file created.  It add data to end of the existing file. 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Modes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0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Additional modes: </a:t>
            </a:r>
          </a:p>
          <a:p>
            <a:pPr>
              <a:buNone/>
            </a:pPr>
            <a:r>
              <a:rPr lang="en-US" dirty="0" smtClean="0"/>
              <a:t>     ( r+ ) open to beginning for both reading/writing.</a:t>
            </a:r>
          </a:p>
          <a:p>
            <a:pPr>
              <a:buNone/>
            </a:pPr>
            <a:r>
              <a:rPr lang="en-US" dirty="0" smtClean="0"/>
              <a:t>     ( w+ ) same as w except both for reading and writing. </a:t>
            </a:r>
          </a:p>
          <a:p>
            <a:pPr>
              <a:buNone/>
            </a:pPr>
            <a:r>
              <a:rPr lang="en-US" dirty="0" smtClean="0"/>
              <a:t>     ( a+ ) same as ‘a’ except both for reading and writing.  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rb</a:t>
            </a:r>
            <a:r>
              <a:rPr lang="en-US" dirty="0" smtClean="0"/>
              <a:t>):  Open a binary file for reading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wb</a:t>
            </a:r>
            <a:r>
              <a:rPr lang="en-US" dirty="0" smtClean="0"/>
              <a:t>): Open a binary file for writing.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): append to a binary file.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Sequential 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</a:t>
            </a:r>
            <a:r>
              <a:rPr lang="en-US" sz="1600" dirty="0" smtClean="0"/>
              <a:t>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 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main( void </a:t>
            </a:r>
            <a:r>
              <a:rPr lang="en-US" sz="1600" dirty="0" smtClean="0"/>
              <a:t>) 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/>
              <a:t>account; </a:t>
            </a:r>
            <a:r>
              <a:rPr lang="en-US" sz="1600" dirty="0" smtClean="0"/>
              <a:t> char </a:t>
            </a:r>
            <a:r>
              <a:rPr lang="en-US" sz="1600" dirty="0" smtClean="0"/>
              <a:t>name[ 30 ]; </a:t>
            </a:r>
            <a:r>
              <a:rPr lang="en-US" sz="1600" dirty="0" smtClean="0"/>
              <a:t> double </a:t>
            </a:r>
            <a:r>
              <a:rPr lang="en-US" sz="1600" dirty="0" smtClean="0"/>
              <a:t>balance;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FILE *</a:t>
            </a:r>
            <a:r>
              <a:rPr lang="en-US" sz="1600" dirty="0" err="1" smtClean="0"/>
              <a:t>cfPtr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if </a:t>
            </a:r>
            <a:r>
              <a:rPr lang="en-US" sz="1600" dirty="0" smtClean="0"/>
              <a:t>( </a:t>
            </a:r>
            <a:r>
              <a:rPr lang="en-US" sz="1600" dirty="0" smtClean="0"/>
              <a:t>(</a:t>
            </a:r>
            <a:r>
              <a:rPr lang="en-US" sz="1600" dirty="0" err="1" smtClean="0"/>
              <a:t>cfptr</a:t>
            </a:r>
            <a:r>
              <a:rPr lang="en-US" sz="1600" dirty="0" smtClean="0"/>
              <a:t>= </a:t>
            </a:r>
            <a:r>
              <a:rPr lang="en-US" sz="1600" dirty="0" err="1" smtClean="0"/>
              <a:t>fopen</a:t>
            </a:r>
            <a:r>
              <a:rPr lang="en-US" sz="1600" dirty="0" smtClean="0"/>
              <a:t>(“</a:t>
            </a:r>
            <a:r>
              <a:rPr lang="en-US" sz="1600" dirty="0" err="1" smtClean="0"/>
              <a:t>client.dat”,”w</a:t>
            </a:r>
            <a:r>
              <a:rPr lang="en-US" sz="1600" dirty="0" smtClean="0"/>
              <a:t>”) </a:t>
            </a:r>
            <a:r>
              <a:rPr lang="en-US" sz="1600" dirty="0" smtClean="0"/>
              <a:t>) == NULL )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  </a:t>
            </a:r>
          </a:p>
          <a:p>
            <a:pPr>
              <a:buNone/>
            </a:pPr>
            <a:r>
              <a:rPr lang="en-US" sz="1600" dirty="0" err="1" smtClean="0"/>
              <a:t>printf</a:t>
            </a:r>
            <a:r>
              <a:rPr lang="en-US" sz="1600" dirty="0" smtClean="0"/>
              <a:t>( "File could not be opened\n" 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{ </a:t>
            </a:r>
            <a:r>
              <a:rPr lang="en-US" sz="1600" dirty="0" smtClean="0"/>
              <a:t>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 "Enter the account, name, and balance.\n" 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 "Enter EOF to end input.\n" 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 "%</a:t>
            </a:r>
            <a:r>
              <a:rPr lang="en-US" sz="1600" dirty="0" err="1" smtClean="0"/>
              <a:t>d%s%lf</a:t>
            </a:r>
            <a:r>
              <a:rPr lang="en-US" sz="1600" dirty="0" smtClean="0"/>
              <a:t>", &amp;account, name, &amp;balance 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while (!</a:t>
            </a:r>
            <a:r>
              <a:rPr lang="en-US" sz="1600" dirty="0" err="1" smtClean="0"/>
              <a:t>feof</a:t>
            </a:r>
            <a:r>
              <a:rPr lang="en-US" sz="1600" dirty="0" smtClean="0"/>
              <a:t>(</a:t>
            </a:r>
            <a:r>
              <a:rPr lang="en-US" sz="1600" dirty="0" err="1" smtClean="0"/>
              <a:t>stdin</a:t>
            </a:r>
            <a:r>
              <a:rPr lang="en-US" sz="1600" dirty="0" smtClean="0"/>
              <a:t>))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	{ 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	   </a:t>
            </a:r>
            <a:r>
              <a:rPr lang="en-US" sz="1600" dirty="0" err="1" smtClean="0"/>
              <a:t>fprintf</a:t>
            </a:r>
            <a:r>
              <a:rPr lang="en-US" sz="1600" dirty="0" smtClean="0"/>
              <a:t>( </a:t>
            </a:r>
            <a:r>
              <a:rPr lang="en-US" sz="1600" dirty="0" err="1" smtClean="0"/>
              <a:t>cfptr</a:t>
            </a:r>
            <a:r>
              <a:rPr lang="en-US" sz="1600" dirty="0" smtClean="0"/>
              <a:t>, “%d %s  %.2f “, account, name, balance </a:t>
            </a:r>
            <a:r>
              <a:rPr lang="en-US" sz="1600" dirty="0" smtClean="0"/>
              <a:t>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	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 "%</a:t>
            </a:r>
            <a:r>
              <a:rPr lang="en-US" sz="1600" dirty="0" err="1" smtClean="0"/>
              <a:t>d%s%lf</a:t>
            </a:r>
            <a:r>
              <a:rPr lang="en-US" sz="1600" dirty="0" smtClean="0"/>
              <a:t>", &amp;account, name, &amp;balance 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 }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fclose</a:t>
            </a:r>
            <a:r>
              <a:rPr lang="en-US" sz="1600" dirty="0" smtClean="0"/>
              <a:t>( </a:t>
            </a:r>
            <a:r>
              <a:rPr lang="en-US" sz="1600" dirty="0" err="1" smtClean="0"/>
              <a:t>cfPtr</a:t>
            </a:r>
            <a:r>
              <a:rPr lang="en-US" sz="1600" dirty="0" smtClean="0"/>
              <a:t> 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 }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account, name, and balance. </a:t>
            </a:r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 smtClean="0"/>
              <a:t>EOF to end input. </a:t>
            </a:r>
            <a:endParaRPr lang="en-US" dirty="0" smtClean="0"/>
          </a:p>
          <a:p>
            <a:r>
              <a:rPr lang="en-US" dirty="0" smtClean="0"/>
              <a:t>1001 </a:t>
            </a:r>
            <a:r>
              <a:rPr lang="en-US" dirty="0" err="1" smtClean="0"/>
              <a:t>Jancy</a:t>
            </a:r>
            <a:r>
              <a:rPr lang="en-US" dirty="0" smtClean="0"/>
              <a:t>  2400.oo</a:t>
            </a:r>
          </a:p>
          <a:p>
            <a:r>
              <a:rPr lang="en-US" dirty="0" smtClean="0"/>
              <a:t>2001 Annie  3045.67 </a:t>
            </a:r>
          </a:p>
          <a:p>
            <a:r>
              <a:rPr lang="en-US" dirty="0" smtClean="0"/>
              <a:t>3001 </a:t>
            </a:r>
            <a:r>
              <a:rPr lang="en-US" dirty="0" err="1" smtClean="0"/>
              <a:t>Vithya</a:t>
            </a:r>
            <a:r>
              <a:rPr lang="en-US" dirty="0" smtClean="0"/>
              <a:t>  5780.00 </a:t>
            </a:r>
          </a:p>
          <a:p>
            <a:r>
              <a:rPr lang="en-US" dirty="0" smtClean="0"/>
              <a:t>4001 </a:t>
            </a:r>
            <a:r>
              <a:rPr lang="en-US" dirty="0" err="1" smtClean="0"/>
              <a:t>Saradha</a:t>
            </a:r>
            <a:r>
              <a:rPr lang="en-US" dirty="0" smtClean="0"/>
              <a:t>  4642.86 </a:t>
            </a:r>
          </a:p>
          <a:p>
            <a:r>
              <a:rPr lang="en-US" dirty="0" smtClean="0"/>
              <a:t>500 1 Richard   2024.72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language, data can be stored in variables and arrays. But these data are temporary stored.</a:t>
            </a:r>
          </a:p>
          <a:p>
            <a:endParaRPr lang="en-US" dirty="0" smtClean="0"/>
          </a:p>
          <a:p>
            <a:r>
              <a:rPr lang="en-US" dirty="0" smtClean="0"/>
              <a:t>When the program terminates, data in variables and arrays must be lost.</a:t>
            </a:r>
          </a:p>
          <a:p>
            <a:endParaRPr lang="en-US" dirty="0" smtClean="0"/>
          </a:p>
          <a:p>
            <a:r>
              <a:rPr lang="en-US" dirty="0" smtClean="0"/>
              <a:t>File concept in C used to store data permanently. Files are stored on secondary storage devices, ex. Disk storage.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Data from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8578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 void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account; </a:t>
            </a:r>
            <a:r>
              <a:rPr lang="en-US" dirty="0" smtClean="0"/>
              <a:t>char </a:t>
            </a:r>
            <a:r>
              <a:rPr lang="en-US" dirty="0" smtClean="0"/>
              <a:t>name[ 30 ]; </a:t>
            </a:r>
            <a:r>
              <a:rPr lang="en-US" dirty="0" smtClean="0"/>
              <a:t>double </a:t>
            </a:r>
            <a:r>
              <a:rPr lang="en-US" dirty="0" smtClean="0"/>
              <a:t>balance;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FILE  *</a:t>
            </a:r>
            <a:r>
              <a:rPr lang="en-US" dirty="0" err="1" smtClean="0"/>
              <a:t>fptr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if ( 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</a:t>
            </a:r>
            <a:r>
              <a:rPr lang="en-US" dirty="0" err="1" smtClean="0"/>
              <a:t>client.dat”,”r</a:t>
            </a:r>
            <a:r>
              <a:rPr lang="en-US" dirty="0" smtClean="0"/>
              <a:t>”)) </a:t>
            </a:r>
            <a:r>
              <a:rPr lang="en-US" dirty="0" smtClean="0"/>
              <a:t>== NULL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printf</a:t>
            </a:r>
            <a:r>
              <a:rPr lang="en-US" dirty="0" smtClean="0"/>
              <a:t>( "File could not be opened\n" ); </a:t>
            </a: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"%-10s%-13s%s\n", "Account", "Name", "Balance"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 </a:t>
            </a:r>
            <a:r>
              <a:rPr lang="en-US" dirty="0" err="1" smtClean="0"/>
              <a:t>cfPtr</a:t>
            </a:r>
            <a:r>
              <a:rPr lang="en-US" dirty="0" smtClean="0"/>
              <a:t>, "%</a:t>
            </a:r>
            <a:r>
              <a:rPr lang="en-US" dirty="0" err="1" smtClean="0"/>
              <a:t>d%s%lf</a:t>
            </a:r>
            <a:r>
              <a:rPr lang="en-US" dirty="0" smtClean="0"/>
              <a:t>", &amp;account, name, &amp;balance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while ( </a:t>
            </a:r>
            <a:r>
              <a:rPr lang="en-US" dirty="0" smtClean="0"/>
              <a:t>!</a:t>
            </a:r>
            <a:r>
              <a:rPr lang="en-US" dirty="0" err="1" smtClean="0"/>
              <a:t>feof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"%-10s%-13s%s\n", "Account", "Name", "Balance" 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 </a:t>
            </a:r>
            <a:r>
              <a:rPr lang="en-US" dirty="0" err="1" smtClean="0"/>
              <a:t>cfPtr</a:t>
            </a:r>
            <a:r>
              <a:rPr lang="en-US" dirty="0" smtClean="0"/>
              <a:t>, "%</a:t>
            </a:r>
            <a:r>
              <a:rPr lang="en-US" dirty="0" err="1" smtClean="0"/>
              <a:t>d%s%lf</a:t>
            </a:r>
            <a:r>
              <a:rPr lang="en-US" dirty="0" smtClean="0"/>
              <a:t>", &amp;account, name, &amp;balance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Account              Name             Balance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1001                      </a:t>
            </a:r>
            <a:r>
              <a:rPr lang="en-US" dirty="0" err="1" smtClean="0"/>
              <a:t>Jancy</a:t>
            </a:r>
            <a:r>
              <a:rPr lang="en-US" dirty="0" smtClean="0"/>
              <a:t>                2400.oo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2001 </a:t>
            </a:r>
            <a:r>
              <a:rPr lang="en-US" dirty="0" smtClean="0"/>
              <a:t>                     Annie               </a:t>
            </a:r>
            <a:r>
              <a:rPr lang="en-US" dirty="0" smtClean="0"/>
              <a:t>3045.67 </a:t>
            </a:r>
          </a:p>
          <a:p>
            <a:pPr>
              <a:buNone/>
            </a:pPr>
            <a:r>
              <a:rPr lang="en-US" dirty="0" smtClean="0"/>
              <a:t>3001 </a:t>
            </a:r>
            <a:r>
              <a:rPr lang="en-US" dirty="0" smtClean="0"/>
              <a:t>                     </a:t>
            </a:r>
            <a:r>
              <a:rPr lang="en-US" dirty="0" err="1" smtClean="0"/>
              <a:t>Vithya</a:t>
            </a:r>
            <a:r>
              <a:rPr lang="en-US" dirty="0" smtClean="0"/>
              <a:t>               5780.00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4001 </a:t>
            </a:r>
            <a:r>
              <a:rPr lang="en-US" dirty="0" smtClean="0"/>
              <a:t>                     </a:t>
            </a:r>
            <a:r>
              <a:rPr lang="en-US" dirty="0" err="1" smtClean="0"/>
              <a:t>Saradha</a:t>
            </a:r>
            <a:r>
              <a:rPr lang="en-US" dirty="0" smtClean="0"/>
              <a:t>            4642.86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500 1 </a:t>
            </a:r>
            <a:r>
              <a:rPr lang="en-US" dirty="0" smtClean="0"/>
              <a:t>                    Richard             2024.72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Random –Access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Functions </a:t>
            </a:r>
            <a:r>
              <a:rPr lang="en-US" b="1" dirty="0" err="1" smtClean="0">
                <a:solidFill>
                  <a:srgbClr val="7030A0"/>
                </a:solidFill>
              </a:rPr>
              <a:t>fwrite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fread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are capable of reading and writing arrays of data to and from disk.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</a:t>
            </a:r>
            <a:r>
              <a:rPr lang="en-US" b="1" dirty="0" err="1" smtClean="0">
                <a:solidFill>
                  <a:srgbClr val="00B050"/>
                </a:solidFill>
              </a:rPr>
              <a:t>fwrite</a:t>
            </a:r>
            <a:r>
              <a:rPr lang="en-US" b="1" dirty="0" smtClean="0">
                <a:solidFill>
                  <a:srgbClr val="00B050"/>
                </a:solidFill>
              </a:rPr>
              <a:t>( &amp;number, </a:t>
            </a:r>
            <a:r>
              <a:rPr lang="en-US" b="1" dirty="0" err="1" smtClean="0">
                <a:solidFill>
                  <a:srgbClr val="00B050"/>
                </a:solidFill>
              </a:rPr>
              <a:t>sizeof</a:t>
            </a:r>
            <a:r>
              <a:rPr lang="en-US" b="1" dirty="0" smtClean="0">
                <a:solidFill>
                  <a:srgbClr val="00B050"/>
                </a:solidFill>
              </a:rPr>
              <a:t>( </a:t>
            </a: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), 1, </a:t>
            </a:r>
            <a:r>
              <a:rPr lang="en-US" b="1" dirty="0" err="1" smtClean="0">
                <a:solidFill>
                  <a:srgbClr val="00B050"/>
                </a:solidFill>
              </a:rPr>
              <a:t>fPtr</a:t>
            </a:r>
            <a:r>
              <a:rPr lang="en-US" b="1" dirty="0" smtClean="0">
                <a:solidFill>
                  <a:srgbClr val="00B050"/>
                </a:solidFill>
              </a:rPr>
              <a:t> );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third argument of both </a:t>
            </a:r>
            <a:r>
              <a:rPr lang="en-US" dirty="0" err="1" smtClean="0"/>
              <a:t>fread</a:t>
            </a:r>
            <a:r>
              <a:rPr lang="en-US" dirty="0" smtClean="0"/>
              <a:t> and </a:t>
            </a:r>
            <a:r>
              <a:rPr lang="en-US" dirty="0" err="1" smtClean="0"/>
              <a:t>fwrite</a:t>
            </a:r>
            <a:r>
              <a:rPr lang="en-US" dirty="0" smtClean="0"/>
              <a:t> is the number of elements in the array that should be read from disk or written to disk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The preceding </a:t>
            </a:r>
            <a:r>
              <a:rPr lang="en-US" dirty="0" err="1" smtClean="0"/>
              <a:t>fwrite</a:t>
            </a:r>
            <a:r>
              <a:rPr lang="en-US" dirty="0" smtClean="0"/>
              <a:t> function call writes a single integer to disk, so the third argument is 1 (as if one element of an array is being written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Random –Access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r>
              <a:rPr lang="en-US" dirty="0" smtClean="0"/>
              <a:t>File processing programs rarely write a single field to a file. Normally, they write one </a:t>
            </a:r>
            <a:r>
              <a:rPr lang="en-US" dirty="0" err="1" smtClean="0"/>
              <a:t>struct</a:t>
            </a:r>
            <a:r>
              <a:rPr lang="en-US" dirty="0" smtClean="0"/>
              <a:t> at a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Step1 :  Open </a:t>
            </a:r>
            <a:r>
              <a:rPr lang="en-US" dirty="0" smtClean="0"/>
              <a:t>a random-access </a:t>
            </a:r>
            <a:r>
              <a:rPr lang="en-US" dirty="0" smtClean="0"/>
              <a:t>file.</a:t>
            </a:r>
          </a:p>
          <a:p>
            <a:endParaRPr lang="en-US" dirty="0" smtClean="0"/>
          </a:p>
          <a:p>
            <a:r>
              <a:rPr lang="en-US" dirty="0" smtClean="0"/>
              <a:t>Step 2 : Define </a:t>
            </a:r>
            <a:r>
              <a:rPr lang="en-US" dirty="0" smtClean="0"/>
              <a:t>a record format using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Step 3:  write </a:t>
            </a:r>
            <a:r>
              <a:rPr lang="en-US" dirty="0" smtClean="0"/>
              <a:t>data to the disk and close the file.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 to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1504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acctNum</a:t>
            </a:r>
            <a:r>
              <a:rPr lang="en-US" dirty="0" smtClean="0"/>
              <a:t>; </a:t>
            </a:r>
            <a:r>
              <a:rPr lang="en-US" dirty="0" smtClean="0"/>
              <a:t>char </a:t>
            </a:r>
            <a:r>
              <a:rPr lang="en-US" dirty="0" err="1" smtClean="0"/>
              <a:t>lastName</a:t>
            </a:r>
            <a:r>
              <a:rPr lang="en-US" dirty="0" smtClean="0"/>
              <a:t>[ 2</a:t>
            </a:r>
            <a:r>
              <a:rPr lang="en-US" dirty="0" smtClean="0"/>
              <a:t>0 </a:t>
            </a:r>
            <a:r>
              <a:rPr lang="en-US" dirty="0" smtClean="0"/>
              <a:t>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firstName</a:t>
            </a:r>
            <a:r>
              <a:rPr lang="en-US" dirty="0" smtClean="0"/>
              <a:t>[ </a:t>
            </a:r>
            <a:r>
              <a:rPr lang="en-US" dirty="0" smtClean="0"/>
              <a:t>20 </a:t>
            </a:r>
            <a:r>
              <a:rPr lang="en-US" dirty="0" smtClean="0"/>
              <a:t>]; </a:t>
            </a:r>
            <a:r>
              <a:rPr lang="en-US" dirty="0" smtClean="0"/>
              <a:t>double </a:t>
            </a:r>
            <a:r>
              <a:rPr lang="en-US" dirty="0" smtClean="0"/>
              <a:t>balance;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 </a:t>
            </a:r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main( </a:t>
            </a:r>
            <a:r>
              <a:rPr lang="fr-FR" dirty="0" err="1" smtClean="0"/>
              <a:t>void</a:t>
            </a:r>
            <a:r>
              <a:rPr lang="fr-FR" dirty="0" smtClean="0"/>
              <a:t> ) 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{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smtClean="0"/>
              <a:t>i;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 </a:t>
            </a:r>
            <a:r>
              <a:rPr lang="en-US" dirty="0" err="1" smtClean="0"/>
              <a:t>blankClient</a:t>
            </a:r>
            <a:r>
              <a:rPr lang="en-US" dirty="0" smtClean="0"/>
              <a:t> = { 0, "", "", 0.0 };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FILE *</a:t>
            </a:r>
            <a:r>
              <a:rPr lang="en-US" dirty="0" err="1" smtClean="0"/>
              <a:t>fptr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if ( ( </a:t>
            </a:r>
            <a:r>
              <a:rPr lang="en-US" dirty="0" err="1" smtClean="0"/>
              <a:t>fptr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fopen</a:t>
            </a:r>
            <a:r>
              <a:rPr lang="en-US" dirty="0" smtClean="0"/>
              <a:t>(“credit.dat”, ”</a:t>
            </a:r>
            <a:r>
              <a:rPr lang="en-US" dirty="0" err="1" smtClean="0"/>
              <a:t>wb</a:t>
            </a:r>
            <a:r>
              <a:rPr lang="en-US" dirty="0" smtClean="0"/>
              <a:t>”))==NULL)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{  </a:t>
            </a:r>
            <a:r>
              <a:rPr lang="fr-FR" dirty="0" smtClean="0"/>
              <a:t> </a:t>
            </a:r>
            <a:r>
              <a:rPr lang="fr-FR" dirty="0" err="1" smtClean="0"/>
              <a:t>printf</a:t>
            </a:r>
            <a:r>
              <a:rPr lang="fr-FR" dirty="0" smtClean="0"/>
              <a:t>(‘File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opened</a:t>
            </a:r>
            <a:r>
              <a:rPr lang="fr-FR" dirty="0" smtClean="0"/>
              <a:t>. « );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}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</a:t>
            </a:r>
            <a:r>
              <a:rPr lang="fr-FR" dirty="0" err="1" smtClean="0"/>
              <a:t>else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{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for(i=1; i&lt;=100; i++) 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{   </a:t>
            </a:r>
            <a:r>
              <a:rPr lang="fr-FR" dirty="0" err="1" smtClean="0"/>
              <a:t>fwrite</a:t>
            </a:r>
            <a:r>
              <a:rPr lang="fr-FR" dirty="0" smtClean="0"/>
              <a:t>(&amp;</a:t>
            </a:r>
            <a:r>
              <a:rPr lang="fr-FR" dirty="0" err="1" smtClean="0"/>
              <a:t>bclient</a:t>
            </a:r>
            <a:r>
              <a:rPr lang="fr-FR" dirty="0" smtClean="0"/>
              <a:t>, </a:t>
            </a:r>
            <a:r>
              <a:rPr lang="fr-FR" dirty="0" err="1" smtClean="0"/>
              <a:t>sizeof</a:t>
            </a:r>
            <a:r>
              <a:rPr lang="fr-FR" dirty="0" smtClean="0"/>
              <a:t>(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clientData</a:t>
            </a:r>
            <a:r>
              <a:rPr lang="fr-FR" dirty="0" smtClean="0"/>
              <a:t>), 1, </a:t>
            </a:r>
            <a:r>
              <a:rPr lang="fr-FR" dirty="0" err="1" smtClean="0"/>
              <a:t>fptr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}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   </a:t>
            </a:r>
            <a:r>
              <a:rPr lang="fr-FR" dirty="0" err="1" smtClean="0"/>
              <a:t>fclose</a:t>
            </a:r>
            <a:r>
              <a:rPr lang="fr-FR" dirty="0" smtClean="0"/>
              <a:t> (</a:t>
            </a:r>
            <a:r>
              <a:rPr lang="fr-FR" dirty="0" err="1" smtClean="0"/>
              <a:t>fptr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}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return 0;</a:t>
            </a:r>
          </a:p>
          <a:p>
            <a:pPr>
              <a:buNone/>
            </a:pPr>
            <a:r>
              <a:rPr lang="fr-FR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data randomly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FILE *</a:t>
            </a:r>
            <a:r>
              <a:rPr lang="en-US" dirty="0" err="1" smtClean="0"/>
              <a:t>fptr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  </a:t>
            </a:r>
            <a:r>
              <a:rPr lang="en-US" dirty="0" err="1" smtClean="0"/>
              <a:t>clint</a:t>
            </a:r>
            <a:r>
              <a:rPr lang="en-US" dirty="0" smtClean="0"/>
              <a:t> = {0,” “, “ “, 0.0};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if ((</a:t>
            </a:r>
            <a:r>
              <a:rPr lang="en-US" dirty="0" err="1" smtClean="0"/>
              <a:t>fptr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(“credit.dat”, “ </a:t>
            </a:r>
            <a:r>
              <a:rPr lang="en-US" dirty="0" err="1" smtClean="0"/>
              <a:t>rb</a:t>
            </a:r>
            <a:r>
              <a:rPr lang="en-US" dirty="0" smtClean="0"/>
              <a:t>+”))==NULL)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(“File cannot be opened “);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clint.accNum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while  (</a:t>
            </a:r>
            <a:r>
              <a:rPr lang="en-US" dirty="0" err="1" smtClean="0"/>
              <a:t>client.accNum</a:t>
            </a:r>
            <a:r>
              <a:rPr lang="en-US" dirty="0" smtClean="0"/>
              <a:t> !=0)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data randomly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858280" cy="5429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 "Enter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smtClean="0"/>
              <a:t>balance\n “); </a:t>
            </a:r>
          </a:p>
          <a:p>
            <a:pPr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 </a:t>
            </a:r>
            <a:r>
              <a:rPr lang="en-US" dirty="0" err="1" smtClean="0"/>
              <a:t>stdin</a:t>
            </a:r>
            <a:r>
              <a:rPr lang="en-US" dirty="0" smtClean="0"/>
              <a:t>, "%</a:t>
            </a:r>
            <a:r>
              <a:rPr lang="en-US" dirty="0" err="1" smtClean="0"/>
              <a:t>s%s%lf</a:t>
            </a:r>
            <a:r>
              <a:rPr lang="en-US" dirty="0" smtClean="0"/>
              <a:t>", </a:t>
            </a:r>
            <a:r>
              <a:rPr lang="en-US" dirty="0" err="1" smtClean="0"/>
              <a:t>clint.lastName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clint.firstName</a:t>
            </a:r>
            <a:r>
              <a:rPr lang="en-US" dirty="0" smtClean="0"/>
              <a:t>, </a:t>
            </a:r>
            <a:r>
              <a:rPr lang="en-US" dirty="0" smtClean="0"/>
              <a:t> &amp;</a:t>
            </a:r>
            <a:r>
              <a:rPr lang="en-US" dirty="0" err="1" smtClean="0"/>
              <a:t>clint.balance</a:t>
            </a:r>
            <a:r>
              <a:rPr lang="en-US" dirty="0" smtClean="0"/>
              <a:t> 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fptr</a:t>
            </a:r>
            <a:r>
              <a:rPr lang="en-US" dirty="0" smtClean="0"/>
              <a:t>, (</a:t>
            </a:r>
            <a:r>
              <a:rPr lang="en-US" dirty="0" err="1" smtClean="0"/>
              <a:t>clint.accNum</a:t>
            </a:r>
            <a:r>
              <a:rPr lang="en-US" dirty="0" smtClean="0"/>
              <a:t> -1)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), SEEK_SET);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clint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),1,fptr);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"Enter account </a:t>
            </a:r>
            <a:r>
              <a:rPr lang="en-US" dirty="0" smtClean="0"/>
              <a:t>number\n </a:t>
            </a:r>
            <a:r>
              <a:rPr lang="en-US" dirty="0" smtClean="0"/>
              <a:t>"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( "%d", &amp;</a:t>
            </a:r>
            <a:r>
              <a:rPr lang="en-US" dirty="0" err="1" smtClean="0"/>
              <a:t>clint.acctNum</a:t>
            </a:r>
            <a:r>
              <a:rPr lang="en-US" dirty="0" smtClean="0"/>
              <a:t> 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 </a:t>
            </a:r>
            <a:r>
              <a:rPr lang="en-US" dirty="0" err="1" smtClean="0"/>
              <a:t>fPtr</a:t>
            </a:r>
            <a:r>
              <a:rPr lang="en-US" dirty="0" smtClean="0"/>
              <a:t> 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return 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Data from a Random-Access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7929618" cy="47091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function </a:t>
            </a:r>
            <a:r>
              <a:rPr lang="en-US" b="1" dirty="0" err="1" smtClean="0">
                <a:solidFill>
                  <a:srgbClr val="7030A0"/>
                </a:solidFill>
              </a:rPr>
              <a:t>fread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reads a specified number of bytes from a file into memory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For example:   </a:t>
            </a:r>
          </a:p>
          <a:p>
            <a:pPr>
              <a:buNone/>
            </a:pPr>
            <a:r>
              <a:rPr lang="en-US" dirty="0" smtClean="0"/>
              <a:t>           		It </a:t>
            </a:r>
            <a:r>
              <a:rPr lang="en-US" dirty="0" smtClean="0"/>
              <a:t>reads the number of bytes determined by </a:t>
            </a:r>
            <a:r>
              <a:rPr lang="en-US" dirty="0" err="1" smtClean="0"/>
              <a:t>sizeof</a:t>
            </a:r>
            <a:r>
              <a:rPr lang="en-US" b="1" dirty="0" smtClean="0">
                <a:solidFill>
                  <a:srgbClr val="FFC000"/>
                </a:solidFill>
              </a:rPr>
              <a:t>( </a:t>
            </a:r>
            <a:r>
              <a:rPr lang="en-US" b="1" dirty="0" err="1" smtClean="0">
                <a:solidFill>
                  <a:srgbClr val="FFC000"/>
                </a:solidFill>
              </a:rPr>
              <a:t>struct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clientData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) from the file referenced by </a:t>
            </a:r>
            <a:r>
              <a:rPr lang="en-US" dirty="0" smtClean="0"/>
              <a:t>the file pointer </a:t>
            </a:r>
            <a:r>
              <a:rPr lang="en-US" dirty="0" err="1" smtClean="0"/>
              <a:t>fPtr</a:t>
            </a:r>
            <a:r>
              <a:rPr lang="en-US" dirty="0" smtClean="0"/>
              <a:t> </a:t>
            </a:r>
            <a:r>
              <a:rPr lang="en-US" dirty="0" smtClean="0"/>
              <a:t>and stores the data in the structure client.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The </a:t>
            </a:r>
            <a:r>
              <a:rPr lang="en-US" dirty="0" smtClean="0"/>
              <a:t>bytes are read from the location in the file specified by the file position pointer.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Function </a:t>
            </a:r>
            <a:r>
              <a:rPr lang="en-US" b="1" dirty="0" err="1" smtClean="0">
                <a:solidFill>
                  <a:srgbClr val="7030A0"/>
                </a:solidFill>
              </a:rPr>
              <a:t>fread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can be used to read several fixed-size array elements by providing a pointer to the array in which the elements will be stored and by indicating the number of elements to be read.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acctNum</a:t>
            </a:r>
            <a:r>
              <a:rPr lang="en-US" dirty="0" smtClean="0"/>
              <a:t>; </a:t>
            </a:r>
            <a:r>
              <a:rPr lang="en-US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lastName</a:t>
            </a:r>
            <a:r>
              <a:rPr lang="en-US" dirty="0" smtClean="0"/>
              <a:t>[ 15 ];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char </a:t>
            </a:r>
            <a:r>
              <a:rPr lang="en-US" dirty="0" err="1" smtClean="0"/>
              <a:t>firstName</a:t>
            </a:r>
            <a:r>
              <a:rPr lang="en-US" dirty="0" smtClean="0"/>
              <a:t>[ 10 ]; </a:t>
            </a:r>
            <a:r>
              <a:rPr lang="en-US" dirty="0" smtClean="0"/>
              <a:t> double </a:t>
            </a:r>
            <a:r>
              <a:rPr lang="en-US" dirty="0" smtClean="0"/>
              <a:t>balance;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}; </a:t>
            </a:r>
            <a:endParaRPr lang="en-US" dirty="0" smtClean="0"/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main( </a:t>
            </a:r>
            <a:r>
              <a:rPr lang="fr-FR" dirty="0" err="1" smtClean="0"/>
              <a:t>void</a:t>
            </a:r>
            <a:r>
              <a:rPr lang="fr-FR" dirty="0" smtClean="0"/>
              <a:t> ) 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{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	FILE *</a:t>
            </a:r>
            <a:r>
              <a:rPr lang="fr-FR" dirty="0" err="1" smtClean="0"/>
              <a:t>fPtr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 client = { 0, "", "", 0.0 };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en-US" dirty="0" smtClean="0"/>
              <a:t>if ( ( </a:t>
            </a:r>
            <a:r>
              <a:rPr lang="en-US" dirty="0" err="1" smtClean="0"/>
              <a:t>fptr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(“credit.dat”, “</a:t>
            </a:r>
            <a:r>
              <a:rPr lang="en-US" dirty="0" err="1" smtClean="0"/>
              <a:t>rb</a:t>
            </a:r>
            <a:r>
              <a:rPr lang="en-US" dirty="0" smtClean="0"/>
              <a:t>”) ) == NULL 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 "File could not be opened.\n"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 "%-6s%-16s%-11s%10s\n", "Acct", "Last Name", 26 "First Name", "Balance"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while </a:t>
            </a:r>
            <a:r>
              <a:rPr lang="en-US" dirty="0" smtClean="0"/>
              <a:t>( !</a:t>
            </a:r>
            <a:r>
              <a:rPr lang="en-US" dirty="0" err="1" smtClean="0"/>
              <a:t>feof</a:t>
            </a:r>
            <a:r>
              <a:rPr lang="en-US" dirty="0" smtClean="0"/>
              <a:t>( </a:t>
            </a:r>
            <a:r>
              <a:rPr lang="en-US" dirty="0" err="1" smtClean="0"/>
              <a:t>cfPtr</a:t>
            </a:r>
            <a:r>
              <a:rPr lang="en-US" dirty="0" smtClean="0"/>
              <a:t> 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fread</a:t>
            </a:r>
            <a:r>
              <a:rPr lang="en-US" dirty="0" smtClean="0"/>
              <a:t>( &amp;client, </a:t>
            </a:r>
            <a:r>
              <a:rPr lang="en-US" dirty="0" err="1" smtClean="0"/>
              <a:t>sizeof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clientData</a:t>
            </a:r>
            <a:r>
              <a:rPr lang="en-US" dirty="0" smtClean="0"/>
              <a:t> ), 1, </a:t>
            </a:r>
            <a:r>
              <a:rPr lang="en-US" dirty="0" err="1" smtClean="0"/>
              <a:t>fPtr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   if </a:t>
            </a:r>
            <a:r>
              <a:rPr lang="en-US" dirty="0" smtClean="0"/>
              <a:t>( </a:t>
            </a:r>
            <a:r>
              <a:rPr lang="en-US" dirty="0" err="1" smtClean="0"/>
              <a:t>client.acctNum</a:t>
            </a:r>
            <a:r>
              <a:rPr lang="en-US" dirty="0" smtClean="0"/>
              <a:t> != 0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    {      </a:t>
            </a:r>
            <a:r>
              <a:rPr lang="en-US" dirty="0" err="1" smtClean="0"/>
              <a:t>printf</a:t>
            </a:r>
            <a:r>
              <a:rPr lang="en-US" dirty="0" smtClean="0"/>
              <a:t>( "%-6d%-16s%-11s%10.2f\n</a:t>
            </a:r>
            <a:r>
              <a:rPr lang="en-US" dirty="0" smtClean="0"/>
              <a:t>",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client.acctNum</a:t>
            </a:r>
            <a:r>
              <a:rPr lang="en-US" dirty="0" smtClean="0"/>
              <a:t>, </a:t>
            </a:r>
            <a:r>
              <a:rPr lang="en-US" dirty="0" err="1" smtClean="0"/>
              <a:t>client.lastName</a:t>
            </a:r>
            <a:r>
              <a:rPr lang="en-US" dirty="0" smtClean="0"/>
              <a:t>, 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client.firstName</a:t>
            </a:r>
            <a:r>
              <a:rPr lang="en-US" dirty="0" smtClean="0"/>
              <a:t>, </a:t>
            </a:r>
            <a:r>
              <a:rPr lang="en-US" dirty="0" err="1" smtClean="0"/>
              <a:t>client.balance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smtClean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fclose</a:t>
            </a:r>
            <a:r>
              <a:rPr lang="en-US" dirty="0" smtClean="0"/>
              <a:t>( </a:t>
            </a:r>
            <a:r>
              <a:rPr lang="en-US" dirty="0" err="1" smtClean="0"/>
              <a:t>fptr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Return 0</a:t>
            </a:r>
            <a:r>
              <a:rPr lang="en-US" smtClean="0"/>
              <a:t>; </a:t>
            </a:r>
          </a:p>
          <a:p>
            <a:pPr>
              <a:buNone/>
            </a:pPr>
            <a:r>
              <a:rPr lang="en-US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set of characters such as decimal digits, letters, and special symbols are used to write programs.</a:t>
            </a:r>
          </a:p>
          <a:p>
            <a:endParaRPr lang="en-US" dirty="0" smtClean="0"/>
          </a:p>
          <a:p>
            <a:r>
              <a:rPr lang="en-US" dirty="0" smtClean="0"/>
              <a:t>Representing data items on a computer is known as computers </a:t>
            </a:r>
            <a:r>
              <a:rPr lang="en-US" b="1" i="1" dirty="0" smtClean="0">
                <a:solidFill>
                  <a:srgbClr val="7030A0"/>
                </a:solidFill>
              </a:rPr>
              <a:t>character set. </a:t>
            </a: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Computer character set</a:t>
            </a:r>
            <a:r>
              <a:rPr lang="en-US" dirty="0" smtClean="0"/>
              <a:t> is represented in the forms of 1’s and 0’s. </a:t>
            </a: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One Byte: 8-bits,   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70916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Acct      Last Name     First Name       Balance</a:t>
            </a:r>
          </a:p>
          <a:p>
            <a:endParaRPr lang="en-US" dirty="0" smtClean="0"/>
          </a:p>
          <a:p>
            <a:r>
              <a:rPr lang="en-US" dirty="0" smtClean="0"/>
              <a:t>112         Smith              John                   3000</a:t>
            </a:r>
          </a:p>
          <a:p>
            <a:r>
              <a:rPr lang="en-US" dirty="0" smtClean="0"/>
              <a:t>118         </a:t>
            </a:r>
            <a:r>
              <a:rPr lang="en-US" dirty="0" err="1" smtClean="0"/>
              <a:t>rani</a:t>
            </a:r>
            <a:r>
              <a:rPr lang="en-US" dirty="0" smtClean="0"/>
              <a:t>                 </a:t>
            </a:r>
            <a:r>
              <a:rPr lang="en-US" dirty="0" err="1" smtClean="0"/>
              <a:t>jancy</a:t>
            </a:r>
            <a:r>
              <a:rPr lang="en-US" dirty="0" smtClean="0"/>
              <a:t>                  2600</a:t>
            </a:r>
          </a:p>
          <a:p>
            <a:r>
              <a:rPr lang="en-US" dirty="0" smtClean="0"/>
              <a:t> </a:t>
            </a:r>
            <a:r>
              <a:rPr lang="en-US" dirty="0" smtClean="0"/>
              <a:t>220        </a:t>
            </a:r>
            <a:r>
              <a:rPr lang="en-US" dirty="0" err="1" smtClean="0"/>
              <a:t>johncy</a:t>
            </a:r>
            <a:r>
              <a:rPr lang="en-US" dirty="0" smtClean="0"/>
              <a:t>            </a:t>
            </a:r>
            <a:r>
              <a:rPr lang="en-US" dirty="0" err="1" smtClean="0"/>
              <a:t>suja</a:t>
            </a:r>
            <a:r>
              <a:rPr lang="en-US" dirty="0" smtClean="0"/>
              <a:t>                     4000</a:t>
            </a:r>
          </a:p>
          <a:p>
            <a:r>
              <a:rPr lang="en-US" dirty="0" smtClean="0"/>
              <a:t>234         </a:t>
            </a:r>
            <a:r>
              <a:rPr lang="en-US" dirty="0" err="1" smtClean="0"/>
              <a:t>priya</a:t>
            </a:r>
            <a:r>
              <a:rPr lang="en-US" dirty="0" smtClean="0"/>
              <a:t>               </a:t>
            </a:r>
            <a:r>
              <a:rPr lang="en-US" dirty="0" err="1" smtClean="0"/>
              <a:t>lakshmi</a:t>
            </a:r>
            <a:r>
              <a:rPr lang="en-US" dirty="0" smtClean="0"/>
              <a:t>              3200</a:t>
            </a:r>
          </a:p>
          <a:p>
            <a:r>
              <a:rPr lang="en-US" dirty="0" smtClean="0"/>
              <a:t>238         </a:t>
            </a:r>
            <a:r>
              <a:rPr lang="en-US" dirty="0" err="1" smtClean="0"/>
              <a:t>supriya</a:t>
            </a:r>
            <a:r>
              <a:rPr lang="en-US" dirty="0" smtClean="0"/>
              <a:t>           </a:t>
            </a:r>
            <a:r>
              <a:rPr lang="en-US" dirty="0" err="1" smtClean="0"/>
              <a:t>gaja</a:t>
            </a:r>
            <a:r>
              <a:rPr lang="en-US" dirty="0" smtClean="0"/>
              <a:t>                    6000      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4518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solidFill>
                  <a:srgbClr val="00B0F0"/>
                </a:solidFill>
              </a:rPr>
              <a:t>Any doubts?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Actually, these characters are composed of bits.</a:t>
            </a:r>
          </a:p>
          <a:p>
            <a:endParaRPr lang="en-US" dirty="0" smtClean="0"/>
          </a:p>
          <a:p>
            <a:r>
              <a:rPr lang="en-US" dirty="0" smtClean="0"/>
              <a:t>Fields are composed of these characters. </a:t>
            </a:r>
          </a:p>
          <a:p>
            <a:endParaRPr lang="en-US" dirty="0" smtClean="0"/>
          </a:p>
          <a:p>
            <a:r>
              <a:rPr lang="en-US" dirty="0" smtClean="0"/>
              <a:t>A field in record have values, .i.e., attributes which convey meaning message.</a:t>
            </a:r>
          </a:p>
          <a:p>
            <a:endParaRPr lang="en-US" dirty="0" smtClean="0"/>
          </a:p>
          <a:p>
            <a:r>
              <a:rPr lang="en-US" dirty="0" smtClean="0"/>
              <a:t>Example: Field name:  User Name.</a:t>
            </a:r>
          </a:p>
          <a:p>
            <a:r>
              <a:rPr lang="en-US" dirty="0" smtClean="0"/>
              <a:t>             Containing the valid name of users.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items processed by computers form a </a:t>
            </a:r>
            <a:r>
              <a:rPr lang="en-US" b="1" i="1" dirty="0" smtClean="0">
                <a:solidFill>
                  <a:srgbClr val="7030A0"/>
                </a:solidFill>
              </a:rPr>
              <a:t>Data Hierarchy.</a:t>
            </a: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The data items become larger and more complex in structure. </a:t>
            </a:r>
          </a:p>
          <a:p>
            <a:endParaRPr lang="en-US" dirty="0" smtClean="0"/>
          </a:p>
          <a:p>
            <a:r>
              <a:rPr lang="en-US" dirty="0" smtClean="0"/>
              <a:t>We have progress data items, from bits to bytes,  from bytes to  fields, from fields to records.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Hierarchy -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949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record (i.e., a </a:t>
            </a:r>
            <a:r>
              <a:rPr lang="en-US" dirty="0" err="1" smtClean="0"/>
              <a:t>struct</a:t>
            </a:r>
            <a:r>
              <a:rPr lang="en-US" dirty="0" smtClean="0"/>
              <a:t> in C) is composed of several fields.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In an employee payroll system, for example, a record for a particular employee might consist of the following fields: </a:t>
            </a:r>
          </a:p>
          <a:p>
            <a:pPr>
              <a:buNone/>
            </a:pPr>
            <a:r>
              <a:rPr lang="en-US" dirty="0" smtClean="0"/>
              <a:t>		1. Employee ID (alphanumeric field)</a:t>
            </a:r>
          </a:p>
          <a:p>
            <a:pPr>
              <a:buNone/>
            </a:pPr>
            <a:r>
              <a:rPr lang="en-US" dirty="0" smtClean="0"/>
              <a:t> 		2. Employee Name (alphabetic field)</a:t>
            </a:r>
          </a:p>
          <a:p>
            <a:pPr>
              <a:buNone/>
            </a:pPr>
            <a:r>
              <a:rPr lang="en-US" dirty="0" smtClean="0"/>
              <a:t>		 3. Address (alphanumeric field)</a:t>
            </a:r>
          </a:p>
          <a:p>
            <a:pPr>
              <a:buNone/>
            </a:pPr>
            <a:r>
              <a:rPr lang="en-US" dirty="0" smtClean="0"/>
              <a:t> 		4. Hourly salary rate (numeric field)</a:t>
            </a:r>
          </a:p>
          <a:p>
            <a:pPr>
              <a:buNone/>
            </a:pPr>
            <a:r>
              <a:rPr lang="en-US" dirty="0" smtClean="0"/>
              <a:t> 		5. Number of exemptions claimed (numeric field) </a:t>
            </a:r>
          </a:p>
          <a:p>
            <a:pPr>
              <a:buNone/>
            </a:pPr>
            <a:r>
              <a:rPr lang="en-US" dirty="0" smtClean="0"/>
              <a:t>		6. Year-to-date earnings (numeric field) </a:t>
            </a:r>
          </a:p>
          <a:p>
            <a:pPr>
              <a:buNone/>
            </a:pPr>
            <a:r>
              <a:rPr lang="en-US" dirty="0" smtClean="0"/>
              <a:t>		7. Amount of taxes withheld (numeric field)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Thus, a record is a group of related fields. This record is created for one employee.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 -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 is a group of related records.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Example: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      Employee Payroll system, one record can be created and maintained for each employee in an organization. A single file may have more than 100,000 records. </a:t>
            </a:r>
          </a:p>
          <a:p>
            <a:endParaRPr lang="en-US" dirty="0" smtClean="0"/>
          </a:p>
          <a:p>
            <a:r>
              <a:rPr lang="en-US" dirty="0" smtClean="0"/>
              <a:t>Record key is a filed in record which facilitate the retrieval process easily.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Example: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Employee ID.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472518" cy="5429288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C language views each file as a sequential stream of bytes.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0          1            2          3           4            5   ………  ………..    n-1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of file marker            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600" dirty="0" smtClean="0"/>
              <a:t>                                             Files of n bytes.</a:t>
            </a:r>
          </a:p>
          <a:p>
            <a:endParaRPr lang="en-US" dirty="0" smtClean="0"/>
          </a:p>
          <a:p>
            <a:pPr algn="just"/>
            <a:r>
              <a:rPr lang="en-US" sz="3600" dirty="0" smtClean="0"/>
              <a:t> Each file ends either with an end-of-file marker, which in a system-maintained, administrative data structure.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When a file is opened, a stream is associated with the file.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There are three files and their associated streams are automatically opened when program execution begins.</a:t>
            </a:r>
          </a:p>
          <a:p>
            <a:pPr algn="just"/>
            <a:endParaRPr lang="en-US" sz="3600" dirty="0" smtClean="0"/>
          </a:p>
          <a:p>
            <a:pPr algn="just"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                 standard input,  standard output and  standard error.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2214554"/>
          <a:ext cx="62865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</a:tblGrid>
              <a:tr h="285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/>
          <a:lstStyle/>
          <a:p>
            <a:r>
              <a:rPr lang="en-US" dirty="0" smtClean="0"/>
              <a:t>Files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094938"/>
          </a:xfrm>
        </p:spPr>
        <p:txBody>
          <a:bodyPr>
            <a:noAutofit/>
          </a:bodyPr>
          <a:lstStyle/>
          <a:p>
            <a:r>
              <a:rPr lang="en-US" sz="2000" dirty="0" smtClean="0"/>
              <a:t>Streams provide a communication channels between files and programs.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u="sng" dirty="0" smtClean="0">
                <a:solidFill>
                  <a:srgbClr val="7030A0"/>
                </a:solidFill>
              </a:rPr>
              <a:t>Example: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/>
              <a:t>The standard input stream enables a program to read data from the keyboard.   The standard output stream enables a program to print data on the screen. </a:t>
            </a:r>
          </a:p>
          <a:p>
            <a:endParaRPr lang="en-US" sz="2000" dirty="0" smtClean="0"/>
          </a:p>
          <a:p>
            <a:r>
              <a:rPr lang="en-US" sz="2000" dirty="0" smtClean="0"/>
              <a:t>Opening a file returns a pointer to a FILE structure (defined in ) that contains information used to process the file. </a:t>
            </a:r>
          </a:p>
          <a:p>
            <a:endParaRPr lang="en-US" sz="2000" dirty="0" smtClean="0"/>
          </a:p>
          <a:p>
            <a:r>
              <a:rPr lang="en-US" sz="2000" dirty="0" smtClean="0"/>
              <a:t>This structure includes a file descriptor, i.e., an index into an operating system array called the open file table.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733</TotalTime>
  <Words>1821</Words>
  <Application>Microsoft Office PowerPoint</Application>
  <PresentationFormat>On-screen Show (4:3)</PresentationFormat>
  <Paragraphs>349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Apex</vt:lpstr>
      <vt:lpstr>Unit V - Files</vt:lpstr>
      <vt:lpstr>Introduction</vt:lpstr>
      <vt:lpstr>Data Hierarchy</vt:lpstr>
      <vt:lpstr>Data Hierarchy</vt:lpstr>
      <vt:lpstr>Data Hierarchy</vt:lpstr>
      <vt:lpstr>Data Hierarchy - Record</vt:lpstr>
      <vt:lpstr>Data Hierarchy - File</vt:lpstr>
      <vt:lpstr>Files and Streams</vt:lpstr>
      <vt:lpstr>Files and Streams</vt:lpstr>
      <vt:lpstr>Files and Streams</vt:lpstr>
      <vt:lpstr>Files and Streams</vt:lpstr>
      <vt:lpstr>Types of Files</vt:lpstr>
      <vt:lpstr>Types of Files</vt:lpstr>
      <vt:lpstr>File Operations</vt:lpstr>
      <vt:lpstr>File Operations</vt:lpstr>
      <vt:lpstr>Different Modes of operations</vt:lpstr>
      <vt:lpstr>Different Modes of operations</vt:lpstr>
      <vt:lpstr>Creating Sequential Access File</vt:lpstr>
      <vt:lpstr>Output</vt:lpstr>
      <vt:lpstr>Reading Data from Text File</vt:lpstr>
      <vt:lpstr>Output</vt:lpstr>
      <vt:lpstr>Creating Random –Access File</vt:lpstr>
      <vt:lpstr>Creating Random –Access File</vt:lpstr>
      <vt:lpstr>Sample Program to create a file</vt:lpstr>
      <vt:lpstr>Writing data randomly</vt:lpstr>
      <vt:lpstr>Writing data randomly</vt:lpstr>
      <vt:lpstr>Reading Data from a Random-Access File</vt:lpstr>
      <vt:lpstr>Sample program</vt:lpstr>
      <vt:lpstr>Slide 29</vt:lpstr>
      <vt:lpstr>Output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151</cp:revision>
  <dcterms:created xsi:type="dcterms:W3CDTF">2020-09-07T05:41:39Z</dcterms:created>
  <dcterms:modified xsi:type="dcterms:W3CDTF">2020-09-08T11:24:30Z</dcterms:modified>
</cp:coreProperties>
</file>