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6" r:id="rId18"/>
    <p:sldId id="274" r:id="rId19"/>
    <p:sldId id="275" r:id="rId20"/>
    <p:sldId id="277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808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41A1-7A57-4EA0-AD44-7D53DA292F6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CDF1-1510-4291-93F5-AEACD9FAF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066799"/>
          </a:xfrm>
        </p:spPr>
        <p:txBody>
          <a:bodyPr/>
          <a:lstStyle/>
          <a:p>
            <a:r>
              <a:rPr lang="en-US" dirty="0" smtClean="0"/>
              <a:t>ARRAYS in C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458200" cy="4495800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Array Declaration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Array Initialization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Types of array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Passing array to function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Array with pointers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Arrays can be classified into two types,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Single Dimensional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Multi-Dimensional Array.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B050"/>
                </a:solidFill>
              </a:rPr>
              <a:t>Single Dimensional Array:</a:t>
            </a:r>
          </a:p>
          <a:p>
            <a:r>
              <a:rPr lang="en-US" sz="2400" dirty="0" smtClean="0"/>
              <a:t>Single dimensional arrays are used to store list of values of similar data type.</a:t>
            </a:r>
          </a:p>
          <a:p>
            <a:endParaRPr lang="en-US" sz="2400" dirty="0" smtClean="0"/>
          </a:p>
          <a:p>
            <a:r>
              <a:rPr lang="en-US" sz="2400" dirty="0" smtClean="0"/>
              <a:t>Data is stored in linear form.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Single dimensional arrays are also called as </a:t>
            </a:r>
            <a:r>
              <a:rPr lang="en-US" sz="2400" b="1" dirty="0" smtClean="0">
                <a:solidFill>
                  <a:srgbClr val="FFC000"/>
                </a:solidFill>
              </a:rPr>
              <a:t>one-dimensional arrays</a:t>
            </a:r>
            <a:r>
              <a:rPr lang="en-US" sz="2400" dirty="0" smtClean="0"/>
              <a:t>, </a:t>
            </a:r>
            <a:r>
              <a:rPr lang="en-US" sz="2400" b="1" dirty="0" smtClean="0">
                <a:solidFill>
                  <a:srgbClr val="0070C0"/>
                </a:solidFill>
              </a:rPr>
              <a:t>Linear Arrays</a:t>
            </a:r>
            <a:r>
              <a:rPr lang="en-US" sz="2400" dirty="0" smtClean="0"/>
              <a:t> or simply 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1-D Arrays</a:t>
            </a:r>
            <a:r>
              <a:rPr lang="en-US" sz="2400" dirty="0" smtClean="0"/>
              <a:t>. </a:t>
            </a:r>
          </a:p>
          <a:p>
            <a:endParaRPr lang="en-US" sz="2400" b="1" u="sng" dirty="0" smtClean="0">
              <a:solidFill>
                <a:srgbClr val="00B050"/>
              </a:solidFill>
            </a:endParaRPr>
          </a:p>
          <a:p>
            <a:endParaRPr lang="en-US" sz="2400" b="1" u="sng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7912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5500" b="1" dirty="0" smtClean="0"/>
              <a:t>Declaration : </a:t>
            </a:r>
          </a:p>
          <a:p>
            <a:pPr>
              <a:buNone/>
            </a:pPr>
            <a:r>
              <a:rPr lang="en-US" sz="5500" b="1" u="sng" dirty="0" smtClean="0">
                <a:solidFill>
                  <a:srgbClr val="00B050"/>
                </a:solidFill>
              </a:rPr>
              <a:t>Syntax:</a:t>
            </a:r>
          </a:p>
          <a:p>
            <a:pPr>
              <a:buNone/>
            </a:pPr>
            <a:r>
              <a:rPr lang="en-US" sz="5500" b="1" dirty="0" smtClean="0"/>
              <a:t>              </a:t>
            </a:r>
          </a:p>
          <a:p>
            <a:pPr>
              <a:buNone/>
            </a:pPr>
            <a:endParaRPr lang="en-US" sz="5500" b="1" dirty="0" smtClean="0"/>
          </a:p>
          <a:p>
            <a:pPr>
              <a:buNone/>
            </a:pPr>
            <a:r>
              <a:rPr lang="en-US" sz="5500" b="1" dirty="0" smtClean="0"/>
              <a:t>  </a:t>
            </a:r>
          </a:p>
          <a:p>
            <a:pPr>
              <a:buNone/>
            </a:pPr>
            <a:r>
              <a:rPr lang="en-US" sz="5500" b="1" u="sng" dirty="0" smtClean="0">
                <a:solidFill>
                  <a:srgbClr val="00B050"/>
                </a:solidFill>
              </a:rPr>
              <a:t>Example:</a:t>
            </a:r>
          </a:p>
          <a:p>
            <a:pPr>
              <a:buNone/>
            </a:pPr>
            <a:r>
              <a:rPr lang="en-US" sz="5500" dirty="0" smtClean="0"/>
              <a:t>                                         </a:t>
            </a:r>
            <a:r>
              <a:rPr lang="en-US" sz="5500" dirty="0" err="1" smtClean="0"/>
              <a:t>int</a:t>
            </a:r>
            <a:r>
              <a:rPr lang="en-US" sz="5500" dirty="0" smtClean="0"/>
              <a:t> </a:t>
            </a:r>
            <a:r>
              <a:rPr lang="en-US" sz="5500" dirty="0" err="1" smtClean="0"/>
              <a:t>RegNumber</a:t>
            </a:r>
            <a:r>
              <a:rPr lang="en-US" sz="5500" dirty="0" smtClean="0"/>
              <a:t>[4] ; </a:t>
            </a:r>
          </a:p>
          <a:p>
            <a:pPr>
              <a:buNone/>
            </a:pPr>
            <a:endParaRPr lang="en-US" sz="5500" dirty="0" smtClean="0"/>
          </a:p>
          <a:p>
            <a:r>
              <a:rPr lang="en-US" sz="5500" dirty="0" smtClean="0"/>
              <a:t>single dimensional array reserves 4 continuous memory locations of 2 bytes each with the name  </a:t>
            </a:r>
            <a:r>
              <a:rPr lang="en-US" sz="5500" dirty="0" err="1" smtClean="0"/>
              <a:t>RegNumbers</a:t>
            </a:r>
            <a:r>
              <a:rPr lang="en-US" sz="5500" dirty="0" smtClean="0"/>
              <a:t>  and allow only  to store integer values.</a:t>
            </a:r>
          </a:p>
          <a:p>
            <a:endParaRPr lang="en-US" sz="5500" dirty="0" smtClean="0"/>
          </a:p>
          <a:p>
            <a:pPr>
              <a:buNone/>
            </a:pPr>
            <a:r>
              <a:rPr lang="en-US" sz="5500" dirty="0" smtClean="0"/>
              <a:t>Initialization: </a:t>
            </a:r>
          </a:p>
          <a:p>
            <a:pPr>
              <a:buNone/>
            </a:pPr>
            <a:endParaRPr lang="en-US" sz="5500" b="1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500" b="1" u="sng" dirty="0" smtClean="0">
                <a:solidFill>
                  <a:srgbClr val="00B050"/>
                </a:solidFill>
              </a:rPr>
              <a:t>Syntax: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5500" b="1" u="sng" dirty="0" smtClean="0">
                <a:solidFill>
                  <a:srgbClr val="00B050"/>
                </a:solidFill>
              </a:rPr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524000"/>
            <a:ext cx="5410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DataType</a:t>
            </a:r>
            <a:r>
              <a:rPr lang="en-US" sz="2400" dirty="0" smtClean="0"/>
              <a:t>   </a:t>
            </a:r>
            <a:r>
              <a:rPr lang="en-US" sz="2400" dirty="0" err="1" smtClean="0"/>
              <a:t>arrayname</a:t>
            </a:r>
            <a:r>
              <a:rPr lang="en-US" sz="2400" dirty="0" smtClean="0"/>
              <a:t> [</a:t>
            </a:r>
            <a:r>
              <a:rPr lang="en-US" sz="2400" dirty="0" err="1" smtClean="0"/>
              <a:t>arraysize</a:t>
            </a:r>
            <a:r>
              <a:rPr lang="en-US" sz="2400" dirty="0" smtClean="0"/>
              <a:t>];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362200"/>
            <a:ext cx="2819400" cy="5334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4572000"/>
            <a:ext cx="6400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Type   </a:t>
            </a:r>
            <a:r>
              <a:rPr lang="en-US" sz="2400" dirty="0" err="1" smtClean="0"/>
              <a:t>arrayname</a:t>
            </a:r>
            <a:r>
              <a:rPr lang="en-US" sz="2400" dirty="0" smtClean="0"/>
              <a:t> [size]={value1,value2,…….};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438400" y="5486400"/>
            <a:ext cx="6172200" cy="68580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regnumber</a:t>
            </a:r>
            <a:r>
              <a:rPr lang="en-US" dirty="0" smtClean="0">
                <a:solidFill>
                  <a:schemeClr val="tx1"/>
                </a:solidFill>
              </a:rPr>
              <a:t>[4]={8634562,8634563,8634564,8634565};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Multi-Dimensional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array is created with more than one dimension (size) is called as multi dimensional array.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Multi dimensional array can be of </a:t>
            </a:r>
            <a:r>
              <a:rPr lang="en-US" sz="2400" b="1" dirty="0" smtClean="0">
                <a:solidFill>
                  <a:srgbClr val="7030A0"/>
                </a:solidFill>
              </a:rPr>
              <a:t>two dimensional array</a:t>
            </a:r>
            <a:r>
              <a:rPr lang="en-US" sz="2400" dirty="0" smtClean="0">
                <a:solidFill>
                  <a:srgbClr val="7030A0"/>
                </a:solidFill>
              </a:rPr>
              <a:t> </a:t>
            </a:r>
            <a:r>
              <a:rPr lang="en-US" sz="2400" dirty="0" smtClean="0"/>
              <a:t>or </a:t>
            </a:r>
            <a:r>
              <a:rPr lang="en-US" sz="2400" b="1" dirty="0" smtClean="0">
                <a:solidFill>
                  <a:srgbClr val="FF0000"/>
                </a:solidFill>
              </a:rPr>
              <a:t>three dimensional array</a:t>
            </a:r>
            <a:r>
              <a:rPr lang="en-US" sz="2400" dirty="0" smtClean="0"/>
              <a:t> or </a:t>
            </a:r>
            <a:r>
              <a:rPr lang="en-US" sz="2400" b="1" dirty="0" smtClean="0">
                <a:solidFill>
                  <a:srgbClr val="92D050"/>
                </a:solidFill>
              </a:rPr>
              <a:t>four dimensional array</a:t>
            </a:r>
            <a:r>
              <a:rPr lang="en-US" sz="2400" dirty="0" smtClean="0">
                <a:solidFill>
                  <a:srgbClr val="92D050"/>
                </a:solidFill>
              </a:rPr>
              <a:t> </a:t>
            </a:r>
            <a:r>
              <a:rPr lang="en-US" sz="2400" dirty="0" smtClean="0"/>
              <a:t>or more...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00B0F0"/>
                </a:solidFill>
              </a:rPr>
              <a:t>Two dimensional array</a:t>
            </a:r>
            <a:r>
              <a:rPr lang="en-US" sz="2400" b="1" dirty="0" smtClean="0"/>
              <a:t> </a:t>
            </a:r>
            <a:r>
              <a:rPr lang="en-US" sz="2400" dirty="0" smtClean="0"/>
              <a:t>is most popular and commonly used multi dimensional array.</a:t>
            </a:r>
          </a:p>
          <a:p>
            <a:endParaRPr lang="en-US" sz="2400" dirty="0" smtClean="0"/>
          </a:p>
          <a:p>
            <a:r>
              <a:rPr lang="en-US" sz="2400" dirty="0" smtClean="0"/>
              <a:t>The 2-D arrays are used to store data in the form of table. We can also use 2-D arrays to create mathematical 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Multi-Dimensional Array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486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b="1" dirty="0" smtClean="0"/>
              <a:t>Declaration : </a:t>
            </a:r>
          </a:p>
          <a:p>
            <a:pPr>
              <a:buNone/>
            </a:pPr>
            <a:r>
              <a:rPr lang="en-US" sz="4500" b="1" u="sng" dirty="0" smtClean="0">
                <a:solidFill>
                  <a:srgbClr val="00B050"/>
                </a:solidFill>
              </a:rPr>
              <a:t>Syntax:</a:t>
            </a:r>
          </a:p>
          <a:p>
            <a:pPr>
              <a:buNone/>
            </a:pPr>
            <a:r>
              <a:rPr lang="en-US" sz="4500" b="1" dirty="0" smtClean="0"/>
              <a:t>              </a:t>
            </a:r>
          </a:p>
          <a:p>
            <a:pPr>
              <a:buNone/>
            </a:pPr>
            <a:endParaRPr lang="en-US" sz="4500" b="1" dirty="0" smtClean="0"/>
          </a:p>
          <a:p>
            <a:pPr>
              <a:buNone/>
            </a:pPr>
            <a:r>
              <a:rPr lang="en-US" sz="4500" b="1" dirty="0" smtClean="0"/>
              <a:t> </a:t>
            </a:r>
          </a:p>
          <a:p>
            <a:pPr>
              <a:buNone/>
            </a:pPr>
            <a:r>
              <a:rPr lang="en-US" sz="4500" b="1" dirty="0" smtClean="0"/>
              <a:t> </a:t>
            </a:r>
            <a:r>
              <a:rPr lang="en-US" sz="4500" b="1" u="sng" dirty="0" smtClean="0">
                <a:solidFill>
                  <a:srgbClr val="00B050"/>
                </a:solidFill>
              </a:rPr>
              <a:t>Example:</a:t>
            </a:r>
          </a:p>
          <a:p>
            <a:endParaRPr lang="en-US" sz="4500" dirty="0" smtClean="0"/>
          </a:p>
          <a:p>
            <a:endParaRPr lang="en-US" sz="4500" dirty="0" smtClean="0"/>
          </a:p>
          <a:p>
            <a:endParaRPr lang="en-US" sz="4500" dirty="0" smtClean="0"/>
          </a:p>
          <a:p>
            <a:r>
              <a:rPr lang="en-US" sz="4500" dirty="0" smtClean="0"/>
              <a:t>The two dimensional array reserves  6 continuous memory locations of 2 bytes each in the form of </a:t>
            </a:r>
            <a:r>
              <a:rPr lang="en-US" sz="4500" b="1" dirty="0" smtClean="0"/>
              <a:t>2 rows </a:t>
            </a:r>
            <a:r>
              <a:rPr lang="en-US" sz="4500" dirty="0" smtClean="0"/>
              <a:t>and </a:t>
            </a:r>
            <a:r>
              <a:rPr lang="en-US" sz="4500" b="1" dirty="0" smtClean="0"/>
              <a:t>3 columns</a:t>
            </a:r>
            <a:r>
              <a:rPr lang="en-US" sz="4500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500" b="1" dirty="0" smtClean="0"/>
              <a:t>Initialization: </a:t>
            </a:r>
          </a:p>
          <a:p>
            <a:pPr>
              <a:buNone/>
            </a:pPr>
            <a:endParaRPr lang="en-US" b="1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000" b="1" u="sng" dirty="0" smtClean="0">
                <a:solidFill>
                  <a:srgbClr val="00B050"/>
                </a:solidFill>
              </a:rPr>
              <a:t>Syntax:</a:t>
            </a:r>
          </a:p>
          <a:p>
            <a:pPr>
              <a:buNone/>
            </a:pP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pPr>
              <a:buNone/>
            </a:pPr>
            <a:r>
              <a:rPr lang="en-US" sz="70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70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US" sz="7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000" b="1" dirty="0" err="1" smtClean="0">
                <a:solidFill>
                  <a:schemeClr val="accent6">
                    <a:lumMod val="75000"/>
                  </a:schemeClr>
                </a:solidFill>
              </a:rPr>
              <a:t>arrayName</a:t>
            </a:r>
            <a:r>
              <a:rPr lang="en-US" sz="7000" b="1" dirty="0" smtClean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en-US" sz="7000" b="1" dirty="0" err="1" smtClean="0">
                <a:solidFill>
                  <a:schemeClr val="accent6">
                    <a:lumMod val="75000"/>
                  </a:schemeClr>
                </a:solidFill>
              </a:rPr>
              <a:t>rowsize</a:t>
            </a:r>
            <a:r>
              <a:rPr lang="en-US" sz="7000" b="1" dirty="0" smtClean="0">
                <a:solidFill>
                  <a:schemeClr val="accent6">
                    <a:lumMod val="75000"/>
                  </a:schemeClr>
                </a:solidFill>
              </a:rPr>
              <a:t>][</a:t>
            </a:r>
            <a:r>
              <a:rPr lang="en-US" sz="7000" b="1" dirty="0" err="1" smtClean="0">
                <a:solidFill>
                  <a:schemeClr val="accent6">
                    <a:lumMod val="75000"/>
                  </a:schemeClr>
                </a:solidFill>
              </a:rPr>
              <a:t>colmnsize</a:t>
            </a:r>
            <a:r>
              <a:rPr lang="en-US" sz="7000" b="1" dirty="0" smtClean="0">
                <a:solidFill>
                  <a:schemeClr val="accent6">
                    <a:lumMod val="75000"/>
                  </a:schemeClr>
                </a:solidFill>
              </a:rPr>
              <a:t>] = {{r1c1value, r1c2value, ...},{r2c1, r2c2,...}...} 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524000"/>
            <a:ext cx="6477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DataType</a:t>
            </a:r>
            <a:r>
              <a:rPr lang="en-US" sz="2400" dirty="0" smtClean="0"/>
              <a:t>   </a:t>
            </a:r>
            <a:r>
              <a:rPr lang="en-US" sz="2400" dirty="0" err="1" smtClean="0"/>
              <a:t>arrayname</a:t>
            </a:r>
            <a:r>
              <a:rPr lang="en-US" sz="2400" dirty="0" smtClean="0"/>
              <a:t> [</a:t>
            </a:r>
            <a:r>
              <a:rPr lang="en-US" sz="2400" dirty="0" err="1" smtClean="0"/>
              <a:t>rowsize</a:t>
            </a:r>
            <a:r>
              <a:rPr lang="en-US" sz="2400" dirty="0" smtClean="0"/>
              <a:t>][</a:t>
            </a:r>
            <a:r>
              <a:rPr lang="en-US" sz="2400" dirty="0" err="1" smtClean="0"/>
              <a:t>columnsize</a:t>
            </a:r>
            <a:r>
              <a:rPr lang="en-US" sz="2400" dirty="0" smtClean="0"/>
              <a:t>];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743200" y="2590800"/>
            <a:ext cx="2971800" cy="53340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matrixA</a:t>
            </a:r>
            <a:r>
              <a:rPr lang="en-US" dirty="0" smtClean="0">
                <a:solidFill>
                  <a:schemeClr val="tx1"/>
                </a:solidFill>
              </a:rPr>
              <a:t>[2][3];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Initializing a two dimensional array with specific number of rows and </a:t>
            </a:r>
            <a:r>
              <a:rPr lang="en-US" sz="2400" dirty="0" err="1" smtClean="0"/>
              <a:t>coloumns</a:t>
            </a:r>
            <a:r>
              <a:rPr lang="en-US" sz="2400" dirty="0" smtClean="0"/>
              <a:t> with initial values.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B050"/>
                </a:solidFill>
              </a:rPr>
              <a:t>Example:</a:t>
            </a:r>
          </a:p>
          <a:p>
            <a:endParaRPr lang="en-US" sz="2400" b="1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2400" dirty="0" smtClean="0"/>
              <a:t>         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2400" b="1" dirty="0" err="1" smtClean="0">
                <a:solidFill>
                  <a:schemeClr val="accent6">
                    <a:lumMod val="75000"/>
                  </a:schemeClr>
                </a:solidFill>
              </a:rPr>
              <a:t>matrixA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 [2][3] = { {2, 6, 3},{8, 4, 6} } ;</a:t>
            </a:r>
          </a:p>
          <a:p>
            <a:endParaRPr lang="fr-FR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 The first row is initialized with values 2, 6 &amp; 3 and second row is initialized with values 8, 4 &amp; 6 respectively.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   2      6      3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   8      4      6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447800" y="5715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2972594" y="57142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Accessing an array elements:</a:t>
            </a:r>
          </a:p>
          <a:p>
            <a:r>
              <a:rPr lang="en-US" sz="2400" dirty="0" smtClean="0"/>
              <a:t>To access elements of a two-dimensional array,  we use array name followed by row index value and column index value of the element that to be accessed.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Here the row and column index values must be enclosed in separate square braces. 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B050"/>
                </a:solidFill>
              </a:rPr>
              <a:t>Syntax: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arrayName</a:t>
            </a:r>
            <a:r>
              <a:rPr lang="en-US" sz="2400" b="1" dirty="0" smtClean="0"/>
              <a:t> [ </a:t>
            </a:r>
            <a:r>
              <a:rPr lang="en-US" sz="2400" b="1" dirty="0" err="1" smtClean="0"/>
              <a:t>rowIndex</a:t>
            </a:r>
            <a:r>
              <a:rPr lang="en-US" sz="2400" b="1" dirty="0" smtClean="0"/>
              <a:t> ] [ </a:t>
            </a:r>
            <a:r>
              <a:rPr lang="en-US" sz="2400" b="1" dirty="0" err="1" smtClean="0"/>
              <a:t>columnIndex</a:t>
            </a:r>
            <a:r>
              <a:rPr lang="en-US" sz="2400" b="1" dirty="0" smtClean="0"/>
              <a:t> ];</a:t>
            </a:r>
          </a:p>
          <a:p>
            <a:pPr>
              <a:buNone/>
            </a:pPr>
            <a:endParaRPr lang="en-US" sz="2400" b="1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B05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  <a:r>
              <a:rPr lang="en-US" sz="2400" b="1" dirty="0" err="1" smtClean="0"/>
              <a:t>matrixA</a:t>
            </a:r>
            <a:r>
              <a:rPr lang="en-US" sz="2400" b="1" dirty="0" smtClean="0"/>
              <a:t>[0][1] =8;   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Passing Array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pass a single-dimensional array as an argument in a function. </a:t>
            </a:r>
          </a:p>
          <a:p>
            <a:endParaRPr lang="en-US" dirty="0" smtClean="0"/>
          </a:p>
          <a:p>
            <a:r>
              <a:rPr lang="en-US" dirty="0" smtClean="0"/>
              <a:t>There are three ways, we can pass an array as a formal parameter in function.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Method 1: </a:t>
            </a:r>
          </a:p>
          <a:p>
            <a:pPr>
              <a:buNone/>
            </a:pPr>
            <a:r>
              <a:rPr lang="en-US" dirty="0" smtClean="0"/>
              <a:t>    we can set the formal parameter as a sized array.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quardfunction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mat[10])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		…………………………. </a:t>
            </a:r>
          </a:p>
          <a:p>
            <a:pPr>
              <a:buNone/>
            </a:pPr>
            <a:r>
              <a:rPr lang="en-US" dirty="0" smtClean="0"/>
              <a:t>  		body of the function;</a:t>
            </a:r>
          </a:p>
          <a:p>
            <a:pPr>
              <a:buNone/>
            </a:pPr>
            <a:r>
              <a:rPr lang="en-US" dirty="0" smtClean="0"/>
              <a:t>  		………………………….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/* Passing each element one by one using subscript*/</a:t>
            </a:r>
          </a:p>
          <a:p>
            <a:pPr>
              <a:buNone/>
            </a:pPr>
            <a:r>
              <a:rPr lang="en-US" sz="2200" dirty="0" smtClean="0"/>
              <a:t> #include 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                                </a:t>
            </a:r>
          </a:p>
          <a:p>
            <a:pPr>
              <a:buNone/>
            </a:pPr>
            <a:r>
              <a:rPr lang="en-US" sz="2200" dirty="0" smtClean="0"/>
              <a:t>void display( char ch1)                                           </a:t>
            </a:r>
            <a:r>
              <a:rPr lang="en-US" sz="2200" b="1" u="sng" dirty="0" smtClean="0">
                <a:solidFill>
                  <a:srgbClr val="00B0F0"/>
                </a:solidFill>
              </a:rPr>
              <a:t>Output:</a:t>
            </a:r>
          </a:p>
          <a:p>
            <a:pPr>
              <a:buNone/>
            </a:pPr>
            <a:r>
              <a:rPr lang="en-US" sz="2200" dirty="0" smtClean="0"/>
              <a:t> {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("%c ", ch1);                                             </a:t>
            </a:r>
            <a:r>
              <a:rPr lang="en-US" sz="2200" dirty="0" err="1" smtClean="0"/>
              <a:t>a,b,c,d,e,f,g,h,i,j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 } 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main() </a:t>
            </a:r>
          </a:p>
          <a:p>
            <a:pPr>
              <a:buNone/>
            </a:pPr>
            <a:r>
              <a:rPr lang="en-US" sz="2200" dirty="0" smtClean="0"/>
              <a:t>{ </a:t>
            </a:r>
          </a:p>
          <a:p>
            <a:pPr>
              <a:buNone/>
            </a:pPr>
            <a:r>
              <a:rPr lang="en-US" sz="2200" dirty="0" smtClean="0"/>
              <a:t>char </a:t>
            </a:r>
            <a:r>
              <a:rPr lang="en-US" sz="2200" dirty="0" err="1" smtClean="0"/>
              <a:t>arry</a:t>
            </a:r>
            <a:r>
              <a:rPr lang="en-US" sz="2200" dirty="0" smtClean="0"/>
              <a:t>[] = {'a', 'b', 'c', 'd', 'e', 'f', 'g', 'h', '</a:t>
            </a:r>
            <a:r>
              <a:rPr lang="en-US" sz="2200" dirty="0" err="1" smtClean="0"/>
              <a:t>i</a:t>
            </a:r>
            <a:r>
              <a:rPr lang="en-US" sz="2200" dirty="0" smtClean="0"/>
              <a:t>', 'j'};</a:t>
            </a:r>
          </a:p>
          <a:p>
            <a:pPr>
              <a:buNone/>
            </a:pPr>
            <a:r>
              <a:rPr lang="en-US" sz="2200" dirty="0" smtClean="0"/>
              <a:t> for (</a:t>
            </a:r>
            <a:r>
              <a:rPr lang="en-US" sz="2200" dirty="0" err="1" smtClean="0"/>
              <a:t>int</a:t>
            </a:r>
            <a:r>
              <a:rPr lang="en-US" sz="2200" dirty="0" smtClean="0"/>
              <a:t> x=0; x&lt;10; x++)</a:t>
            </a:r>
          </a:p>
          <a:p>
            <a:pPr>
              <a:buNone/>
            </a:pPr>
            <a:r>
              <a:rPr lang="en-US" sz="2200" dirty="0" smtClean="0"/>
              <a:t> { </a:t>
            </a:r>
          </a:p>
          <a:p>
            <a:pPr>
              <a:buNone/>
            </a:pPr>
            <a:r>
              <a:rPr lang="en-US" sz="2200" dirty="0" smtClean="0"/>
              <a:t>  display (</a:t>
            </a:r>
            <a:r>
              <a:rPr lang="en-US" sz="2200" dirty="0" err="1" smtClean="0"/>
              <a:t>arry</a:t>
            </a:r>
            <a:r>
              <a:rPr lang="en-US" sz="2200" dirty="0" smtClean="0"/>
              <a:t>[x]);</a:t>
            </a:r>
          </a:p>
          <a:p>
            <a:pPr>
              <a:buNone/>
            </a:pPr>
            <a:r>
              <a:rPr lang="en-US" sz="2200" dirty="0" smtClean="0"/>
              <a:t> } </a:t>
            </a:r>
          </a:p>
          <a:p>
            <a:pPr>
              <a:buNone/>
            </a:pPr>
            <a:r>
              <a:rPr lang="en-US" sz="2200" dirty="0" smtClean="0"/>
              <a:t>return 0;</a:t>
            </a:r>
          </a:p>
          <a:p>
            <a:pPr>
              <a:buNone/>
            </a:pPr>
            <a:r>
              <a:rPr lang="en-US" sz="2200" dirty="0" smtClean="0"/>
              <a:t> };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Passing Array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Method 2: </a:t>
            </a:r>
          </a:p>
          <a:p>
            <a:pPr>
              <a:buNone/>
            </a:pPr>
            <a:r>
              <a:rPr lang="en-US" dirty="0" smtClean="0"/>
              <a:t>    we can send the formal parameter as an </a:t>
            </a:r>
            <a:r>
              <a:rPr lang="en-US" dirty="0" err="1" smtClean="0"/>
              <a:t>unsized</a:t>
            </a:r>
            <a:r>
              <a:rPr lang="en-US" dirty="0" smtClean="0"/>
              <a:t> array in the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quardfunction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mat[])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		…………………………. </a:t>
            </a:r>
          </a:p>
          <a:p>
            <a:pPr>
              <a:buNone/>
            </a:pPr>
            <a:r>
              <a:rPr lang="en-US" dirty="0" smtClean="0"/>
              <a:t>  		body of the function;</a:t>
            </a:r>
          </a:p>
          <a:p>
            <a:pPr>
              <a:buNone/>
            </a:pPr>
            <a:r>
              <a:rPr lang="en-US" dirty="0" smtClean="0"/>
              <a:t>  		………………………….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Passing Array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Method 3: </a:t>
            </a:r>
          </a:p>
          <a:p>
            <a:pPr>
              <a:buNone/>
            </a:pPr>
            <a:r>
              <a:rPr lang="en-US" dirty="0" smtClean="0"/>
              <a:t>    we can send the formal parameter as a pointer in the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quardfunction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*ma)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  		…………………………. </a:t>
            </a:r>
          </a:p>
          <a:p>
            <a:pPr>
              <a:buNone/>
            </a:pPr>
            <a:r>
              <a:rPr lang="en-US" dirty="0" smtClean="0"/>
              <a:t>  		body of the function;</a:t>
            </a:r>
          </a:p>
          <a:p>
            <a:pPr>
              <a:buNone/>
            </a:pPr>
            <a:r>
              <a:rPr lang="en-US" dirty="0" smtClean="0"/>
              <a:t>  		………………………….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pPr marL="514350" indent="-514350"/>
            <a:r>
              <a:rPr lang="en-US" sz="2400" dirty="0" smtClean="0"/>
              <a:t>An Array is a kind </a:t>
            </a:r>
            <a:r>
              <a:rPr lang="en-US" sz="2400" dirty="0"/>
              <a:t>of data structure that can store a fixed-size sequential collection of elements 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similar data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.</a:t>
            </a:r>
          </a:p>
          <a:p>
            <a:pPr marL="514350" indent="-514350"/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An array is used to store a collection of data, but it is often more useful to think of an array as a collection of variables of the same type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Array consists of contiguous memory locations. 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0070C0"/>
                </a:solidFill>
              </a:rPr>
              <a:t>Indices</a:t>
            </a:r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5806441"/>
          <a:ext cx="6934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  <a:gridCol w="69342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N[0]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1296194" y="5561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7696994" y="5561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62800" y="4876800"/>
            <a:ext cx="14478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element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4876800"/>
            <a:ext cx="1447800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element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485900" y="6286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1600200" y="61722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1600200" y="6172200"/>
            <a:ext cx="1524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/* Passing addresses of array elements*/ 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				</a:t>
            </a:r>
            <a:r>
              <a:rPr lang="en-US" sz="2400" b="1" u="sng" dirty="0" smtClean="0">
                <a:solidFill>
                  <a:srgbClr val="00B0F0"/>
                </a:solidFill>
              </a:rPr>
              <a:t>Output: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void display( </a:t>
            </a:r>
            <a:r>
              <a:rPr lang="en-US" sz="2400" dirty="0" err="1" smtClean="0"/>
              <a:t>int</a:t>
            </a:r>
            <a:r>
              <a:rPr lang="en-US" sz="2400" dirty="0" smtClean="0"/>
              <a:t> *number1) </a:t>
            </a:r>
          </a:p>
          <a:p>
            <a:pPr>
              <a:buNone/>
            </a:pPr>
            <a:r>
              <a:rPr lang="en-US" sz="2400" dirty="0" smtClean="0"/>
              <a:t>{  							1,2,3,4,5,6,7,8,9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("%d ", *number1);</a:t>
            </a:r>
          </a:p>
          <a:p>
            <a:pPr>
              <a:buNone/>
            </a:pPr>
            <a:r>
              <a:rPr lang="en-US" sz="2400" dirty="0" smtClean="0"/>
              <a:t> } 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arry</a:t>
            </a:r>
            <a:r>
              <a:rPr lang="en-US" sz="2400" dirty="0" smtClean="0"/>
              <a:t>[] = {1, 2, 3, 4, 5, 6, 7, 8, 9}; </a:t>
            </a:r>
          </a:p>
          <a:p>
            <a:pPr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&lt;9;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    display (&amp;</a:t>
            </a:r>
            <a:r>
              <a:rPr lang="en-US" sz="2400" dirty="0" err="1" smtClean="0"/>
              <a:t>arry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]); </a:t>
            </a:r>
          </a:p>
          <a:p>
            <a:pPr>
              <a:buNone/>
            </a:pPr>
            <a:r>
              <a:rPr lang="en-US" sz="2400" dirty="0" smtClean="0"/>
              <a:t> } </a:t>
            </a:r>
          </a:p>
          <a:p>
            <a:pPr>
              <a:buNone/>
            </a:pPr>
            <a:r>
              <a:rPr lang="en-US" sz="2400" dirty="0" smtClean="0"/>
              <a:t>return 0; </a:t>
            </a:r>
          </a:p>
          <a:p>
            <a:pPr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Array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Arrays are used to Store List of values: </a:t>
            </a:r>
          </a:p>
          <a:p>
            <a:r>
              <a:rPr lang="en-US" dirty="0" smtClean="0"/>
              <a:t>In c language, single dimensional arrays are used to store list of values of similar </a:t>
            </a:r>
            <a:r>
              <a:rPr lang="en-US" dirty="0" err="1" smtClean="0"/>
              <a:t>datatype</a:t>
            </a:r>
            <a:r>
              <a:rPr lang="en-US" dirty="0" smtClean="0"/>
              <a:t>. In single dimensional array, data is stored in linear form.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Arrays are used to Perform Matrix Operations:</a:t>
            </a:r>
          </a:p>
          <a:p>
            <a:r>
              <a:rPr lang="en-US" dirty="0" smtClean="0"/>
              <a:t>We can use two dimensional arrays to create matrix. We can also perform various operations such as addition, inverse, multiplication on matrices using two dimensional arrays.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Arrays are used to implement Search Algorithms:</a:t>
            </a:r>
          </a:p>
          <a:p>
            <a:r>
              <a:rPr lang="en-US" dirty="0" smtClean="0"/>
              <a:t>We can use single dimensional arrays to implement search algorithms like ...</a:t>
            </a:r>
          </a:p>
          <a:p>
            <a:r>
              <a:rPr lang="en-US" b="1" dirty="0" smtClean="0"/>
              <a:t>Linear Search</a:t>
            </a:r>
          </a:p>
          <a:p>
            <a:r>
              <a:rPr lang="en-US" b="1" dirty="0" smtClean="0"/>
              <a:t>Binary Search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Array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Arrays are used to implement Sorting Algorithms:</a:t>
            </a:r>
          </a:p>
          <a:p>
            <a:r>
              <a:rPr lang="en-US" dirty="0" smtClean="0"/>
              <a:t> we can use single dimensional arrays to implement sorting </a:t>
            </a:r>
            <a:r>
              <a:rPr lang="en-US" dirty="0" err="1" smtClean="0"/>
              <a:t>algorihtms</a:t>
            </a:r>
            <a:r>
              <a:rPr lang="en-US" dirty="0" smtClean="0"/>
              <a:t> like ...</a:t>
            </a:r>
          </a:p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Quick Sort</a:t>
            </a:r>
          </a:p>
          <a:p>
            <a:r>
              <a:rPr lang="en-US" dirty="0" smtClean="0"/>
              <a:t>Merge Sort, etc.,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Arrays are used to implement Data structures:</a:t>
            </a:r>
          </a:p>
          <a:p>
            <a:r>
              <a:rPr lang="en-US" dirty="0" smtClean="0"/>
              <a:t>We use single dimensional arrays to implement </a:t>
            </a:r>
            <a:r>
              <a:rPr lang="en-US" dirty="0" err="1" smtClean="0"/>
              <a:t>datastructures</a:t>
            </a:r>
            <a:r>
              <a:rPr lang="en-US" dirty="0" smtClean="0"/>
              <a:t> like...</a:t>
            </a:r>
          </a:p>
          <a:p>
            <a:r>
              <a:rPr lang="en-US" dirty="0" smtClean="0"/>
              <a:t>Stack Using Arrays</a:t>
            </a:r>
          </a:p>
          <a:p>
            <a:r>
              <a:rPr lang="en-US" dirty="0" smtClean="0"/>
              <a:t>Queue Using Arrays</a:t>
            </a:r>
          </a:p>
          <a:p>
            <a:pPr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Arrays are also used to implement CPU Scheduling Algorithms: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Declare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declare an array, we can to specify the size and type of data need to be stored in it.</a:t>
            </a:r>
          </a:p>
          <a:p>
            <a:endParaRPr lang="en-US" dirty="0" smtClean="0"/>
          </a:p>
          <a:p>
            <a:r>
              <a:rPr lang="en-US" dirty="0" smtClean="0"/>
              <a:t>Array size must be an integer constant greater than zero.</a:t>
            </a:r>
          </a:p>
          <a:p>
            <a:endParaRPr lang="en-US" dirty="0" smtClean="0"/>
          </a:p>
          <a:p>
            <a:r>
              <a:rPr lang="en-US" dirty="0" smtClean="0"/>
              <a:t>We can declare an array in any kind of valid data type in C. </a:t>
            </a:r>
          </a:p>
          <a:p>
            <a:pPr>
              <a:buNone/>
            </a:pPr>
            <a:endParaRPr lang="en-US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u="sng" dirty="0" smtClean="0">
                <a:solidFill>
                  <a:srgbClr val="00B050"/>
                </a:solidFill>
              </a:rPr>
              <a:t>Syntax:</a:t>
            </a:r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5181600"/>
            <a:ext cx="5181600" cy="990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Type </a:t>
            </a:r>
            <a:r>
              <a:rPr lang="en-US" sz="3200" dirty="0" err="1" smtClean="0"/>
              <a:t>arrayname</a:t>
            </a:r>
            <a:r>
              <a:rPr lang="en-US" sz="3200" dirty="0" smtClean="0"/>
              <a:t> [</a:t>
            </a:r>
            <a:r>
              <a:rPr lang="en-US" sz="3200" dirty="0" err="1" smtClean="0"/>
              <a:t>arraysize</a:t>
            </a:r>
            <a:r>
              <a:rPr lang="en-US" sz="3200" dirty="0" smtClean="0"/>
              <a:t>];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Declare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00B05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Here</a:t>
            </a:r>
            <a:r>
              <a:rPr lang="en-US" sz="2000" dirty="0"/>
              <a:t>, we declared an array, </a:t>
            </a:r>
            <a:r>
              <a:rPr lang="en-US" sz="2000" dirty="0" smtClean="0"/>
              <a:t>num, </a:t>
            </a:r>
            <a:r>
              <a:rPr lang="en-US" sz="2000" dirty="0"/>
              <a:t>of floating-point </a:t>
            </a:r>
            <a:r>
              <a:rPr lang="en-US" sz="2000" dirty="0" smtClean="0"/>
              <a:t>type  and </a:t>
            </a:r>
            <a:r>
              <a:rPr lang="en-US" sz="2000" dirty="0"/>
              <a:t>its size is 1</a:t>
            </a:r>
            <a:r>
              <a:rPr lang="en-US" sz="2000" dirty="0" smtClean="0"/>
              <a:t>0. num array can hold 10 floating-point values.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    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</a:t>
            </a:r>
            <a:r>
              <a:rPr lang="en-US" sz="2000" dirty="0" smtClean="0"/>
              <a:t>Array always start to store values from </a:t>
            </a:r>
            <a:r>
              <a:rPr lang="en-US" sz="2000" dirty="0" err="1" smtClean="0"/>
              <a:t>zero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location.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if array size is N means, then N-1 index created. </a:t>
            </a:r>
            <a:endParaRPr lang="en-US" sz="2000" u="sng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u="sng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Note:</a:t>
            </a:r>
            <a:endParaRPr lang="en-US" sz="2000" u="sng" dirty="0">
              <a:solidFill>
                <a:srgbClr val="FF0000"/>
              </a:solidFill>
            </a:endParaRPr>
          </a:p>
          <a:p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/>
              <a:t>size and type of an array cannot be changed once it is declared.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1371600"/>
            <a:ext cx="3581400" cy="5232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Float num[10];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3" y="3276600"/>
          <a:ext cx="8610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33"/>
                <a:gridCol w="818433"/>
                <a:gridCol w="818433"/>
                <a:gridCol w="818433"/>
                <a:gridCol w="818433"/>
                <a:gridCol w="818433"/>
                <a:gridCol w="818433"/>
                <a:gridCol w="818433"/>
                <a:gridCol w="996336"/>
                <a:gridCol w="10667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Num[0]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Num[1]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Num[2]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Num[3]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Num[4]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Num[5]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Num[6]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Num[7]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Num[8]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Num[9]</a:t>
                      </a:r>
                      <a:endParaRPr lang="en-US" sz="1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How to initialize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Array can be initialized during declaration itself.</a:t>
            </a:r>
          </a:p>
          <a:p>
            <a:pPr>
              <a:buNone/>
            </a:pPr>
            <a:r>
              <a:rPr lang="en-US" u="sng" dirty="0" smtClean="0">
                <a:solidFill>
                  <a:srgbClr val="00B050"/>
                </a:solidFill>
              </a:rPr>
              <a:t>Example: </a:t>
            </a:r>
            <a:endParaRPr lang="en-US" u="sng" dirty="0">
              <a:solidFill>
                <a:srgbClr val="00B050"/>
              </a:solidFill>
            </a:endParaRPr>
          </a:p>
          <a:p>
            <a:pPr lvl="3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 smtClean="0"/>
              <a:t>arr</a:t>
            </a:r>
            <a:r>
              <a:rPr lang="en-US" sz="2800" dirty="0" smtClean="0"/>
              <a:t>[6] </a:t>
            </a:r>
            <a:r>
              <a:rPr lang="en-US" sz="2800" dirty="0"/>
              <a:t>= </a:t>
            </a:r>
            <a:r>
              <a:rPr lang="en-US" sz="2800" dirty="0" smtClean="0"/>
              <a:t>{11,22,33,44,55,66};</a:t>
            </a:r>
          </a:p>
          <a:p>
            <a:pPr lvl="3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arr</a:t>
            </a:r>
            <a:r>
              <a:rPr lang="en-US" sz="2800" dirty="0"/>
              <a:t>[] = </a:t>
            </a:r>
            <a:r>
              <a:rPr lang="en-US" sz="2800" dirty="0" smtClean="0"/>
              <a:t>{11</a:t>
            </a:r>
            <a:r>
              <a:rPr lang="en-US" sz="2800" dirty="0"/>
              <a:t>, </a:t>
            </a:r>
            <a:r>
              <a:rPr lang="en-US" sz="2800" dirty="0" smtClean="0"/>
              <a:t>22</a:t>
            </a:r>
            <a:r>
              <a:rPr lang="en-US" sz="2800" dirty="0"/>
              <a:t>, </a:t>
            </a:r>
            <a:r>
              <a:rPr lang="en-US" sz="2800" dirty="0" smtClean="0"/>
              <a:t>33</a:t>
            </a:r>
            <a:r>
              <a:rPr lang="en-US" sz="2800" dirty="0"/>
              <a:t>, </a:t>
            </a:r>
            <a:r>
              <a:rPr lang="en-US" sz="2800" dirty="0" smtClean="0"/>
              <a:t>44</a:t>
            </a:r>
            <a:r>
              <a:rPr lang="en-US" sz="2800" dirty="0"/>
              <a:t>, </a:t>
            </a:r>
            <a:r>
              <a:rPr lang="en-US" sz="2800" dirty="0" smtClean="0"/>
              <a:t>55,66};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Index             Val[0]        Val[1]        Val[2]       Val[3]      Val[4]      Val[5]</a:t>
            </a:r>
          </a:p>
          <a:p>
            <a:pPr>
              <a:buNone/>
            </a:pPr>
            <a:r>
              <a:rPr lang="en-US" sz="2600" dirty="0" smtClean="0"/>
              <a:t>values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200" dirty="0" smtClean="0"/>
              <a:t>address     </a:t>
            </a:r>
            <a:r>
              <a:rPr lang="en-US" dirty="0" smtClean="0"/>
              <a:t>     </a:t>
            </a:r>
            <a:r>
              <a:rPr lang="en-US" sz="1700" dirty="0" smtClean="0"/>
              <a:t>66450  </a:t>
            </a:r>
            <a:r>
              <a:rPr lang="en-US" dirty="0" smtClean="0"/>
              <a:t>    </a:t>
            </a:r>
            <a:r>
              <a:rPr lang="en-US" sz="1700" dirty="0" smtClean="0"/>
              <a:t>66454              66458               66462                  66466        66470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All array occupies contiguous memory space.</a:t>
            </a:r>
          </a:p>
          <a:p>
            <a:r>
              <a:rPr lang="en-US" dirty="0" smtClean="0"/>
              <a:t>It takes 4 byte address since it is an integer array.</a:t>
            </a: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/>
              <a:t>Un-initialized </a:t>
            </a:r>
            <a:r>
              <a:rPr lang="en-US" dirty="0"/>
              <a:t>array always contain </a:t>
            </a:r>
            <a:r>
              <a:rPr lang="en-US" dirty="0" smtClean="0"/>
              <a:t>garbage </a:t>
            </a:r>
            <a:r>
              <a:rPr lang="en-US" dirty="0"/>
              <a:t>values.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124200"/>
          <a:ext cx="6096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33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44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55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66</a:t>
                      </a: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initialize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 can be initialized dynamically.</a:t>
            </a:r>
          </a:p>
          <a:p>
            <a:endParaRPr lang="en-US" dirty="0"/>
          </a:p>
          <a:p>
            <a:r>
              <a:rPr lang="en-US" dirty="0" smtClean="0"/>
              <a:t>When the user get input for array variable using </a:t>
            </a:r>
            <a:r>
              <a:rPr lang="en-US" dirty="0" err="1" smtClean="0"/>
              <a:t>scanf</a:t>
            </a:r>
            <a:r>
              <a:rPr lang="en-US" dirty="0" smtClean="0"/>
              <a:t>() function during execution of the program. </a:t>
            </a:r>
          </a:p>
          <a:p>
            <a:endParaRPr lang="en-US" dirty="0"/>
          </a:p>
          <a:p>
            <a:r>
              <a:rPr lang="en-US" dirty="0" smtClean="0"/>
              <a:t>Memory space created and values are stored.</a:t>
            </a:r>
          </a:p>
          <a:p>
            <a:endParaRPr lang="en-US" dirty="0" smtClean="0"/>
          </a:p>
          <a:p>
            <a:r>
              <a:rPr lang="en-US" dirty="0" smtClean="0"/>
              <a:t>This is known as dynamic initialization.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2200" dirty="0" smtClean="0"/>
              <a:t>An element in array is accessed by indexing the array name. </a:t>
            </a:r>
          </a:p>
          <a:p>
            <a:endParaRPr lang="en-US" sz="2200" dirty="0" smtClean="0"/>
          </a:p>
          <a:p>
            <a:r>
              <a:rPr lang="en-US" sz="2200" dirty="0" smtClean="0"/>
              <a:t>Array position will be mention within square brackets after the name of the array.</a:t>
            </a:r>
          </a:p>
          <a:p>
            <a:endParaRPr lang="en-US" sz="2200" dirty="0" smtClean="0"/>
          </a:p>
          <a:p>
            <a:r>
              <a:rPr lang="en-US" sz="2200" dirty="0" smtClean="0"/>
              <a:t>Index value is in array is also called as indices or subscript.</a:t>
            </a:r>
          </a:p>
          <a:p>
            <a:endParaRPr lang="en-US" dirty="0" smtClean="0"/>
          </a:p>
          <a:p>
            <a:r>
              <a:rPr lang="en-US" u="sng" dirty="0">
                <a:solidFill>
                  <a:srgbClr val="00B050"/>
                </a:solidFill>
              </a:rPr>
              <a:t> </a:t>
            </a:r>
            <a:r>
              <a:rPr lang="en-US" u="sng" dirty="0" smtClean="0">
                <a:solidFill>
                  <a:srgbClr val="00B050"/>
                </a:solidFill>
              </a:rPr>
              <a:t>Syntax:</a:t>
            </a:r>
          </a:p>
          <a:p>
            <a:endParaRPr lang="en-US" u="sng" dirty="0">
              <a:solidFill>
                <a:srgbClr val="00B050"/>
              </a:solidFill>
            </a:endParaRPr>
          </a:p>
          <a:p>
            <a:endParaRPr lang="en-US" u="sng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724400"/>
            <a:ext cx="7696200" cy="990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Type    </a:t>
            </a:r>
            <a:r>
              <a:rPr lang="en-US" sz="3200" dirty="0" err="1" smtClean="0"/>
              <a:t>variablename</a:t>
            </a:r>
            <a:r>
              <a:rPr lang="en-US" sz="3200" dirty="0" smtClean="0"/>
              <a:t> = </a:t>
            </a:r>
            <a:r>
              <a:rPr lang="en-US" sz="3200" dirty="0" err="1" smtClean="0"/>
              <a:t>arrayname</a:t>
            </a:r>
            <a:r>
              <a:rPr lang="en-US" sz="3200" dirty="0" smtClean="0"/>
              <a:t> [index]; 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endParaRPr lang="en-US" u="sng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/>
              <a:t>Here, the array element </a:t>
            </a:r>
            <a:r>
              <a:rPr lang="en-US" sz="2400" dirty="0" err="1" smtClean="0"/>
              <a:t>arr</a:t>
            </a:r>
            <a:r>
              <a:rPr lang="en-US" sz="2400" dirty="0" smtClean="0"/>
              <a:t>[3] in 3 rd position is fetched and stored in variable </a:t>
            </a:r>
            <a:r>
              <a:rPr lang="en-US" sz="2400" b="1" dirty="0" smtClean="0">
                <a:solidFill>
                  <a:srgbClr val="C8080D"/>
                </a:solidFill>
              </a:rPr>
              <a:t>val1.</a:t>
            </a:r>
          </a:p>
          <a:p>
            <a:pPr>
              <a:buNone/>
            </a:pPr>
            <a:endParaRPr lang="en-US" b="1" dirty="0" smtClean="0">
              <a:solidFill>
                <a:srgbClr val="C8080D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8080D"/>
                </a:solidFill>
              </a:rPr>
              <a:t>Note: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8080D"/>
                </a:solidFill>
              </a:rPr>
              <a:t>       Array index out of bound condition:</a:t>
            </a:r>
          </a:p>
          <a:p>
            <a:pPr>
              <a:buNone/>
            </a:pPr>
            <a:r>
              <a:rPr lang="en-US" sz="2400" dirty="0" smtClean="0"/>
              <a:t>     It occurs when the </a:t>
            </a:r>
            <a:r>
              <a:rPr lang="en-US" sz="2400" b="1" dirty="0" smtClean="0"/>
              <a:t>index</a:t>
            </a:r>
            <a:r>
              <a:rPr lang="en-US" sz="2400" dirty="0" smtClean="0"/>
              <a:t> used to address </a:t>
            </a:r>
            <a:r>
              <a:rPr lang="en-US" sz="2400" b="1" dirty="0" smtClean="0"/>
              <a:t>array</a:t>
            </a:r>
            <a:r>
              <a:rPr lang="en-US" sz="2400" dirty="0" smtClean="0"/>
              <a:t> items exceeds the allowed value. </a:t>
            </a:r>
          </a:p>
          <a:p>
            <a:pPr>
              <a:buNone/>
            </a:pPr>
            <a:r>
              <a:rPr lang="en-US" sz="2400" dirty="0" smtClean="0"/>
              <a:t>     It is usually used to ensure that a number fits into a given type.</a:t>
            </a:r>
          </a:p>
          <a:p>
            <a:pPr>
              <a:buNone/>
            </a:pPr>
            <a:r>
              <a:rPr lang="en-US" sz="2400" dirty="0" smtClean="0"/>
              <a:t>   i.e.  Range checking and Index checking is must.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219200"/>
            <a:ext cx="3581400" cy="5232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int</a:t>
            </a:r>
            <a:r>
              <a:rPr lang="en-US" sz="2800" dirty="0" smtClean="0"/>
              <a:t> val1=</a:t>
            </a:r>
            <a:r>
              <a:rPr lang="en-US" sz="2800" dirty="0" err="1" smtClean="0"/>
              <a:t>arr</a:t>
            </a:r>
            <a:r>
              <a:rPr lang="en-US" sz="2800" dirty="0" smtClean="0"/>
              <a:t>[3];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			</a:t>
            </a:r>
            <a:r>
              <a:rPr lang="en-US" b="1" u="sng" dirty="0" smtClean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                                                    Element[0]=50</a:t>
            </a:r>
          </a:p>
          <a:p>
            <a:pPr>
              <a:buNone/>
            </a:pPr>
            <a:r>
              <a:rPr lang="en-US" dirty="0" smtClean="0"/>
              <a:t>{						     Element[1]=51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x[5]; 				     Element[2]=52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 					     Element[3]=53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=0;i&lt;5;i++) 			     Element[4]=54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]=i+50;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For(j=0;j&lt;5;j++)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(“Element[%d]= %d \</a:t>
            </a:r>
            <a:r>
              <a:rPr lang="en-US" dirty="0" err="1" smtClean="0"/>
              <a:t>n”,j</a:t>
            </a:r>
            <a:r>
              <a:rPr lang="en-US" dirty="0" smtClean="0"/>
              <a:t>, x[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1137</Words>
  <Application>Microsoft Office PowerPoint</Application>
  <PresentationFormat>On-screen Show (4:3)</PresentationFormat>
  <Paragraphs>322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ARRAYS in C </vt:lpstr>
      <vt:lpstr>Definition</vt:lpstr>
      <vt:lpstr>How to Declare an array?</vt:lpstr>
      <vt:lpstr>How to Declare an array?</vt:lpstr>
      <vt:lpstr>How to initialize an array?</vt:lpstr>
      <vt:lpstr>How to initialize an array?</vt:lpstr>
      <vt:lpstr>Accessing Array Elements</vt:lpstr>
      <vt:lpstr>Accessing Array Elements</vt:lpstr>
      <vt:lpstr>Example: Program</vt:lpstr>
      <vt:lpstr>Types of Arrays</vt:lpstr>
      <vt:lpstr>Single Dimensional Array</vt:lpstr>
      <vt:lpstr> Multi-Dimensional Array </vt:lpstr>
      <vt:lpstr> Multi-Dimensional Array </vt:lpstr>
      <vt:lpstr>Multi-Dimensional Array</vt:lpstr>
      <vt:lpstr>Multi-Dimensional Array</vt:lpstr>
      <vt:lpstr>Passing Array to Functions</vt:lpstr>
      <vt:lpstr>Example: Program</vt:lpstr>
      <vt:lpstr>Passing Array to Functions</vt:lpstr>
      <vt:lpstr>Passing Array to Functions</vt:lpstr>
      <vt:lpstr>Example: Program</vt:lpstr>
      <vt:lpstr>Applications of Array in C</vt:lpstr>
      <vt:lpstr>Applications of Array in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195</cp:revision>
  <dcterms:created xsi:type="dcterms:W3CDTF">2020-07-17T20:52:19Z</dcterms:created>
  <dcterms:modified xsi:type="dcterms:W3CDTF">2020-09-03T11:16:00Z</dcterms:modified>
</cp:coreProperties>
</file>