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5" r:id="rId9"/>
    <p:sldId id="268" r:id="rId10"/>
    <p:sldId id="270" r:id="rId11"/>
    <p:sldId id="269" r:id="rId12"/>
    <p:sldId id="271" r:id="rId13"/>
    <p:sldId id="262" r:id="rId14"/>
    <p:sldId id="263" r:id="rId15"/>
    <p:sldId id="264" r:id="rId16"/>
    <p:sldId id="266" r:id="rId17"/>
    <p:sldId id="26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4D90-ADB3-4D76-9F35-1BDC238E095A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7D1A-56FD-4499-BAFF-320C563A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4D90-ADB3-4D76-9F35-1BDC238E095A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7D1A-56FD-4499-BAFF-320C563A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4D90-ADB3-4D76-9F35-1BDC238E095A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7D1A-56FD-4499-BAFF-320C563A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4D90-ADB3-4D76-9F35-1BDC238E095A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7D1A-56FD-4499-BAFF-320C563A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42CC-4E78-43C1-93F8-842AFDBE8901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0847-0E70-4130-8417-0C30E0D4A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42CC-4E78-43C1-93F8-842AFDBE8901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0847-0E70-4130-8417-0C30E0D4A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42CC-4E78-43C1-93F8-842AFDBE8901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0847-0E70-4130-8417-0C30E0D4A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42CC-4E78-43C1-93F8-842AFDBE8901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0847-0E70-4130-8417-0C30E0D4A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42CC-4E78-43C1-93F8-842AFDBE8901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0847-0E70-4130-8417-0C30E0D4A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42CC-4E78-43C1-93F8-842AFDBE8901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0847-0E70-4130-8417-0C30E0D4A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42CC-4E78-43C1-93F8-842AFDBE8901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0847-0E70-4130-8417-0C30E0D4A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4D90-ADB3-4D76-9F35-1BDC238E095A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7D1A-56FD-4499-BAFF-320C563A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42CC-4E78-43C1-93F8-842AFDBE8901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0847-0E70-4130-8417-0C30E0D4A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42CC-4E78-43C1-93F8-842AFDBE8901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0847-0E70-4130-8417-0C30E0D4A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42CC-4E78-43C1-93F8-842AFDBE8901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0847-0E70-4130-8417-0C30E0D4A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42CC-4E78-43C1-93F8-842AFDBE8901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0847-0E70-4130-8417-0C30E0D4A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4D90-ADB3-4D76-9F35-1BDC238E095A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7D1A-56FD-4499-BAFF-320C563A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4D90-ADB3-4D76-9F35-1BDC238E095A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7D1A-56FD-4499-BAFF-320C563A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4D90-ADB3-4D76-9F35-1BDC238E095A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7D1A-56FD-4499-BAFF-320C563A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4D90-ADB3-4D76-9F35-1BDC238E095A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7D1A-56FD-4499-BAFF-320C563A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4D90-ADB3-4D76-9F35-1BDC238E095A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7D1A-56FD-4499-BAFF-320C563A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4D90-ADB3-4D76-9F35-1BDC238E095A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7D1A-56FD-4499-BAFF-320C563A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4D90-ADB3-4D76-9F35-1BDC238E095A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7D1A-56FD-4499-BAFF-320C563A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54D90-ADB3-4D76-9F35-1BDC238E095A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77D1A-56FD-4499-BAFF-320C563A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E42CC-4E78-43C1-93F8-842AFDBE8901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50847-0E70-4130-8417-0C30E0D4A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914399"/>
          </a:xfrm>
        </p:spPr>
        <p:txBody>
          <a:bodyPr/>
          <a:lstStyle/>
          <a:p>
            <a:r>
              <a:rPr lang="en-US" dirty="0" smtClean="0"/>
              <a:t>Functions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8077200" cy="44958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US" dirty="0" smtClean="0"/>
              <a:t>Function Definition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Function Prototypes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Storage classes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Scope rules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Recursion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to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Call by Reference Method:</a:t>
            </a:r>
          </a:p>
          <a:p>
            <a:pPr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/>
              <a:t>While calling a function, instead of passing the values of variables directly, we  pass address of variables  to the function known as “Call By References.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Both the actual and formal parameters refer to same locations, so any changes made inside the function are actually reflected in actual parameters of caller.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Program:					Output: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 void swap(</a:t>
            </a:r>
            <a:r>
              <a:rPr lang="en-US" dirty="0" err="1" smtClean="0"/>
              <a:t>int</a:t>
            </a:r>
            <a:r>
              <a:rPr lang="en-US" dirty="0" smtClean="0"/>
              <a:t>  *, </a:t>
            </a: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sz="2800" dirty="0" smtClean="0"/>
              <a:t>); 				</a:t>
            </a:r>
            <a:r>
              <a:rPr lang="en-US" dirty="0" smtClean="0"/>
              <a:t>x=20 y=10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							a=20 b=10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a = 10, b = 20; 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swapx</a:t>
            </a:r>
            <a:r>
              <a:rPr lang="en-US" dirty="0" smtClean="0"/>
              <a:t>(&amp;a, &amp;b); 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printf</a:t>
            </a:r>
            <a:r>
              <a:rPr lang="en-US" dirty="0" smtClean="0"/>
              <a:t>("a=%d b=%d\n", a, b); </a:t>
            </a:r>
          </a:p>
          <a:p>
            <a:pPr>
              <a:buNone/>
            </a:pPr>
            <a:r>
              <a:rPr lang="en-US" dirty="0" smtClean="0"/>
              <a:t>    return 0;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 void </a:t>
            </a:r>
            <a:r>
              <a:rPr lang="en-US" dirty="0" err="1" smtClean="0"/>
              <a:t>swapx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*x, </a:t>
            </a:r>
            <a:r>
              <a:rPr lang="en-US" dirty="0" err="1" smtClean="0"/>
              <a:t>int</a:t>
            </a:r>
            <a:r>
              <a:rPr lang="en-US" dirty="0" smtClean="0"/>
              <a:t> *y)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t; </a:t>
            </a:r>
          </a:p>
          <a:p>
            <a:pPr>
              <a:buNone/>
            </a:pPr>
            <a:r>
              <a:rPr lang="en-US" dirty="0" smtClean="0"/>
              <a:t>    t = *x; </a:t>
            </a:r>
          </a:p>
          <a:p>
            <a:pPr>
              <a:buNone/>
            </a:pPr>
            <a:r>
              <a:rPr lang="en-US" dirty="0" smtClean="0"/>
              <a:t>    *x = *y; </a:t>
            </a:r>
          </a:p>
          <a:p>
            <a:pPr>
              <a:buNone/>
            </a:pPr>
            <a:r>
              <a:rPr lang="en-US" dirty="0" smtClean="0"/>
              <a:t>    *y = t; 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printf</a:t>
            </a:r>
            <a:r>
              <a:rPr lang="en-US" dirty="0" smtClean="0"/>
              <a:t>("x=%d y=%d\n", *x, *y);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791200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dirty="0" smtClean="0">
                <a:latin typeface="+mj-lt"/>
              </a:rPr>
              <a:t>Program:	</a:t>
            </a:r>
          </a:p>
          <a:p>
            <a:pPr>
              <a:buFontTx/>
              <a:buNone/>
            </a:pPr>
            <a:r>
              <a:rPr lang="en-US" dirty="0" smtClean="0">
                <a:latin typeface="+mj-lt"/>
              </a:rPr>
              <a:t>			        				Output:</a:t>
            </a:r>
          </a:p>
          <a:p>
            <a:pPr>
              <a:buFontTx/>
              <a:buNone/>
            </a:pPr>
            <a:r>
              <a:rPr lang="en-US" dirty="0" smtClean="0">
                <a:latin typeface="+mj-lt"/>
              </a:rPr>
              <a:t>#include&lt;</a:t>
            </a:r>
            <a:r>
              <a:rPr lang="en-US" dirty="0" err="1" smtClean="0">
                <a:latin typeface="+mj-lt"/>
              </a:rPr>
              <a:t>stdio.h</a:t>
            </a:r>
            <a:r>
              <a:rPr lang="en-US" dirty="0" smtClean="0">
                <a:latin typeface="+mj-lt"/>
              </a:rPr>
              <a:t>&gt;                                  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C000"/>
                </a:solidFill>
                <a:latin typeface="+mj-lt"/>
              </a:rPr>
              <a:t>int</a:t>
            </a:r>
            <a:r>
              <a:rPr lang="en-US" dirty="0" smtClean="0">
                <a:solidFill>
                  <a:srgbClr val="FFC000"/>
                </a:solidFill>
                <a:latin typeface="+mj-lt"/>
              </a:rPr>
              <a:t> add(</a:t>
            </a:r>
            <a:r>
              <a:rPr lang="en-US" dirty="0" err="1" smtClean="0">
                <a:solidFill>
                  <a:srgbClr val="FFC000"/>
                </a:solidFill>
                <a:latin typeface="+mj-lt"/>
              </a:rPr>
              <a:t>int</a:t>
            </a:r>
            <a:r>
              <a:rPr lang="en-US" dirty="0" smtClean="0">
                <a:solidFill>
                  <a:srgbClr val="FFC000"/>
                </a:solidFill>
                <a:latin typeface="+mj-lt"/>
              </a:rPr>
              <a:t> num1, </a:t>
            </a:r>
            <a:r>
              <a:rPr lang="en-US" dirty="0" err="1" smtClean="0">
                <a:solidFill>
                  <a:srgbClr val="FFC000"/>
                </a:solidFill>
                <a:latin typeface="+mj-lt"/>
              </a:rPr>
              <a:t>int</a:t>
            </a:r>
            <a:r>
              <a:rPr lang="en-US" dirty="0" smtClean="0">
                <a:solidFill>
                  <a:srgbClr val="FFC000"/>
                </a:solidFill>
                <a:latin typeface="+mj-lt"/>
              </a:rPr>
              <a:t> num2);                  	sum of 2 numbers:50            </a:t>
            </a:r>
          </a:p>
          <a:p>
            <a:pPr>
              <a:buFontTx/>
              <a:buNone/>
            </a:pPr>
            <a:endParaRPr lang="en-US" dirty="0" smtClean="0">
              <a:solidFill>
                <a:srgbClr val="FFC000"/>
              </a:solidFill>
              <a:latin typeface="+mj-lt"/>
            </a:endParaRPr>
          </a:p>
          <a:p>
            <a:pPr>
              <a:buFontTx/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main()</a:t>
            </a:r>
          </a:p>
          <a:p>
            <a:pPr>
              <a:buFontTx/>
              <a:buNone/>
            </a:pPr>
            <a:r>
              <a:rPr lang="en-US" dirty="0" smtClean="0">
                <a:latin typeface="+mj-lt"/>
              </a:rPr>
              <a:t>{</a:t>
            </a:r>
          </a:p>
          <a:p>
            <a:pPr>
              <a:buFontTx/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a=30, b=20, sum=0;</a:t>
            </a:r>
            <a:endParaRPr lang="en-US" dirty="0">
              <a:latin typeface="+mj-lt"/>
            </a:endParaRPr>
          </a:p>
          <a:p>
            <a:pPr>
              <a:buFontTx/>
              <a:buNone/>
            </a:pP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um = add(</a:t>
            </a:r>
            <a:r>
              <a:rPr lang="en-US" dirty="0" err="1" smtClean="0">
                <a:latin typeface="+mj-lt"/>
              </a:rPr>
              <a:t>a,b</a:t>
            </a:r>
            <a:r>
              <a:rPr lang="en-US" dirty="0" smtClean="0">
                <a:latin typeface="+mj-lt"/>
              </a:rPr>
              <a:t>);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(“\n sum of 2 numbers</a:t>
            </a:r>
            <a:r>
              <a:rPr lang="en-US" dirty="0" smtClean="0"/>
              <a:t>: %d”, sum);</a:t>
            </a:r>
            <a:endParaRPr lang="en-US" dirty="0"/>
          </a:p>
          <a:p>
            <a:pPr>
              <a:buFontTx/>
              <a:buNone/>
            </a:pPr>
            <a:r>
              <a:rPr lang="en-US" dirty="0" smtClean="0">
                <a:latin typeface="+mj-lt"/>
              </a:rPr>
              <a:t>};</a:t>
            </a:r>
          </a:p>
          <a:p>
            <a:pPr>
              <a:buFontTx/>
              <a:buNone/>
            </a:pPr>
            <a:r>
              <a:rPr lang="en-US" dirty="0" smtClean="0">
                <a:latin typeface="+mj-lt"/>
              </a:rPr>
              <a:t>                                                            </a:t>
            </a:r>
          </a:p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  <a:latin typeface="+mj-lt"/>
              </a:rPr>
              <a:t>int</a:t>
            </a:r>
            <a:r>
              <a:rPr lang="en-US" dirty="0" smtClean="0">
                <a:solidFill>
                  <a:srgbClr val="FFC000"/>
                </a:solidFill>
                <a:latin typeface="+mj-lt"/>
              </a:rPr>
              <a:t> add(</a:t>
            </a:r>
            <a:r>
              <a:rPr lang="en-US" dirty="0" err="1" smtClean="0">
                <a:solidFill>
                  <a:srgbClr val="FFC000"/>
                </a:solidFill>
                <a:latin typeface="+mj-lt"/>
              </a:rPr>
              <a:t>int</a:t>
            </a:r>
            <a:r>
              <a:rPr lang="en-US" dirty="0" smtClean="0">
                <a:solidFill>
                  <a:srgbClr val="FFC000"/>
                </a:solidFill>
                <a:latin typeface="+mj-lt"/>
              </a:rPr>
              <a:t> num1, </a:t>
            </a:r>
            <a:r>
              <a:rPr lang="en-US" dirty="0" err="1" smtClean="0">
                <a:solidFill>
                  <a:srgbClr val="FFC000"/>
                </a:solidFill>
                <a:latin typeface="+mj-lt"/>
              </a:rPr>
              <a:t>int</a:t>
            </a:r>
            <a:r>
              <a:rPr lang="en-US" dirty="0" smtClean="0">
                <a:solidFill>
                  <a:srgbClr val="FFC000"/>
                </a:solidFill>
                <a:latin typeface="+mj-lt"/>
              </a:rPr>
              <a:t> num2)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  <a:latin typeface="+mj-lt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  <a:latin typeface="+mj-lt"/>
              </a:rPr>
              <a:t>        return num1+num2;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  <a:latin typeface="+mj-lt"/>
              </a:rPr>
              <a:t>};</a:t>
            </a:r>
            <a:endParaRPr lang="en-US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276600" y="4648200"/>
            <a:ext cx="1143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76600" y="46482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19600" y="4419600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is a parameter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Note:</a:t>
            </a:r>
          </a:p>
          <a:p>
            <a:r>
              <a:rPr lang="en-US" sz="2400" dirty="0"/>
              <a:t>If the function  </a:t>
            </a:r>
            <a:r>
              <a:rPr lang="en-US" sz="2400" dirty="0" smtClean="0"/>
              <a:t>does not return any value, then the </a:t>
            </a:r>
            <a:r>
              <a:rPr lang="en-US" sz="2400" dirty="0" err="1" smtClean="0"/>
              <a:t>returntypedef</a:t>
            </a:r>
            <a:r>
              <a:rPr lang="en-US" sz="2400" dirty="0" smtClean="0"/>
              <a:t>  should </a:t>
            </a:r>
            <a:r>
              <a:rPr lang="en-US" sz="2400" dirty="0"/>
              <a:t>be </a:t>
            </a:r>
            <a:r>
              <a:rPr lang="en-US" sz="2400" b="1" dirty="0">
                <a:solidFill>
                  <a:srgbClr val="FF0000"/>
                </a:solidFill>
              </a:rPr>
              <a:t>void</a:t>
            </a:r>
          </a:p>
          <a:p>
            <a:pPr lvl="2"/>
            <a:r>
              <a:rPr lang="en-US" dirty="0"/>
              <a:t>Warning </a:t>
            </a:r>
            <a:r>
              <a:rPr lang="en-US" dirty="0" smtClean="0"/>
              <a:t>will raise if </a:t>
            </a:r>
            <a:r>
              <a:rPr lang="en-US" dirty="0"/>
              <a:t>not</a:t>
            </a:r>
            <a:r>
              <a:rPr lang="en-US" dirty="0" smtClean="0"/>
              <a:t>!</a:t>
            </a:r>
          </a:p>
          <a:p>
            <a:pPr lvl="2">
              <a:buNone/>
            </a:pPr>
            <a:endParaRPr lang="en-US" dirty="0"/>
          </a:p>
          <a:p>
            <a:r>
              <a:rPr lang="en-US" sz="2400" dirty="0"/>
              <a:t>If no </a:t>
            </a:r>
            <a:r>
              <a:rPr lang="en-US" sz="2400" dirty="0" smtClean="0"/>
              <a:t>parameters passed within the function, then </a:t>
            </a:r>
            <a:r>
              <a:rPr lang="en-US" sz="2400" dirty="0"/>
              <a:t>use </a:t>
            </a:r>
            <a:r>
              <a:rPr lang="en-US" sz="2400" b="1" dirty="0"/>
              <a:t>void</a:t>
            </a:r>
            <a:r>
              <a:rPr lang="en-US" sz="2400" dirty="0"/>
              <a:t> between </a:t>
            </a:r>
            <a:r>
              <a:rPr lang="en-US" sz="2400" dirty="0" smtClean="0"/>
              <a:t>the </a:t>
            </a:r>
            <a:r>
              <a:rPr lang="en-US" sz="2400" dirty="0" err="1" smtClean="0"/>
              <a:t>paranthesis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().</a:t>
            </a: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Functions in </a:t>
            </a:r>
            <a:r>
              <a:rPr lang="en-US" sz="2400" i="1" dirty="0" smtClean="0"/>
              <a:t>C</a:t>
            </a:r>
            <a:r>
              <a:rPr lang="en-US" sz="2400" dirty="0" smtClean="0"/>
              <a:t> do </a:t>
            </a:r>
            <a:r>
              <a:rPr lang="en-US" sz="2400" i="1" dirty="0" smtClean="0"/>
              <a:t>not</a:t>
            </a:r>
            <a:r>
              <a:rPr lang="en-US" sz="2400" dirty="0" smtClean="0"/>
              <a:t> allow other functions to be declared within them like java, C++.</a:t>
            </a:r>
          </a:p>
          <a:p>
            <a:endParaRPr lang="en-US" sz="2400" dirty="0" smtClean="0"/>
          </a:p>
          <a:p>
            <a:pPr marL="342900" lvl="2" indent="-342900"/>
            <a:r>
              <a:rPr lang="en-US" dirty="0" smtClean="0"/>
              <a:t>Functions Can be linked by any other program that knows the function prototype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Actually in </a:t>
            </a:r>
            <a:r>
              <a:rPr lang="en-US" i="1" dirty="0" smtClean="0"/>
              <a:t>many</a:t>
            </a:r>
            <a:r>
              <a:rPr lang="en-US" dirty="0" smtClean="0"/>
              <a:t> situations, a function must be used separate from where it is defined-</a:t>
            </a:r>
          </a:p>
          <a:p>
            <a:pPr lvl="2"/>
            <a:r>
              <a:rPr lang="en-US" i="1" dirty="0" smtClean="0"/>
              <a:t>before</a:t>
            </a:r>
            <a:r>
              <a:rPr lang="en-US" dirty="0" smtClean="0"/>
              <a:t> its definition in the same </a:t>
            </a:r>
            <a:r>
              <a:rPr lang="en-US" i="1" dirty="0" smtClean="0"/>
              <a:t>C</a:t>
            </a:r>
            <a:r>
              <a:rPr lang="en-US" dirty="0" smtClean="0"/>
              <a:t> program</a:t>
            </a:r>
          </a:p>
          <a:p>
            <a:pPr lvl="2"/>
            <a:r>
              <a:rPr lang="en-US" dirty="0" smtClean="0"/>
              <a:t>In one or more completely separate </a:t>
            </a:r>
            <a:r>
              <a:rPr lang="en-US" i="1" dirty="0" smtClean="0"/>
              <a:t>C</a:t>
            </a:r>
            <a:r>
              <a:rPr lang="en-US" dirty="0" smtClean="0"/>
              <a:t> programs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This is actually the normal case!</a:t>
            </a:r>
          </a:p>
          <a:p>
            <a:endParaRPr lang="en-US" dirty="0" smtClean="0"/>
          </a:p>
          <a:p>
            <a:r>
              <a:rPr lang="en-US" dirty="0" smtClean="0"/>
              <a:t>Therefore, we need some way to </a:t>
            </a:r>
            <a:r>
              <a:rPr lang="en-US" i="1" dirty="0" smtClean="0"/>
              <a:t>declare</a:t>
            </a:r>
            <a:r>
              <a:rPr lang="en-US" dirty="0" smtClean="0"/>
              <a:t> a function separate from </a:t>
            </a:r>
            <a:r>
              <a:rPr lang="en-US" i="1" dirty="0" smtClean="0"/>
              <a:t>defining</a:t>
            </a:r>
            <a:r>
              <a:rPr lang="en-US" dirty="0" smtClean="0"/>
              <a:t> its body. It is called as </a:t>
            </a:r>
            <a:r>
              <a:rPr lang="en-US" i="1" dirty="0" smtClean="0"/>
              <a:t>Function Prototype</a:t>
            </a:r>
          </a:p>
          <a:p>
            <a:endParaRPr lang="en-US" sz="2800" i="1" dirty="0">
              <a:solidFill>
                <a:schemeClr val="folHlink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Definition:</a:t>
            </a:r>
          </a:p>
          <a:p>
            <a:pPr>
              <a:buNone/>
            </a:pPr>
            <a:endParaRPr lang="en-US" sz="28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800" dirty="0" smtClean="0"/>
              <a:t>   A </a:t>
            </a:r>
            <a:r>
              <a:rPr lang="en-US" sz="2800" i="1" dirty="0" smtClean="0">
                <a:solidFill>
                  <a:srgbClr val="00B050"/>
                </a:solidFill>
              </a:rPr>
              <a:t>Function Prototype</a:t>
            </a:r>
            <a:r>
              <a:rPr lang="en-US" sz="2800" dirty="0" smtClean="0"/>
              <a:t> in </a:t>
            </a:r>
            <a:r>
              <a:rPr lang="en-US" sz="2800" i="1" dirty="0" smtClean="0"/>
              <a:t>C </a:t>
            </a:r>
            <a:r>
              <a:rPr lang="en-US" sz="2800" dirty="0" smtClean="0"/>
              <a:t>is construct of the below form, </a:t>
            </a:r>
          </a:p>
          <a:p>
            <a:pPr lvl="2"/>
            <a:endParaRPr lang="en-US" sz="2000" dirty="0" smtClean="0"/>
          </a:p>
          <a:p>
            <a:pPr>
              <a:buFontTx/>
              <a:buNone/>
            </a:pPr>
            <a:r>
              <a:rPr lang="en-US" sz="2800" b="1" i="1" dirty="0" smtClean="0">
                <a:solidFill>
                  <a:srgbClr val="FFFF00"/>
                </a:solidFill>
              </a:rPr>
              <a:t>              return-type function-name </a:t>
            </a:r>
            <a:r>
              <a:rPr lang="en-US" sz="2800" b="1" dirty="0" smtClean="0">
                <a:solidFill>
                  <a:srgbClr val="FFFF00"/>
                </a:solidFill>
              </a:rPr>
              <a:t>(</a:t>
            </a:r>
            <a:r>
              <a:rPr lang="en-US" sz="2800" b="1" i="1" dirty="0" smtClean="0">
                <a:solidFill>
                  <a:srgbClr val="FFFF00"/>
                </a:solidFill>
              </a:rPr>
              <a:t>parameter declarations</a:t>
            </a:r>
            <a:r>
              <a:rPr lang="en-US" sz="2800" b="1" dirty="0" smtClean="0">
                <a:solidFill>
                  <a:srgbClr val="FFFF00"/>
                </a:solidFill>
              </a:rPr>
              <a:t>) ;</a:t>
            </a:r>
          </a:p>
          <a:p>
            <a:endParaRPr lang="en-US" sz="2800" dirty="0" smtClean="0"/>
          </a:p>
          <a:p>
            <a:pPr lvl="2"/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Purpose of using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A function serves as a “black box.” which gives information about the function.</a:t>
            </a:r>
          </a:p>
          <a:p>
            <a:pPr>
              <a:lnSpc>
                <a:spcPct val="80000"/>
              </a:lnSpc>
            </a:pPr>
            <a:endParaRPr lang="en-US" sz="2800" b="1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So compiler knows how to compile calls to that function, i.e.,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number and types of arguments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type of result .i.e., return type.</a:t>
            </a:r>
          </a:p>
          <a:p>
            <a:pPr lvl="1">
              <a:lnSpc>
                <a:spcPct val="80000"/>
              </a:lnSpc>
              <a:buNone/>
            </a:pPr>
            <a:endParaRPr lang="en-US" sz="1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Prototypes  are separated in header file, which can be used in some other source program.</a:t>
            </a:r>
          </a:p>
          <a:p>
            <a:pPr>
              <a:lnSpc>
                <a:spcPct val="80000"/>
              </a:lnSpc>
              <a:buNone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Ex: The header file #include&lt;</a:t>
            </a:r>
            <a:r>
              <a:rPr lang="en-US" sz="2800" dirty="0" err="1" smtClean="0">
                <a:solidFill>
                  <a:srgbClr val="FFC000"/>
                </a:solidFill>
              </a:rPr>
              <a:t>stdio.h</a:t>
            </a:r>
            <a:r>
              <a:rPr lang="en-US" sz="2800" dirty="0" smtClean="0">
                <a:solidFill>
                  <a:srgbClr val="FFC000"/>
                </a:solidFill>
              </a:rPr>
              <a:t>&gt; contains prototypes for the function </a:t>
            </a:r>
            <a:r>
              <a:rPr lang="en-US" sz="2800" dirty="0" err="1" smtClean="0">
                <a:solidFill>
                  <a:srgbClr val="FFC000"/>
                </a:solidFill>
              </a:rPr>
              <a:t>scanf</a:t>
            </a:r>
            <a:r>
              <a:rPr lang="en-US" sz="2800" dirty="0" smtClean="0">
                <a:solidFill>
                  <a:srgbClr val="FFC000"/>
                </a:solidFill>
              </a:rPr>
              <a:t>() and </a:t>
            </a:r>
            <a:r>
              <a:rPr lang="en-US" sz="2800" dirty="0" err="1" smtClean="0">
                <a:solidFill>
                  <a:srgbClr val="FFC000"/>
                </a:solidFill>
              </a:rPr>
              <a:t>printf</a:t>
            </a:r>
            <a:r>
              <a:rPr lang="en-US" sz="2800" dirty="0" smtClean="0">
                <a:solidFill>
                  <a:srgbClr val="FFC000"/>
                </a:solidFill>
              </a:rPr>
              <a:t>().</a:t>
            </a:r>
          </a:p>
          <a:p>
            <a:pPr>
              <a:lnSpc>
                <a:spcPct val="80000"/>
              </a:lnSpc>
              <a:buNone/>
            </a:pPr>
            <a:endParaRPr lang="en-US" sz="2800" dirty="0" smtClean="0"/>
          </a:p>
          <a:p>
            <a:pPr lvl="1">
              <a:lnSpc>
                <a:spcPct val="80000"/>
              </a:lnSpc>
              <a:buNone/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As part of a “contract” between developer and programmer who uses the function</a:t>
            </a:r>
          </a:p>
          <a:p>
            <a:pPr lvl="3"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As part of hiding details of </a:t>
            </a:r>
            <a:r>
              <a:rPr lang="en-US" sz="2800" i="1" dirty="0" smtClean="0"/>
              <a:t>how</a:t>
            </a:r>
            <a:r>
              <a:rPr lang="en-US" sz="2800" dirty="0" smtClean="0"/>
              <a:t> it works and exposing </a:t>
            </a:r>
            <a:r>
              <a:rPr lang="en-US" sz="2800" i="1" dirty="0" smtClean="0"/>
              <a:t>what</a:t>
            </a:r>
            <a:r>
              <a:rPr lang="en-US" sz="2800" dirty="0" smtClean="0"/>
              <a:t> it does.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 lvl="2">
              <a:lnSpc>
                <a:spcPct val="80000"/>
              </a:lnSpc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Storage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Storage classes defines the scope and life –time of variables within a program.</a:t>
            </a:r>
          </a:p>
          <a:p>
            <a:endParaRPr lang="en-US" dirty="0" smtClean="0"/>
          </a:p>
          <a:p>
            <a:r>
              <a:rPr lang="en-US" dirty="0" smtClean="0"/>
              <a:t>It determines the part of memory where the variables would be stored.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also determines the initial values of the variable. 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Types of storage classes: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Auto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Extern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Types of storage classes</a:t>
            </a:r>
            <a:endParaRPr lang="en-US" dirty="0"/>
          </a:p>
        </p:txBody>
      </p:sp>
      <p:pic>
        <p:nvPicPr>
          <p:cNvPr id="4" name="Content Placeholder 3" descr="ggg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7924800" cy="52578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Scope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Scope</a:t>
            </a:r>
            <a:r>
              <a:rPr lang="en-US" sz="2400" dirty="0" smtClean="0"/>
              <a:t> of a variable is the visibility of that variable used within the program or within a function.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 C programming, </a:t>
            </a:r>
            <a:r>
              <a:rPr lang="en-US" sz="2400" dirty="0" smtClean="0"/>
              <a:t>variables  can be declared anywhere in the program., unlike at the beginning in some other languages.</a:t>
            </a:r>
          </a:p>
          <a:p>
            <a:endParaRPr lang="en-US" sz="2400" dirty="0" smtClean="0"/>
          </a:p>
          <a:p>
            <a:r>
              <a:rPr lang="en-US" sz="2400" dirty="0" smtClean="0"/>
              <a:t>Only the three places where we can declare the variables.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Local variables:  </a:t>
            </a:r>
            <a:r>
              <a:rPr lang="en-US" dirty="0" smtClean="0"/>
              <a:t>variables are declared inside a function.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Global variables:  </a:t>
            </a:r>
            <a:r>
              <a:rPr lang="en-US" dirty="0" smtClean="0"/>
              <a:t>variables are declared outside a function.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Formal parameters:  </a:t>
            </a:r>
            <a:r>
              <a:rPr lang="en-US" dirty="0" smtClean="0"/>
              <a:t>In definition of function parameters.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44958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15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Variables are used by the statements that are inside in that function.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Program:					Output: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					    z1=5 									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C000"/>
                </a:solidFill>
              </a:rPr>
              <a:t>Int</a:t>
            </a:r>
            <a:r>
              <a:rPr lang="en-US" b="1" dirty="0" smtClean="0">
                <a:solidFill>
                  <a:srgbClr val="FFC000"/>
                </a:solidFill>
              </a:rPr>
              <a:t> x1=20,y1=4,z1;</a:t>
            </a:r>
          </a:p>
          <a:p>
            <a:pPr>
              <a:buNone/>
            </a:pPr>
            <a:r>
              <a:rPr lang="en-US" dirty="0" smtClean="0"/>
              <a:t>Z1= x1/ y1;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(“Division of x1/y1 : %d”, z1);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function is nothing but a block of program codes to perform particular task.</a:t>
            </a:r>
          </a:p>
          <a:p>
            <a:endParaRPr lang="en-US" dirty="0" smtClean="0"/>
          </a:p>
          <a:p>
            <a:r>
              <a:rPr lang="en-US" dirty="0" smtClean="0"/>
              <a:t>Functions can be reused in different programs without rewriting the program codes.</a:t>
            </a:r>
          </a:p>
          <a:p>
            <a:endParaRPr lang="en-US" dirty="0" smtClean="0"/>
          </a:p>
          <a:p>
            <a:r>
              <a:rPr lang="en-US" dirty="0" smtClean="0"/>
              <a:t>Function can take n number of parameters.</a:t>
            </a:r>
          </a:p>
          <a:p>
            <a:endParaRPr lang="en-US" dirty="0" smtClean="0"/>
          </a:p>
          <a:p>
            <a:r>
              <a:rPr lang="en-US" dirty="0" smtClean="0"/>
              <a:t>A function can either return a value or not.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It is defines outside of a function.</a:t>
            </a:r>
          </a:p>
          <a:p>
            <a:endParaRPr lang="en-US" dirty="0" smtClean="0"/>
          </a:p>
          <a:p>
            <a:r>
              <a:rPr lang="en-US" dirty="0" smtClean="0"/>
              <a:t>Global Variables hold their values throughout the entire lifetime of the program.</a:t>
            </a:r>
          </a:p>
          <a:p>
            <a:endParaRPr lang="en-US" dirty="0" smtClean="0"/>
          </a:p>
          <a:p>
            <a:r>
              <a:rPr lang="en-US" dirty="0" smtClean="0"/>
              <a:t>It can be accessed by any function.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172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000" u="sng" dirty="0" smtClean="0">
                <a:solidFill>
                  <a:srgbClr val="00B0F0"/>
                </a:solidFill>
              </a:rPr>
              <a:t>Program: </a:t>
            </a:r>
            <a:r>
              <a:rPr lang="en-US" sz="6000" dirty="0" smtClean="0">
                <a:solidFill>
                  <a:srgbClr val="00B0F0"/>
                </a:solidFill>
              </a:rPr>
              <a:t>                                                                                                        </a:t>
            </a:r>
            <a:r>
              <a:rPr lang="en-US" sz="6000" u="sng" dirty="0" smtClean="0">
                <a:solidFill>
                  <a:srgbClr val="00B0F0"/>
                </a:solidFill>
              </a:rPr>
              <a:t>Output:</a:t>
            </a:r>
          </a:p>
          <a:p>
            <a:pPr>
              <a:buNone/>
            </a:pPr>
            <a:r>
              <a:rPr lang="en-US" sz="6000" dirty="0" smtClean="0"/>
              <a:t>#include&lt;</a:t>
            </a:r>
            <a:r>
              <a:rPr lang="en-US" sz="6000" dirty="0" err="1" smtClean="0"/>
              <a:t>stdio.h</a:t>
            </a:r>
            <a:r>
              <a:rPr lang="en-US" sz="6000" dirty="0" smtClean="0"/>
              <a:t>&gt;                                                                                        </a:t>
            </a:r>
          </a:p>
          <a:p>
            <a:pPr>
              <a:buNone/>
            </a:pPr>
            <a:r>
              <a:rPr lang="en-US" sz="6000" b="1" dirty="0" err="1" smtClean="0">
                <a:solidFill>
                  <a:srgbClr val="FFC000"/>
                </a:solidFill>
              </a:rPr>
              <a:t>int</a:t>
            </a:r>
            <a:r>
              <a:rPr lang="en-US" sz="6000" b="1" dirty="0" smtClean="0">
                <a:solidFill>
                  <a:srgbClr val="FFC000"/>
                </a:solidFill>
              </a:rPr>
              <a:t> m=10,n=20;                                                                                                The smallest number is : 10</a:t>
            </a:r>
          </a:p>
          <a:p>
            <a:pPr>
              <a:buNone/>
            </a:pPr>
            <a:r>
              <a:rPr lang="en-US" sz="6000" dirty="0" err="1" smtClean="0"/>
              <a:t>int</a:t>
            </a:r>
            <a:r>
              <a:rPr lang="en-US" sz="6000" dirty="0" smtClean="0"/>
              <a:t> small(</a:t>
            </a:r>
            <a:r>
              <a:rPr lang="en-US" sz="6000" dirty="0" err="1" smtClean="0"/>
              <a:t>int</a:t>
            </a:r>
            <a:r>
              <a:rPr lang="en-US" sz="6000" dirty="0" smtClean="0"/>
              <a:t> a, </a:t>
            </a:r>
            <a:r>
              <a:rPr lang="en-US" sz="6000" dirty="0" err="1" smtClean="0"/>
              <a:t>int</a:t>
            </a:r>
            <a:r>
              <a:rPr lang="en-US" sz="6000" dirty="0" smtClean="0"/>
              <a:t>  b);</a:t>
            </a:r>
          </a:p>
          <a:p>
            <a:pPr>
              <a:buNone/>
            </a:pPr>
            <a:r>
              <a:rPr lang="en-US" sz="6000" dirty="0" err="1" smtClean="0"/>
              <a:t>int</a:t>
            </a:r>
            <a:r>
              <a:rPr lang="en-US" sz="6000" dirty="0" smtClean="0"/>
              <a:t>  main() </a:t>
            </a:r>
          </a:p>
          <a:p>
            <a:pPr>
              <a:buNone/>
            </a:pPr>
            <a:r>
              <a:rPr lang="en-US" sz="6000" dirty="0" smtClean="0"/>
              <a:t>{</a:t>
            </a:r>
          </a:p>
          <a:p>
            <a:pPr>
              <a:buNone/>
            </a:pPr>
            <a:r>
              <a:rPr lang="en-US" sz="6000" dirty="0" smtClean="0"/>
              <a:t>     </a:t>
            </a:r>
            <a:r>
              <a:rPr lang="en-US" sz="6000" dirty="0" err="1" smtClean="0"/>
              <a:t>int</a:t>
            </a:r>
            <a:r>
              <a:rPr lang="en-US" sz="6000" dirty="0" smtClean="0"/>
              <a:t> d;</a:t>
            </a:r>
          </a:p>
          <a:p>
            <a:pPr>
              <a:buNone/>
            </a:pPr>
            <a:r>
              <a:rPr lang="en-US" sz="6000" dirty="0" smtClean="0"/>
              <a:t>     d= small(</a:t>
            </a:r>
            <a:r>
              <a:rPr lang="en-US" sz="6000" dirty="0" err="1" smtClean="0"/>
              <a:t>m,n</a:t>
            </a:r>
            <a:r>
              <a:rPr lang="en-US" sz="6000" dirty="0" smtClean="0"/>
              <a:t>);</a:t>
            </a:r>
          </a:p>
          <a:p>
            <a:pPr>
              <a:buNone/>
            </a:pPr>
            <a:r>
              <a:rPr lang="en-US" sz="6000" dirty="0" smtClean="0"/>
              <a:t>     </a:t>
            </a:r>
            <a:r>
              <a:rPr lang="en-US" sz="6000" dirty="0" err="1" smtClean="0"/>
              <a:t>Printf</a:t>
            </a:r>
            <a:r>
              <a:rPr lang="en-US" sz="6000" dirty="0" smtClean="0"/>
              <a:t>(“ the smallest number is: %d”, d);     </a:t>
            </a:r>
          </a:p>
          <a:p>
            <a:pPr>
              <a:buNone/>
            </a:pPr>
            <a:r>
              <a:rPr lang="en-US" sz="6000" dirty="0" smtClean="0"/>
              <a:t>};</a:t>
            </a:r>
          </a:p>
          <a:p>
            <a:pPr>
              <a:buNone/>
            </a:pPr>
            <a:r>
              <a:rPr lang="en-US" sz="6000" dirty="0" err="1" smtClean="0"/>
              <a:t>int</a:t>
            </a:r>
            <a:r>
              <a:rPr lang="en-US" sz="6000" dirty="0" smtClean="0"/>
              <a:t> small(</a:t>
            </a:r>
            <a:r>
              <a:rPr lang="en-US" sz="6000" dirty="0" err="1" smtClean="0"/>
              <a:t>int</a:t>
            </a:r>
            <a:r>
              <a:rPr lang="en-US" sz="6000" dirty="0" smtClean="0"/>
              <a:t> a, </a:t>
            </a:r>
            <a:r>
              <a:rPr lang="en-US" sz="6000" dirty="0" err="1" smtClean="0"/>
              <a:t>int</a:t>
            </a:r>
            <a:r>
              <a:rPr lang="en-US" sz="6000" dirty="0" smtClean="0"/>
              <a:t> b)</a:t>
            </a:r>
          </a:p>
          <a:p>
            <a:pPr>
              <a:buNone/>
            </a:pPr>
            <a:r>
              <a:rPr lang="en-US" sz="6000" dirty="0" smtClean="0"/>
              <a:t>{</a:t>
            </a:r>
          </a:p>
          <a:p>
            <a:pPr>
              <a:buNone/>
            </a:pPr>
            <a:r>
              <a:rPr lang="en-US" sz="6000" dirty="0" smtClean="0"/>
              <a:t>    </a:t>
            </a:r>
            <a:r>
              <a:rPr lang="en-US" sz="6000" dirty="0" err="1" smtClean="0"/>
              <a:t>int</a:t>
            </a:r>
            <a:r>
              <a:rPr lang="en-US" sz="6000" dirty="0" smtClean="0"/>
              <a:t> c=0; </a:t>
            </a:r>
          </a:p>
          <a:p>
            <a:pPr>
              <a:buNone/>
            </a:pPr>
            <a:r>
              <a:rPr lang="en-US" sz="6000" dirty="0" smtClean="0"/>
              <a:t>    a = m;</a:t>
            </a:r>
          </a:p>
          <a:p>
            <a:pPr>
              <a:buNone/>
            </a:pPr>
            <a:r>
              <a:rPr lang="en-US" sz="6000" dirty="0" smtClean="0"/>
              <a:t>    b = n;</a:t>
            </a:r>
          </a:p>
          <a:p>
            <a:pPr>
              <a:buNone/>
            </a:pPr>
            <a:r>
              <a:rPr lang="en-US" sz="6000" dirty="0" smtClean="0"/>
              <a:t>    if (a&lt;b)</a:t>
            </a:r>
          </a:p>
          <a:p>
            <a:pPr>
              <a:buNone/>
            </a:pPr>
            <a:r>
              <a:rPr lang="en-US" sz="6000" dirty="0" smtClean="0"/>
              <a:t>    {</a:t>
            </a:r>
          </a:p>
          <a:p>
            <a:pPr>
              <a:buNone/>
            </a:pPr>
            <a:r>
              <a:rPr lang="en-US" sz="6000" dirty="0" smtClean="0"/>
              <a:t>       c = a;</a:t>
            </a:r>
          </a:p>
          <a:p>
            <a:pPr>
              <a:buNone/>
            </a:pPr>
            <a:r>
              <a:rPr lang="en-US" sz="6000" dirty="0" smtClean="0"/>
              <a:t>      }</a:t>
            </a:r>
          </a:p>
          <a:p>
            <a:pPr>
              <a:buNone/>
            </a:pPr>
            <a:r>
              <a:rPr lang="en-US" sz="6000" dirty="0" smtClean="0"/>
              <a:t>Else</a:t>
            </a:r>
          </a:p>
          <a:p>
            <a:pPr>
              <a:buNone/>
            </a:pPr>
            <a:r>
              <a:rPr lang="en-US" sz="6000" dirty="0" smtClean="0"/>
              <a:t>{</a:t>
            </a:r>
          </a:p>
          <a:p>
            <a:pPr>
              <a:buNone/>
            </a:pPr>
            <a:r>
              <a:rPr lang="en-US" sz="6000" dirty="0" smtClean="0"/>
              <a:t>   c=b;</a:t>
            </a:r>
          </a:p>
          <a:p>
            <a:pPr>
              <a:buNone/>
            </a:pPr>
            <a:r>
              <a:rPr lang="en-US" sz="6000" dirty="0" smtClean="0"/>
              <a:t>}</a:t>
            </a:r>
          </a:p>
          <a:p>
            <a:pPr>
              <a:buNone/>
            </a:pPr>
            <a:endParaRPr lang="en-US" sz="6000" dirty="0" smtClean="0"/>
          </a:p>
          <a:p>
            <a:pPr>
              <a:buNone/>
            </a:pPr>
            <a:r>
              <a:rPr lang="en-US" sz="6000" dirty="0" smtClean="0"/>
              <a:t>   return c; </a:t>
            </a:r>
          </a:p>
          <a:p>
            <a:pPr>
              <a:buNone/>
            </a:pPr>
            <a:r>
              <a:rPr lang="en-US" sz="6000" dirty="0" smtClean="0"/>
              <a:t>};</a:t>
            </a:r>
          </a:p>
          <a:p>
            <a:pPr>
              <a:buNone/>
            </a:pPr>
            <a:r>
              <a:rPr lang="en-US" sz="6000" dirty="0" smtClean="0"/>
              <a:t> 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Formal Parameters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0198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Formal Parameters are declared and used inside the function only.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Sometimes it may be treated as local variables with-in that function.</a:t>
            </a:r>
          </a:p>
          <a:p>
            <a:pPr fontAlgn="base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solidFill>
                  <a:srgbClr val="00B0F0"/>
                </a:solidFill>
              </a:rPr>
              <a:t>Program: </a:t>
            </a:r>
            <a:r>
              <a:rPr lang="en-US" dirty="0" smtClean="0">
                <a:solidFill>
                  <a:srgbClr val="00B0F0"/>
                </a:solidFill>
              </a:rPr>
              <a:t>                 			</a:t>
            </a:r>
            <a:r>
              <a:rPr lang="en-US" u="sng" dirty="0" smtClean="0">
                <a:solidFill>
                  <a:srgbClr val="00B0F0"/>
                </a:solidFill>
              </a:rPr>
              <a:t>Output:    </a:t>
            </a:r>
          </a:p>
          <a:p>
            <a:pPr fontAlgn="base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math.h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                                                 </a:t>
            </a:r>
            <a:r>
              <a:rPr lang="en-US" sz="3600" dirty="0" smtClean="0"/>
              <a:t>3.464102</a:t>
            </a:r>
          </a:p>
          <a:p>
            <a:pPr fontAlgn="base">
              <a:buNone/>
            </a:pPr>
            <a:r>
              <a:rPr lang="en-US" sz="3600" dirty="0" smtClean="0"/>
              <a:t>  </a:t>
            </a:r>
          </a:p>
          <a:p>
            <a:pPr fontAlgn="base">
              <a:buNone/>
            </a:pPr>
            <a:r>
              <a:rPr lang="en-US" dirty="0" smtClean="0"/>
              <a:t>double  </a:t>
            </a:r>
            <a:r>
              <a:rPr lang="en-US" dirty="0" err="1" smtClean="0"/>
              <a:t>Sqrttofind</a:t>
            </a:r>
            <a:r>
              <a:rPr lang="en-US" dirty="0" smtClean="0"/>
              <a:t>(double n) </a:t>
            </a:r>
          </a:p>
          <a:p>
            <a:pPr fontAlgn="base">
              <a:buNone/>
            </a:pPr>
            <a:r>
              <a:rPr lang="en-US" dirty="0" smtClean="0"/>
              <a:t>{ </a:t>
            </a:r>
          </a:p>
          <a:p>
            <a:pPr fontAlgn="base">
              <a:buNone/>
            </a:pPr>
            <a:r>
              <a:rPr lang="en-US" dirty="0" smtClean="0"/>
              <a:t>    return </a:t>
            </a:r>
            <a:r>
              <a:rPr lang="en-US" dirty="0" err="1" smtClean="0"/>
              <a:t>sqrt</a:t>
            </a:r>
            <a:r>
              <a:rPr lang="en-US" dirty="0" smtClean="0"/>
              <a:t>(n); </a:t>
            </a:r>
          </a:p>
          <a:p>
            <a:pPr fontAlgn="base">
              <a:buNone/>
            </a:pPr>
            <a:r>
              <a:rPr lang="en-US" dirty="0" smtClean="0"/>
              <a:t>} </a:t>
            </a:r>
          </a:p>
          <a:p>
            <a:pPr fontAlgn="base">
              <a:buNone/>
            </a:pPr>
            <a:r>
              <a:rPr lang="en-US" dirty="0" smtClean="0"/>
              <a:t>  </a:t>
            </a:r>
          </a:p>
          <a:p>
            <a:pPr fontAlgn="base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 fontAlgn="base">
              <a:buNone/>
            </a:pPr>
            <a:r>
              <a:rPr lang="en-US" dirty="0" smtClean="0"/>
              <a:t>{ </a:t>
            </a:r>
          </a:p>
          <a:p>
            <a:pPr fontAlgn="base">
              <a:buNone/>
            </a:pPr>
            <a:r>
              <a:rPr lang="en-US" dirty="0" smtClean="0"/>
              <a:t>  </a:t>
            </a:r>
          </a:p>
          <a:p>
            <a:pPr fontAlgn="base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n = 12; </a:t>
            </a:r>
          </a:p>
          <a:p>
            <a:pPr fontAlgn="base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printf</a:t>
            </a:r>
            <a:r>
              <a:rPr lang="en-US" dirty="0" smtClean="0"/>
              <a:t>("%f ", </a:t>
            </a:r>
            <a:r>
              <a:rPr lang="en-US" dirty="0" err="1" smtClean="0"/>
              <a:t>sqrttofind</a:t>
            </a:r>
            <a:r>
              <a:rPr lang="en-US" dirty="0" smtClean="0"/>
              <a:t>(n)); </a:t>
            </a:r>
          </a:p>
          <a:p>
            <a:pPr fontAlgn="base">
              <a:buNone/>
            </a:pPr>
            <a:r>
              <a:rPr lang="en-US" dirty="0" smtClean="0"/>
              <a:t>    return 0; </a:t>
            </a:r>
          </a:p>
          <a:p>
            <a:pPr fontAlgn="base">
              <a:buNone/>
            </a:pPr>
            <a:r>
              <a:rPr lang="en-US" dirty="0" smtClean="0"/>
              <a:t>} 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local variables are not initialized by the system, where as the global variables are initialized automatically by the system.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Note:</a:t>
            </a:r>
          </a:p>
          <a:p>
            <a:pPr>
              <a:buNone/>
            </a:pPr>
            <a:r>
              <a:rPr lang="en-US" dirty="0" smtClean="0"/>
              <a:t>     It is good way to initialize variables before use it in the program. So, the system may not produce unexpected results.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362201"/>
          <a:ext cx="5486400" cy="238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3276600"/>
              </a:tblGrid>
              <a:tr h="5333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 Default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“\0”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5165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Recursion is the process of repeating something in a self-similar way.</a:t>
            </a:r>
          </a:p>
          <a:p>
            <a:pPr>
              <a:buNone/>
            </a:pPr>
            <a:endParaRPr lang="en-US" sz="3400" dirty="0" smtClean="0"/>
          </a:p>
          <a:p>
            <a:r>
              <a:rPr lang="en-US" sz="3400" dirty="0" smtClean="0"/>
              <a:t>A function can call itself is called as recursion.</a:t>
            </a:r>
          </a:p>
          <a:p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Syntax:</a:t>
            </a:r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b="1" dirty="0" smtClean="0">
                <a:solidFill>
                  <a:srgbClr val="FFFF00"/>
                </a:solidFill>
              </a:rPr>
              <a:t>void recursion()</a:t>
            </a:r>
          </a:p>
          <a:p>
            <a:pPr>
              <a:buNone/>
            </a:pPr>
            <a:r>
              <a:rPr lang="en-US" sz="3400" b="1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sz="3400" b="1" dirty="0" smtClean="0">
                <a:solidFill>
                  <a:srgbClr val="FFFF00"/>
                </a:solidFill>
              </a:rPr>
              <a:t>      recursion();</a:t>
            </a:r>
          </a:p>
          <a:p>
            <a:pPr>
              <a:buNone/>
            </a:pPr>
            <a:r>
              <a:rPr lang="en-US" sz="3400" b="1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sz="3400" b="1" dirty="0" err="1" smtClean="0">
                <a:solidFill>
                  <a:srgbClr val="FFFF00"/>
                </a:solidFill>
              </a:rPr>
              <a:t>int</a:t>
            </a:r>
            <a:r>
              <a:rPr lang="en-US" sz="3400" b="1" dirty="0" smtClean="0">
                <a:solidFill>
                  <a:srgbClr val="FFFF00"/>
                </a:solidFill>
              </a:rPr>
              <a:t> main()</a:t>
            </a:r>
          </a:p>
          <a:p>
            <a:pPr>
              <a:buNone/>
            </a:pPr>
            <a:r>
              <a:rPr lang="en-US" sz="3400" b="1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sz="3400" b="1" dirty="0" smtClean="0">
                <a:solidFill>
                  <a:srgbClr val="FFFF00"/>
                </a:solidFill>
              </a:rPr>
              <a:t>     recursion();</a:t>
            </a:r>
          </a:p>
          <a:p>
            <a:pPr>
              <a:buNone/>
            </a:pPr>
            <a:r>
              <a:rPr lang="en-US" sz="3400" b="1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991600" cy="63246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u="sng" dirty="0" smtClean="0">
                <a:solidFill>
                  <a:srgbClr val="00B0F0"/>
                </a:solidFill>
              </a:rPr>
              <a:t>Program: // </a:t>
            </a:r>
            <a:r>
              <a:rPr lang="en-US" sz="6400" u="sng" dirty="0" err="1" smtClean="0">
                <a:solidFill>
                  <a:srgbClr val="00B0F0"/>
                </a:solidFill>
              </a:rPr>
              <a:t>fibonacci</a:t>
            </a:r>
            <a:r>
              <a:rPr lang="en-US" sz="6400" u="sng" dirty="0" smtClean="0">
                <a:solidFill>
                  <a:srgbClr val="00B0F0"/>
                </a:solidFill>
              </a:rPr>
              <a:t> series                                                    </a:t>
            </a:r>
          </a:p>
          <a:p>
            <a:pPr>
              <a:buNone/>
            </a:pPr>
            <a:r>
              <a:rPr lang="en-US" sz="6400" dirty="0" smtClean="0"/>
              <a:t>                                                                                                     </a:t>
            </a:r>
            <a:r>
              <a:rPr lang="en-US" sz="6400" b="1" dirty="0" smtClean="0">
                <a:solidFill>
                  <a:srgbClr val="00B0F0"/>
                </a:solidFill>
              </a:rPr>
              <a:t>OUTPUT:</a:t>
            </a:r>
          </a:p>
          <a:p>
            <a:pPr>
              <a:buNone/>
            </a:pPr>
            <a:r>
              <a:rPr lang="en-US" sz="6400" dirty="0" smtClean="0"/>
              <a:t>#include&lt;</a:t>
            </a:r>
            <a:r>
              <a:rPr lang="en-US" sz="6400" dirty="0" err="1" smtClean="0"/>
              <a:t>stdio.h</a:t>
            </a:r>
            <a:r>
              <a:rPr lang="en-US" sz="6400" dirty="0" smtClean="0"/>
              <a:t>&gt;</a:t>
            </a:r>
          </a:p>
          <a:p>
            <a:pPr>
              <a:buNone/>
            </a:pPr>
            <a:r>
              <a:rPr lang="en-US" sz="6400" dirty="0" err="1" smtClean="0"/>
              <a:t>int</a:t>
            </a:r>
            <a:r>
              <a:rPr lang="en-US" sz="6400" dirty="0" smtClean="0"/>
              <a:t> Fibonacci(</a:t>
            </a:r>
            <a:r>
              <a:rPr lang="en-US" sz="6400" dirty="0" err="1" smtClean="0"/>
              <a:t>int</a:t>
            </a:r>
            <a:r>
              <a:rPr lang="en-US" sz="6400" dirty="0" smtClean="0"/>
              <a:t>);                                                                      Fibonacci series  </a:t>
            </a:r>
          </a:p>
          <a:p>
            <a:pPr>
              <a:buNone/>
            </a:pPr>
            <a:r>
              <a:rPr lang="en-US" sz="6400" dirty="0" err="1" smtClean="0"/>
              <a:t>int</a:t>
            </a:r>
            <a:r>
              <a:rPr lang="en-US" sz="6400" dirty="0" smtClean="0"/>
              <a:t> main()                                                                                      0</a:t>
            </a:r>
          </a:p>
          <a:p>
            <a:pPr>
              <a:buNone/>
            </a:pPr>
            <a:r>
              <a:rPr lang="en-US" sz="6400" dirty="0" smtClean="0"/>
              <a:t>{                                                                                                       1</a:t>
            </a:r>
          </a:p>
          <a:p>
            <a:pPr>
              <a:buNone/>
            </a:pPr>
            <a:r>
              <a:rPr lang="en-US" sz="6400" dirty="0" smtClean="0"/>
              <a:t> </a:t>
            </a:r>
            <a:r>
              <a:rPr lang="en-US" sz="6400" dirty="0" err="1" smtClean="0"/>
              <a:t>int</a:t>
            </a:r>
            <a:r>
              <a:rPr lang="en-US" sz="6400" dirty="0" smtClean="0"/>
              <a:t> n, </a:t>
            </a:r>
            <a:r>
              <a:rPr lang="en-US" sz="6400" dirty="0" err="1" smtClean="0"/>
              <a:t>i</a:t>
            </a:r>
            <a:r>
              <a:rPr lang="en-US" sz="6400" dirty="0" smtClean="0"/>
              <a:t> = 0, c;                                                                                 1 </a:t>
            </a:r>
          </a:p>
          <a:p>
            <a:pPr>
              <a:buNone/>
            </a:pPr>
            <a:r>
              <a:rPr lang="en-US" sz="6400" dirty="0" err="1" smtClean="0"/>
              <a:t>scanf</a:t>
            </a:r>
            <a:r>
              <a:rPr lang="en-US" sz="6400" dirty="0" smtClean="0"/>
              <a:t>("%</a:t>
            </a:r>
            <a:r>
              <a:rPr lang="en-US" sz="6400" dirty="0" err="1" smtClean="0"/>
              <a:t>d",&amp;n</a:t>
            </a:r>
            <a:r>
              <a:rPr lang="en-US" sz="6400" dirty="0" smtClean="0"/>
              <a:t>);                                                                             2</a:t>
            </a:r>
          </a:p>
          <a:p>
            <a:pPr>
              <a:buNone/>
            </a:pPr>
            <a:r>
              <a:rPr lang="en-US" sz="6400" dirty="0" err="1" smtClean="0"/>
              <a:t>printf</a:t>
            </a:r>
            <a:r>
              <a:rPr lang="en-US" sz="6400" dirty="0" smtClean="0"/>
              <a:t>("Fibonacci series\n");                                                         3</a:t>
            </a:r>
          </a:p>
          <a:p>
            <a:pPr>
              <a:buNone/>
            </a:pPr>
            <a:r>
              <a:rPr lang="en-US" sz="6400" dirty="0" smtClean="0"/>
              <a:t>for ( c = 1 ; c &lt;= n ; </a:t>
            </a:r>
            <a:r>
              <a:rPr lang="en-US" sz="6400" dirty="0" err="1" smtClean="0"/>
              <a:t>c++</a:t>
            </a:r>
            <a:r>
              <a:rPr lang="en-US" sz="6400" dirty="0" smtClean="0"/>
              <a:t> )                                                                5  </a:t>
            </a:r>
          </a:p>
          <a:p>
            <a:pPr>
              <a:buNone/>
            </a:pPr>
            <a:r>
              <a:rPr lang="en-US" sz="6400" dirty="0" smtClean="0"/>
              <a:t>{                                                                                                       8</a:t>
            </a:r>
          </a:p>
          <a:p>
            <a:pPr>
              <a:buNone/>
            </a:pPr>
            <a:r>
              <a:rPr lang="en-US" sz="6400" dirty="0" err="1" smtClean="0"/>
              <a:t>printf</a:t>
            </a:r>
            <a:r>
              <a:rPr lang="en-US" sz="6400" dirty="0" smtClean="0"/>
              <a:t>("%d\n", Fibonacci(</a:t>
            </a:r>
            <a:r>
              <a:rPr lang="en-US" sz="6400" dirty="0" err="1" smtClean="0"/>
              <a:t>i</a:t>
            </a:r>
            <a:r>
              <a:rPr lang="en-US" sz="6400" dirty="0" smtClean="0"/>
              <a:t>));                                                      13</a:t>
            </a:r>
          </a:p>
          <a:p>
            <a:pPr>
              <a:buNone/>
            </a:pPr>
            <a:r>
              <a:rPr lang="en-US" sz="6400" dirty="0" err="1" smtClean="0"/>
              <a:t>i</a:t>
            </a:r>
            <a:r>
              <a:rPr lang="en-US" sz="6400" dirty="0" smtClean="0"/>
              <a:t>++;                                                                                                 21</a:t>
            </a:r>
          </a:p>
          <a:p>
            <a:pPr>
              <a:buNone/>
            </a:pPr>
            <a:r>
              <a:rPr lang="en-US" sz="6400" dirty="0" smtClean="0"/>
              <a:t>}                                                                                                      34</a:t>
            </a:r>
          </a:p>
          <a:p>
            <a:pPr>
              <a:buNone/>
            </a:pPr>
            <a:r>
              <a:rPr lang="en-US" sz="6400" dirty="0" smtClean="0"/>
              <a:t>return 0;</a:t>
            </a:r>
          </a:p>
          <a:p>
            <a:pPr>
              <a:buNone/>
            </a:pPr>
            <a:r>
              <a:rPr lang="en-US" sz="6400" dirty="0" smtClean="0"/>
              <a:t>};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r>
              <a:rPr lang="en-US" sz="6400" dirty="0" err="1" smtClean="0"/>
              <a:t>int</a:t>
            </a:r>
            <a:r>
              <a:rPr lang="en-US" sz="6400" dirty="0" smtClean="0"/>
              <a:t> Fibonacci(</a:t>
            </a:r>
            <a:r>
              <a:rPr lang="en-US" sz="6400" dirty="0" err="1" smtClean="0"/>
              <a:t>int</a:t>
            </a:r>
            <a:r>
              <a:rPr lang="en-US" sz="6400" dirty="0" smtClean="0"/>
              <a:t> n)</a:t>
            </a:r>
          </a:p>
          <a:p>
            <a:pPr>
              <a:buNone/>
            </a:pPr>
            <a:r>
              <a:rPr lang="en-US" sz="6400" dirty="0" smtClean="0"/>
              <a:t>{</a:t>
            </a:r>
          </a:p>
          <a:p>
            <a:pPr>
              <a:buNone/>
            </a:pPr>
            <a:r>
              <a:rPr lang="en-US" sz="6400" dirty="0" smtClean="0"/>
              <a:t>if ( n == 0 )</a:t>
            </a:r>
          </a:p>
          <a:p>
            <a:pPr>
              <a:buNone/>
            </a:pPr>
            <a:r>
              <a:rPr lang="en-US" sz="6400" dirty="0" smtClean="0"/>
              <a:t>return 0;</a:t>
            </a:r>
          </a:p>
          <a:p>
            <a:pPr>
              <a:buNone/>
            </a:pPr>
            <a:r>
              <a:rPr lang="en-US" sz="6400" dirty="0" smtClean="0"/>
              <a:t>else if ( n == 1 )</a:t>
            </a:r>
          </a:p>
          <a:p>
            <a:pPr>
              <a:buNone/>
            </a:pPr>
            <a:r>
              <a:rPr lang="en-US" sz="6400" dirty="0" smtClean="0"/>
              <a:t>return 1;</a:t>
            </a:r>
          </a:p>
          <a:p>
            <a:pPr>
              <a:buNone/>
            </a:pPr>
            <a:r>
              <a:rPr lang="en-US" sz="6400" dirty="0" smtClean="0"/>
              <a:t>else</a:t>
            </a:r>
          </a:p>
          <a:p>
            <a:pPr>
              <a:buNone/>
            </a:pPr>
            <a:r>
              <a:rPr lang="en-US" sz="6400" dirty="0" smtClean="0"/>
              <a:t>return ( Fibonacci(n-1) + Fibonacci(n-2) );</a:t>
            </a:r>
          </a:p>
          <a:p>
            <a:pPr>
              <a:buNone/>
            </a:pPr>
            <a:r>
              <a:rPr lang="en-US" sz="6400" dirty="0" smtClean="0"/>
              <a:t>} 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Iteration  Vs Recursion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1524000"/>
          <a:ext cx="64008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Recursion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 uses a repetition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Recursion uses a selection structure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uses the repetition structure</a:t>
                      </a:r>
                      <a:r>
                        <a:rPr lang="en-US" baseline="0" dirty="0" smtClean="0"/>
                        <a:t> explicitly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also involves repetition structure, but it achieves through repeated method calls.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terminates</a:t>
                      </a:r>
                      <a:r>
                        <a:rPr lang="en-US" baseline="0" dirty="0" smtClean="0"/>
                        <a:t> when the loop- continuation condition fails.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Recursion terminates when a base case is </a:t>
                      </a:r>
                      <a:r>
                        <a:rPr lang="en-US" dirty="0" err="1" smtClean="0"/>
                        <a:t>recognised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 occur infinitely when loop never becomes false.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</a:t>
                      </a:r>
                      <a:r>
                        <a:rPr lang="en-US" baseline="0" dirty="0" smtClean="0"/>
                        <a:t> recursion occurs when it does not reduce the problem on base case.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 memory</a:t>
                      </a:r>
                      <a:r>
                        <a:rPr lang="en-US" baseline="0" dirty="0" smtClean="0"/>
                        <a:t> space utilized.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Recursion</a:t>
                      </a:r>
                      <a:r>
                        <a:rPr lang="en-US" baseline="0" dirty="0" smtClean="0"/>
                        <a:t> more expensive in both processor time and memory space.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1"/>
            <a:ext cx="8229600" cy="1905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Any doubts?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Built in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600200"/>
            <a:ext cx="4114800" cy="5029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#include &lt;</a:t>
            </a:r>
            <a:r>
              <a:rPr lang="en-US" sz="2400" b="1" dirty="0" err="1" smtClean="0">
                <a:latin typeface="Courier New" pitchFamily="49" charset="0"/>
              </a:rPr>
              <a:t>stdio.h</a:t>
            </a:r>
            <a:r>
              <a:rPr lang="en-US" sz="2400" b="1" dirty="0" smtClean="0">
                <a:latin typeface="Courier New" pitchFamily="49" charset="0"/>
              </a:rPr>
              <a:t>&gt;</a:t>
            </a:r>
          </a:p>
          <a:p>
            <a:pPr lvl="1"/>
            <a:r>
              <a:rPr lang="en-US" sz="2000" b="1" dirty="0" err="1" smtClean="0">
                <a:solidFill>
                  <a:srgbClr val="FFC000"/>
                </a:solidFill>
                <a:latin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</a:rPr>
              <a:t>()</a:t>
            </a:r>
          </a:p>
          <a:p>
            <a:pPr lvl="1"/>
            <a:r>
              <a:rPr lang="en-US" sz="2000" b="1" dirty="0" err="1" smtClean="0">
                <a:solidFill>
                  <a:srgbClr val="FFC000"/>
                </a:solidFill>
                <a:latin typeface="Courier New" pitchFamily="49" charset="0"/>
              </a:rPr>
              <a:t>fprintf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</a:rPr>
              <a:t>()</a:t>
            </a:r>
          </a:p>
          <a:p>
            <a:pPr lvl="1"/>
            <a:r>
              <a:rPr lang="en-US" sz="2000" b="1" dirty="0" err="1" smtClean="0">
                <a:solidFill>
                  <a:srgbClr val="FFC000"/>
                </a:solidFill>
                <a:latin typeface="Courier New" pitchFamily="49" charset="0"/>
              </a:rPr>
              <a:t>scanf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</a:rPr>
              <a:t>()</a:t>
            </a:r>
          </a:p>
          <a:p>
            <a:pPr lvl="1"/>
            <a:r>
              <a:rPr lang="en-US" sz="2000" b="1" dirty="0" err="1" smtClean="0">
                <a:solidFill>
                  <a:srgbClr val="FFC000"/>
                </a:solidFill>
                <a:latin typeface="Courier New" pitchFamily="49" charset="0"/>
              </a:rPr>
              <a:t>sscanf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</a:rPr>
              <a:t>()</a:t>
            </a:r>
          </a:p>
          <a:p>
            <a:pPr lvl="1"/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</a:rPr>
              <a:t>...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#include &lt;</a:t>
            </a:r>
            <a:r>
              <a:rPr lang="en-US" sz="2400" b="1" dirty="0" err="1" smtClean="0">
                <a:latin typeface="Courier New" pitchFamily="49" charset="0"/>
              </a:rPr>
              <a:t>string.h</a:t>
            </a:r>
            <a:r>
              <a:rPr lang="en-US" sz="2400" b="1" dirty="0" smtClean="0">
                <a:latin typeface="Courier New" pitchFamily="49" charset="0"/>
              </a:rPr>
              <a:t>&gt;</a:t>
            </a:r>
          </a:p>
          <a:p>
            <a:pPr lvl="1"/>
            <a:r>
              <a:rPr lang="en-US" sz="2000" b="1" dirty="0" err="1" smtClean="0">
                <a:solidFill>
                  <a:srgbClr val="FFC000"/>
                </a:solidFill>
                <a:latin typeface="Courier New" pitchFamily="49" charset="0"/>
              </a:rPr>
              <a:t>strcpy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</a:rPr>
              <a:t>()</a:t>
            </a:r>
          </a:p>
          <a:p>
            <a:pPr lvl="1"/>
            <a:r>
              <a:rPr lang="en-US" sz="2000" b="1" dirty="0" err="1" smtClean="0">
                <a:solidFill>
                  <a:srgbClr val="FFC000"/>
                </a:solidFill>
                <a:latin typeface="Courier New" pitchFamily="49" charset="0"/>
              </a:rPr>
              <a:t>strcat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</a:rPr>
              <a:t>()</a:t>
            </a:r>
          </a:p>
          <a:p>
            <a:pPr lvl="1"/>
            <a:r>
              <a:rPr lang="en-US" sz="2000" b="1" dirty="0" err="1" smtClean="0">
                <a:solidFill>
                  <a:srgbClr val="FFC000"/>
                </a:solidFill>
                <a:latin typeface="Courier New" pitchFamily="49" charset="0"/>
              </a:rPr>
              <a:t>strcmp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</a:rPr>
              <a:t>()</a:t>
            </a:r>
          </a:p>
          <a:p>
            <a:pPr lvl="1"/>
            <a:r>
              <a:rPr lang="en-US" sz="2000" b="1" dirty="0" err="1" smtClean="0">
                <a:solidFill>
                  <a:srgbClr val="FFC000"/>
                </a:solidFill>
                <a:latin typeface="Courier New" pitchFamily="49" charset="0"/>
              </a:rPr>
              <a:t>strlen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</a:rPr>
              <a:t>()</a:t>
            </a:r>
          </a:p>
          <a:p>
            <a:pPr lvl="1"/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</a:rPr>
              <a:t>...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Built in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 dirty="0" smtClean="0"/>
              <a:t>Examples: </a:t>
            </a:r>
          </a:p>
          <a:p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667000" y="1600200"/>
            <a:ext cx="4800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math.h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sin(x)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// radians</a:t>
            </a: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(x)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 radians</a:t>
            </a: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tan(x)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 radians</a:t>
            </a: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atan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(x) </a:t>
            </a: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atan2(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y,x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exp(x)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0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log(x)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log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log10(x)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log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sqrt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(x)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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0</a:t>
            </a: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pow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(x, y)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000" b="0" i="1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Declaration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Function is declared at the top of the C source file or in a separate header file.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i="1" dirty="0" err="1" smtClean="0">
                <a:solidFill>
                  <a:srgbClr val="FFFF00"/>
                </a:solidFill>
              </a:rPr>
              <a:t>returnTypeDef</a:t>
            </a:r>
            <a:r>
              <a:rPr lang="en-US" i="1" dirty="0" smtClean="0">
                <a:solidFill>
                  <a:srgbClr val="FFFF00"/>
                </a:solidFill>
              </a:rPr>
              <a:t>  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</a:rPr>
              <a:t>functionName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(</a:t>
            </a:r>
            <a:r>
              <a:rPr lang="en-US" i="1" dirty="0" smtClean="0">
                <a:solidFill>
                  <a:srgbClr val="FFFF00"/>
                </a:solidFill>
              </a:rPr>
              <a:t>type</a:t>
            </a:r>
            <a:r>
              <a:rPr lang="en-US" i="1" baseline="-25000" dirty="0" smtClean="0">
                <a:solidFill>
                  <a:srgbClr val="FFFF00"/>
                </a:solidFill>
              </a:rPr>
              <a:t>1</a:t>
            </a:r>
            <a:r>
              <a:rPr lang="en-US" i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param1,</a:t>
            </a:r>
            <a:r>
              <a:rPr lang="en-US" i="1" dirty="0" smtClean="0">
                <a:solidFill>
                  <a:srgbClr val="FFFF00"/>
                </a:solidFill>
              </a:rPr>
              <a:t> type</a:t>
            </a:r>
            <a:r>
              <a:rPr lang="en-US" i="1" baseline="-25000" dirty="0" smtClean="0">
                <a:solidFill>
                  <a:srgbClr val="FFFF00"/>
                </a:solidFill>
              </a:rPr>
              <a:t>2</a:t>
            </a:r>
            <a:r>
              <a:rPr lang="en-US" i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param2, …..n); </a:t>
            </a:r>
          </a:p>
          <a:p>
            <a:pPr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Example: </a:t>
            </a:r>
          </a:p>
          <a:p>
            <a:pPr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#include&lt;</a:t>
            </a:r>
            <a:r>
              <a:rPr lang="en-US" b="1" dirty="0" err="1" smtClean="0">
                <a:latin typeface="Courier New" pitchFamily="49" charset="0"/>
              </a:rPr>
              <a:t>stdio.h</a:t>
            </a:r>
            <a:r>
              <a:rPr lang="en-US" b="1" dirty="0" smtClean="0">
                <a:latin typeface="Courier New" pitchFamily="49" charset="0"/>
              </a:rPr>
              <a:t>&gt;       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C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</a:rPr>
              <a:t> add(</a:t>
            </a:r>
            <a:r>
              <a:rPr lang="en-US" b="1" dirty="0" err="1" smtClean="0">
                <a:solidFill>
                  <a:srgbClr val="FFC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</a:rPr>
              <a:t> num1, </a:t>
            </a:r>
            <a:r>
              <a:rPr lang="en-US" b="1" dirty="0" err="1" smtClean="0">
                <a:solidFill>
                  <a:srgbClr val="FFC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</a:rPr>
              <a:t> num2);</a:t>
            </a:r>
          </a:p>
          <a:p>
            <a:pPr>
              <a:buFontTx/>
              <a:buNone/>
            </a:pPr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pPr>
              <a:buFontTx/>
              <a:buNone/>
            </a:pPr>
            <a:r>
              <a:rPr lang="en-US" dirty="0" smtClean="0"/>
              <a:t>{</a:t>
            </a:r>
          </a:p>
          <a:p>
            <a:pPr>
              <a:buFontTx/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(“\n Function Declaration”);</a:t>
            </a:r>
          </a:p>
          <a:p>
            <a:pPr>
              <a:buFontTx/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function can be defined at any place in the program.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During function definition, actual task are implemented within the function.</a:t>
            </a:r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pPr>
              <a:buFontTx/>
              <a:buNone/>
            </a:pPr>
            <a:r>
              <a:rPr lang="en-US" i="1" dirty="0" err="1" smtClean="0">
                <a:solidFill>
                  <a:srgbClr val="FFFF00"/>
                </a:solidFill>
              </a:rPr>
              <a:t>returnTypeDef</a:t>
            </a:r>
            <a:r>
              <a:rPr lang="en-US" i="1" dirty="0" smtClean="0">
                <a:solidFill>
                  <a:srgbClr val="FFFF00"/>
                </a:solidFill>
              </a:rPr>
              <a:t>  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</a:rPr>
              <a:t>functionName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(</a:t>
            </a:r>
            <a:r>
              <a:rPr lang="en-US" i="1" dirty="0" smtClean="0">
                <a:solidFill>
                  <a:srgbClr val="FFFF00"/>
                </a:solidFill>
              </a:rPr>
              <a:t>type</a:t>
            </a:r>
            <a:r>
              <a:rPr lang="en-US" i="1" baseline="-25000" dirty="0" smtClean="0">
                <a:solidFill>
                  <a:srgbClr val="FFFF00"/>
                </a:solidFill>
              </a:rPr>
              <a:t>1</a:t>
            </a:r>
            <a:r>
              <a:rPr lang="en-US" i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param1,</a:t>
            </a:r>
            <a:r>
              <a:rPr lang="en-US" i="1" dirty="0" smtClean="0">
                <a:solidFill>
                  <a:srgbClr val="FFFF00"/>
                </a:solidFill>
              </a:rPr>
              <a:t> type</a:t>
            </a:r>
            <a:r>
              <a:rPr lang="en-US" i="1" baseline="-25000" dirty="0" smtClean="0">
                <a:solidFill>
                  <a:srgbClr val="FFFF00"/>
                </a:solidFill>
              </a:rPr>
              <a:t>2</a:t>
            </a:r>
            <a:r>
              <a:rPr lang="en-US" i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param2, …..n) 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	…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	</a:t>
            </a:r>
            <a:r>
              <a:rPr lang="en-US" i="1" dirty="0" smtClean="0">
                <a:solidFill>
                  <a:srgbClr val="FFFF00"/>
                </a:solidFill>
              </a:rPr>
              <a:t>body of the function( definitions &amp; statements);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	…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};</a:t>
            </a:r>
          </a:p>
          <a:p>
            <a:pPr>
              <a:buFontTx/>
              <a:buNone/>
            </a:pPr>
            <a:endParaRPr lang="en-US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10200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Parameter:</a:t>
            </a:r>
          </a:p>
          <a:p>
            <a:pPr>
              <a:buNone/>
            </a:pPr>
            <a:r>
              <a:rPr lang="en-US" i="1" dirty="0"/>
              <a:t> </a:t>
            </a:r>
            <a:r>
              <a:rPr lang="en-US" i="1" dirty="0" smtClean="0"/>
              <a:t>  A</a:t>
            </a:r>
            <a:r>
              <a:rPr lang="en-US" dirty="0" smtClean="0"/>
              <a:t> declaration of an identifier within the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()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 of a function declaration</a:t>
            </a:r>
          </a:p>
          <a:p>
            <a:pPr lvl="2"/>
            <a:r>
              <a:rPr lang="en-US" dirty="0" smtClean="0"/>
              <a:t>Used within the body of the function as a </a:t>
            </a:r>
            <a:r>
              <a:rPr lang="en-US" i="1" dirty="0" smtClean="0"/>
              <a:t>variable</a:t>
            </a:r>
            <a:r>
              <a:rPr lang="en-US" dirty="0" smtClean="0"/>
              <a:t> of that function</a:t>
            </a:r>
          </a:p>
          <a:p>
            <a:pPr lvl="2"/>
            <a:r>
              <a:rPr lang="en-US" dirty="0" smtClean="0"/>
              <a:t>Initialized to the value of the corresponding </a:t>
            </a:r>
            <a:r>
              <a:rPr lang="en-US" i="1" dirty="0" smtClean="0"/>
              <a:t>argument</a:t>
            </a:r>
            <a:r>
              <a:rPr lang="en-US" dirty="0" smtClean="0"/>
              <a:t>.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Argument:</a:t>
            </a:r>
          </a:p>
          <a:p>
            <a:pPr>
              <a:buNone/>
            </a:pPr>
            <a:r>
              <a:rPr lang="en-US" dirty="0" smtClean="0"/>
              <a:t> An expression passed when a function is </a:t>
            </a:r>
            <a:r>
              <a:rPr lang="en-US" i="1" dirty="0" smtClean="0"/>
              <a:t>called</a:t>
            </a:r>
            <a:r>
              <a:rPr lang="en-US" dirty="0" smtClean="0"/>
              <a:t>; becomes the initial value of the corresponding parameter.</a:t>
            </a:r>
          </a:p>
          <a:p>
            <a:pPr marL="342900" lvl="1" indent="-342900">
              <a:buNone/>
            </a:pPr>
            <a:r>
              <a:rPr lang="en-US" sz="2400" b="1" dirty="0" smtClean="0">
                <a:latin typeface="Courier New" pitchFamily="49" charset="0"/>
              </a:rPr>
              <a:t>            N = f(pi*</a:t>
            </a:r>
            <a:r>
              <a:rPr lang="en-US" sz="2400" b="1" dirty="0" err="1" smtClean="0">
                <a:latin typeface="Courier New" pitchFamily="49" charset="0"/>
              </a:rPr>
              <a:t>pow</a:t>
            </a:r>
            <a:r>
              <a:rPr lang="en-US" sz="2400" b="1" dirty="0" smtClean="0">
                <a:latin typeface="Courier New" pitchFamily="49" charset="0"/>
              </a:rPr>
              <a:t>(r,2), </a:t>
            </a:r>
            <a:r>
              <a:rPr lang="en-US" sz="2400" b="1" dirty="0" err="1" smtClean="0">
                <a:latin typeface="Courier New" pitchFamily="49" charset="0"/>
              </a:rPr>
              <a:t>b+c</a:t>
            </a:r>
            <a:r>
              <a:rPr lang="en-US" sz="2400" b="1" dirty="0" smtClean="0">
                <a:latin typeface="Courier New" pitchFamily="49" charset="0"/>
              </a:rPr>
              <a:t>) + d;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parameters to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ways to pass a parameters to a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Call by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Call by Reference</a:t>
            </a:r>
          </a:p>
          <a:p>
            <a:pPr marL="514350" indent="-514350">
              <a:buNone/>
            </a:pPr>
            <a:r>
              <a:rPr lang="en-US" dirty="0" smtClean="0"/>
              <a:t>Call by Value method: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 algn="just"/>
            <a:r>
              <a:rPr lang="en-US" dirty="0" smtClean="0"/>
              <a:t>In this parameter passing method, values of actual parameters are copied to function’s formal parameters.</a:t>
            </a:r>
          </a:p>
          <a:p>
            <a:pPr marL="514350" indent="-514350" algn="just">
              <a:buNone/>
            </a:pPr>
            <a:endParaRPr lang="en-US" dirty="0" smtClean="0"/>
          </a:p>
          <a:p>
            <a:pPr marL="514350" indent="-514350" algn="just"/>
            <a:r>
              <a:rPr lang="en-US" dirty="0" smtClean="0"/>
              <a:t>The two types of parameters are stored in different memory locations. So any changes made inside functions are not reflected in actual parameters of caller.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800" dirty="0" smtClean="0">
                <a:solidFill>
                  <a:srgbClr val="FF0000"/>
                </a:solidFill>
              </a:rPr>
              <a:t>Program:					Output:</a:t>
            </a:r>
          </a:p>
          <a:p>
            <a:pPr>
              <a:buNone/>
            </a:pPr>
            <a:r>
              <a:rPr lang="en-US" sz="8800" dirty="0" smtClean="0"/>
              <a:t>#include &lt;</a:t>
            </a:r>
            <a:r>
              <a:rPr lang="en-US" sz="8800" dirty="0" err="1" smtClean="0"/>
              <a:t>stdio.h</a:t>
            </a:r>
            <a:r>
              <a:rPr lang="en-US" sz="8800" dirty="0" smtClean="0"/>
              <a:t>&gt; </a:t>
            </a:r>
          </a:p>
          <a:p>
            <a:pPr>
              <a:buNone/>
            </a:pPr>
            <a:r>
              <a:rPr lang="en-US" sz="8800" dirty="0" smtClean="0"/>
              <a:t> void swap(</a:t>
            </a:r>
            <a:r>
              <a:rPr lang="en-US" sz="8800" dirty="0" err="1" smtClean="0"/>
              <a:t>int</a:t>
            </a:r>
            <a:r>
              <a:rPr lang="en-US" sz="8800" dirty="0" smtClean="0"/>
              <a:t> x, </a:t>
            </a:r>
            <a:r>
              <a:rPr lang="en-US" sz="8800" dirty="0" err="1" smtClean="0"/>
              <a:t>int</a:t>
            </a:r>
            <a:r>
              <a:rPr lang="en-US" sz="8800" dirty="0" smtClean="0"/>
              <a:t> y</a:t>
            </a:r>
            <a:r>
              <a:rPr lang="en-US" sz="8000" dirty="0" smtClean="0"/>
              <a:t>); 			</a:t>
            </a:r>
            <a:r>
              <a:rPr lang="en-US" sz="8800" dirty="0" smtClean="0"/>
              <a:t>x=20 y=10</a:t>
            </a:r>
          </a:p>
          <a:p>
            <a:pPr>
              <a:buNone/>
            </a:pPr>
            <a:r>
              <a:rPr lang="en-US" sz="8800" dirty="0" smtClean="0"/>
              <a:t>  </a:t>
            </a:r>
            <a:r>
              <a:rPr lang="en-US" sz="8800" dirty="0" err="1" smtClean="0"/>
              <a:t>int</a:t>
            </a:r>
            <a:r>
              <a:rPr lang="en-US" sz="8800" dirty="0" smtClean="0"/>
              <a:t> main() </a:t>
            </a:r>
          </a:p>
          <a:p>
            <a:pPr>
              <a:buNone/>
            </a:pPr>
            <a:r>
              <a:rPr lang="en-US" sz="8800" dirty="0" smtClean="0"/>
              <a:t>{							a=20 b=10</a:t>
            </a:r>
          </a:p>
          <a:p>
            <a:pPr>
              <a:buNone/>
            </a:pPr>
            <a:r>
              <a:rPr lang="en-US" sz="8800" dirty="0" smtClean="0"/>
              <a:t>    </a:t>
            </a:r>
            <a:r>
              <a:rPr lang="en-US" sz="8800" dirty="0" err="1" smtClean="0"/>
              <a:t>int</a:t>
            </a:r>
            <a:r>
              <a:rPr lang="en-US" sz="8800" dirty="0" smtClean="0"/>
              <a:t> a = 10, b = 20; </a:t>
            </a:r>
          </a:p>
          <a:p>
            <a:pPr>
              <a:buNone/>
            </a:pPr>
            <a:r>
              <a:rPr lang="en-US" sz="8800" dirty="0" smtClean="0"/>
              <a:t>    </a:t>
            </a:r>
            <a:r>
              <a:rPr lang="en-US" sz="8800" dirty="0" err="1" smtClean="0"/>
              <a:t>swapx</a:t>
            </a:r>
            <a:r>
              <a:rPr lang="en-US" sz="8800" dirty="0" smtClean="0"/>
              <a:t>(a, b); </a:t>
            </a:r>
          </a:p>
          <a:p>
            <a:pPr>
              <a:buNone/>
            </a:pPr>
            <a:r>
              <a:rPr lang="en-US" sz="8800" dirty="0" smtClean="0"/>
              <a:t>    </a:t>
            </a:r>
            <a:r>
              <a:rPr lang="en-US" sz="8800" dirty="0" err="1" smtClean="0"/>
              <a:t>printf</a:t>
            </a:r>
            <a:r>
              <a:rPr lang="en-US" sz="8800" dirty="0" smtClean="0"/>
              <a:t>("a=%d b=%d\n", a, b); </a:t>
            </a:r>
          </a:p>
          <a:p>
            <a:pPr>
              <a:buNone/>
            </a:pPr>
            <a:r>
              <a:rPr lang="en-US" sz="8800" dirty="0" smtClean="0"/>
              <a:t>    return 0; </a:t>
            </a:r>
          </a:p>
          <a:p>
            <a:pPr>
              <a:buNone/>
            </a:pPr>
            <a:r>
              <a:rPr lang="en-US" sz="8800" dirty="0" smtClean="0"/>
              <a:t>} </a:t>
            </a:r>
          </a:p>
          <a:p>
            <a:pPr>
              <a:buNone/>
            </a:pPr>
            <a:r>
              <a:rPr lang="en-US" sz="8800" dirty="0" smtClean="0"/>
              <a:t> void </a:t>
            </a:r>
            <a:r>
              <a:rPr lang="en-US" sz="8800" dirty="0" err="1" smtClean="0"/>
              <a:t>swapx</a:t>
            </a:r>
            <a:r>
              <a:rPr lang="en-US" sz="8800" dirty="0" smtClean="0"/>
              <a:t>(</a:t>
            </a:r>
            <a:r>
              <a:rPr lang="en-US" sz="8800" dirty="0" err="1" smtClean="0"/>
              <a:t>int</a:t>
            </a:r>
            <a:r>
              <a:rPr lang="en-US" sz="8800" dirty="0" smtClean="0"/>
              <a:t> x, </a:t>
            </a:r>
            <a:r>
              <a:rPr lang="en-US" sz="8800" dirty="0" err="1" smtClean="0"/>
              <a:t>int</a:t>
            </a:r>
            <a:r>
              <a:rPr lang="en-US" sz="8800" dirty="0" smtClean="0"/>
              <a:t> y) </a:t>
            </a:r>
          </a:p>
          <a:p>
            <a:pPr>
              <a:buNone/>
            </a:pPr>
            <a:r>
              <a:rPr lang="en-US" sz="8800" dirty="0" smtClean="0"/>
              <a:t>{ </a:t>
            </a:r>
          </a:p>
          <a:p>
            <a:pPr>
              <a:buNone/>
            </a:pPr>
            <a:r>
              <a:rPr lang="en-US" sz="8800" dirty="0" smtClean="0"/>
              <a:t>    </a:t>
            </a:r>
            <a:r>
              <a:rPr lang="en-US" sz="8800" dirty="0" err="1" smtClean="0"/>
              <a:t>int</a:t>
            </a:r>
            <a:r>
              <a:rPr lang="en-US" sz="8800" dirty="0" smtClean="0"/>
              <a:t> t; </a:t>
            </a:r>
          </a:p>
          <a:p>
            <a:pPr>
              <a:buNone/>
            </a:pPr>
            <a:r>
              <a:rPr lang="en-US" sz="8800" dirty="0" smtClean="0"/>
              <a:t>    t = x; </a:t>
            </a:r>
          </a:p>
          <a:p>
            <a:pPr>
              <a:buNone/>
            </a:pPr>
            <a:r>
              <a:rPr lang="en-US" sz="8800" dirty="0" smtClean="0"/>
              <a:t>    x = y; </a:t>
            </a:r>
          </a:p>
          <a:p>
            <a:pPr>
              <a:buNone/>
            </a:pPr>
            <a:r>
              <a:rPr lang="en-US" sz="8800" dirty="0" smtClean="0"/>
              <a:t>    y = t; </a:t>
            </a:r>
          </a:p>
          <a:p>
            <a:pPr>
              <a:buNone/>
            </a:pPr>
            <a:r>
              <a:rPr lang="en-US" sz="8800" dirty="0" smtClean="0"/>
              <a:t>   </a:t>
            </a:r>
            <a:r>
              <a:rPr lang="en-US" sz="8800" dirty="0" err="1" smtClean="0"/>
              <a:t>printf</a:t>
            </a:r>
            <a:r>
              <a:rPr lang="en-US" sz="8800" dirty="0" smtClean="0"/>
              <a:t>("x=%d y=%d\n", x, y); </a:t>
            </a:r>
          </a:p>
          <a:p>
            <a:pPr>
              <a:buNone/>
            </a:pPr>
            <a:r>
              <a:rPr lang="en-US" sz="8800" dirty="0" smtClean="0"/>
              <a:t>}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1309</Words>
  <Application>Microsoft Office PowerPoint</Application>
  <PresentationFormat>On-screen Show (4:3)</PresentationFormat>
  <Paragraphs>374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Custom Design</vt:lpstr>
      <vt:lpstr>Functions in C</vt:lpstr>
      <vt:lpstr>Definition</vt:lpstr>
      <vt:lpstr>Built in Functions </vt:lpstr>
      <vt:lpstr>Built in Functions </vt:lpstr>
      <vt:lpstr>Declaration  </vt:lpstr>
      <vt:lpstr>Function Definition</vt:lpstr>
      <vt:lpstr>Function Definition</vt:lpstr>
      <vt:lpstr>Passing parameters to a function</vt:lpstr>
      <vt:lpstr>Example: Call by value</vt:lpstr>
      <vt:lpstr>Passing parameters to a function</vt:lpstr>
      <vt:lpstr>Example: Call by reference</vt:lpstr>
      <vt:lpstr>Example: Function definition</vt:lpstr>
      <vt:lpstr>Limitations</vt:lpstr>
      <vt:lpstr>Function Prototypes</vt:lpstr>
      <vt:lpstr>Purpose of using Prototypes</vt:lpstr>
      <vt:lpstr>Storage Classes</vt:lpstr>
      <vt:lpstr>Types of storage classes</vt:lpstr>
      <vt:lpstr>Scope Rules</vt:lpstr>
      <vt:lpstr>Local variables</vt:lpstr>
      <vt:lpstr>Global variables</vt:lpstr>
      <vt:lpstr>Example: Global variables</vt:lpstr>
      <vt:lpstr>        Formal Parameters        </vt:lpstr>
      <vt:lpstr>Variable Initialization</vt:lpstr>
      <vt:lpstr>Recursion</vt:lpstr>
      <vt:lpstr>Example: recursion</vt:lpstr>
      <vt:lpstr>Iteration  Vs Recursion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214</cp:revision>
  <dcterms:created xsi:type="dcterms:W3CDTF">2020-07-16T17:47:16Z</dcterms:created>
  <dcterms:modified xsi:type="dcterms:W3CDTF">2020-09-03T11:09:23Z</dcterms:modified>
</cp:coreProperties>
</file>