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5" r:id="rId18"/>
    <p:sldId id="276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3C9CB57-D224-40AF-BD7C-8B3A0A898027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7D11FE7-AF1C-49F6-83E8-3676F93BB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CB57-D224-40AF-BD7C-8B3A0A898027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E7-AF1C-49F6-83E8-3676F93BB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CB57-D224-40AF-BD7C-8B3A0A898027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E7-AF1C-49F6-83E8-3676F93BB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C9CB57-D224-40AF-BD7C-8B3A0A898027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D11FE7-AF1C-49F6-83E8-3676F93BB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3C9CB57-D224-40AF-BD7C-8B3A0A898027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7D11FE7-AF1C-49F6-83E8-3676F93BB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CB57-D224-40AF-BD7C-8B3A0A898027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E7-AF1C-49F6-83E8-3676F93BB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CB57-D224-40AF-BD7C-8B3A0A898027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E7-AF1C-49F6-83E8-3676F93BB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C9CB57-D224-40AF-BD7C-8B3A0A898027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D11FE7-AF1C-49F6-83E8-3676F93BB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CB57-D224-40AF-BD7C-8B3A0A898027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E7-AF1C-49F6-83E8-3676F93BB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C9CB57-D224-40AF-BD7C-8B3A0A898027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D11FE7-AF1C-49F6-83E8-3676F93BB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C9CB57-D224-40AF-BD7C-8B3A0A898027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D11FE7-AF1C-49F6-83E8-3676F93BB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3C9CB57-D224-40AF-BD7C-8B3A0A898027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D11FE7-AF1C-49F6-83E8-3676F93BB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467600" cy="914400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/>
              <a:t>Pointers</a:t>
            </a:r>
            <a:endParaRPr lang="en-US" sz="3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667000" y="2133600"/>
            <a:ext cx="5257800" cy="3505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Declaration </a:t>
            </a:r>
          </a:p>
          <a:p>
            <a:r>
              <a:rPr lang="en-US" dirty="0" smtClean="0"/>
              <a:t>How to access a pointer variable</a:t>
            </a:r>
          </a:p>
          <a:p>
            <a:r>
              <a:rPr lang="en-US" dirty="0" smtClean="0"/>
              <a:t>Rules for using pointers</a:t>
            </a:r>
          </a:p>
          <a:p>
            <a:r>
              <a:rPr lang="en-US" dirty="0" smtClean="0"/>
              <a:t>Pointer operators and expressions</a:t>
            </a:r>
          </a:p>
          <a:p>
            <a:r>
              <a:rPr lang="en-US" dirty="0" smtClean="0"/>
              <a:t>Array of pointers</a:t>
            </a:r>
          </a:p>
          <a:p>
            <a:r>
              <a:rPr lang="en-US" dirty="0" smtClean="0"/>
              <a:t>Pointers with functions</a:t>
            </a:r>
          </a:p>
          <a:p>
            <a:r>
              <a:rPr lang="en-US" dirty="0" smtClean="0"/>
              <a:t>Invalid operations in pointers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Incrementing A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715000"/>
          </a:xfrm>
        </p:spPr>
        <p:txBody>
          <a:bodyPr/>
          <a:lstStyle/>
          <a:p>
            <a:r>
              <a:rPr lang="en-US" dirty="0" smtClean="0"/>
              <a:t>We can increment a pointer variable directly.</a:t>
            </a:r>
          </a:p>
          <a:p>
            <a:endParaRPr lang="en-US" dirty="0" smtClean="0"/>
          </a:p>
          <a:p>
            <a:r>
              <a:rPr lang="en-US" dirty="0" smtClean="0"/>
              <a:t>Instead of array, a pointer can be used in the program because array name cannot be incremented, it is a constant pointer.</a:t>
            </a:r>
          </a:p>
          <a:p>
            <a:endParaRPr lang="en-US" dirty="0" smtClean="0"/>
          </a:p>
          <a:p>
            <a:r>
              <a:rPr lang="en-US" dirty="0" smtClean="0"/>
              <a:t>Incrementing Pointer Variable Depends Upon data type of the Pointer variable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47244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in a 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Incrementing A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1534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sz="2800" b="1" dirty="0" smtClean="0">
                <a:solidFill>
                  <a:srgbClr val="FF00FF"/>
                </a:solidFill>
              </a:rPr>
              <a:t>new value = current address + </a:t>
            </a:r>
            <a:r>
              <a:rPr lang="en-US" sz="2800" b="1" dirty="0" err="1" smtClean="0">
                <a:solidFill>
                  <a:srgbClr val="FF00FF"/>
                </a:solidFill>
              </a:rPr>
              <a:t>i</a:t>
            </a:r>
            <a:r>
              <a:rPr lang="en-US" sz="2800" b="1" dirty="0" smtClean="0">
                <a:solidFill>
                  <a:srgbClr val="FF00FF"/>
                </a:solidFill>
              </a:rPr>
              <a:t> * </a:t>
            </a:r>
            <a:r>
              <a:rPr lang="en-US" sz="2800" b="1" dirty="0" err="1" smtClean="0">
                <a:solidFill>
                  <a:srgbClr val="FF00FF"/>
                </a:solidFill>
              </a:rPr>
              <a:t>sizeofd</a:t>
            </a:r>
            <a:r>
              <a:rPr lang="en-US" sz="2800" b="1" dirty="0" smtClean="0">
                <a:solidFill>
                  <a:srgbClr val="FF00FF"/>
                </a:solidFill>
              </a:rPr>
              <a:t>(data type)</a:t>
            </a:r>
          </a:p>
          <a:p>
            <a:endParaRPr lang="en-US" b="1" u="sng" dirty="0" smtClean="0">
              <a:solidFill>
                <a:srgbClr val="FF00FF"/>
              </a:solidFill>
            </a:endParaRPr>
          </a:p>
          <a:p>
            <a:pPr>
              <a:buNone/>
            </a:pPr>
            <a:r>
              <a:rPr lang="en-US" b="1" u="sng" dirty="0" smtClean="0"/>
              <a:t>Example:  </a:t>
            </a:r>
            <a:r>
              <a:rPr lang="en-US" dirty="0" smtClean="0"/>
              <a:t>Increment Integer Pointer</a:t>
            </a:r>
          </a:p>
          <a:p>
            <a:pPr>
              <a:buNone/>
            </a:pPr>
            <a:endParaRPr lang="en-US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Program:				Output: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                            New </a:t>
            </a:r>
            <a:r>
              <a:rPr lang="en-US" dirty="0" err="1" smtClean="0"/>
              <a:t>adress</a:t>
            </a:r>
            <a:r>
              <a:rPr lang="en-US" dirty="0" smtClean="0"/>
              <a:t> of </a:t>
            </a:r>
            <a:r>
              <a:rPr lang="en-US" dirty="0" err="1" smtClean="0"/>
              <a:t>ptr</a:t>
            </a:r>
            <a:r>
              <a:rPr lang="en-US" dirty="0" smtClean="0"/>
              <a:t>: 1002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                                        value of </a:t>
            </a:r>
            <a:r>
              <a:rPr lang="en-US" dirty="0" err="1" smtClean="0"/>
              <a:t>ptr</a:t>
            </a:r>
            <a:r>
              <a:rPr lang="en-US" dirty="0" smtClean="0"/>
              <a:t>: 20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const=20;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=(</a:t>
            </a:r>
            <a:r>
              <a:rPr lang="en-US" dirty="0" err="1" smtClean="0"/>
              <a:t>int</a:t>
            </a:r>
            <a:r>
              <a:rPr lang="en-US" dirty="0" smtClean="0"/>
              <a:t> *)1000; </a:t>
            </a:r>
          </a:p>
          <a:p>
            <a:pPr>
              <a:buNone/>
            </a:pPr>
            <a:r>
              <a:rPr lang="en-US" dirty="0" err="1" smtClean="0"/>
              <a:t>ptr</a:t>
            </a:r>
            <a:r>
              <a:rPr lang="en-US" dirty="0" smtClean="0"/>
              <a:t>=ptr+1; </a:t>
            </a:r>
          </a:p>
          <a:p>
            <a:pPr>
              <a:buNone/>
            </a:pPr>
            <a:r>
              <a:rPr lang="en-US" dirty="0" err="1" smtClean="0"/>
              <a:t>Ptr</a:t>
            </a:r>
            <a:r>
              <a:rPr lang="en-US" dirty="0" smtClean="0"/>
              <a:t>=const;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("New </a:t>
            </a:r>
            <a:r>
              <a:rPr lang="en-US" dirty="0" err="1" smtClean="0"/>
              <a:t>adress</a:t>
            </a:r>
            <a:r>
              <a:rPr lang="en-US" dirty="0" smtClean="0"/>
              <a:t> of </a:t>
            </a:r>
            <a:r>
              <a:rPr lang="en-US" dirty="0" err="1" smtClean="0"/>
              <a:t>ptr</a:t>
            </a:r>
            <a:r>
              <a:rPr lang="en-US" dirty="0" smtClean="0"/>
              <a:t> : %</a:t>
            </a:r>
            <a:r>
              <a:rPr lang="en-US" dirty="0" err="1" smtClean="0"/>
              <a:t>u",ptr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(“value of </a:t>
            </a:r>
            <a:r>
              <a:rPr lang="en-US" dirty="0" err="1" smtClean="0"/>
              <a:t>ptr</a:t>
            </a:r>
            <a:r>
              <a:rPr lang="en-US" dirty="0" smtClean="0"/>
              <a:t>: %d”, *</a:t>
            </a:r>
            <a:r>
              <a:rPr lang="en-US" dirty="0" err="1" smtClean="0"/>
              <a:t>ptr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return 0;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Array of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 </a:t>
            </a:r>
            <a:r>
              <a:rPr lang="en-US" b="1" dirty="0" smtClean="0">
                <a:solidFill>
                  <a:srgbClr val="FF00FF"/>
                </a:solidFill>
              </a:rPr>
              <a:t>array of pointers</a:t>
            </a:r>
            <a:r>
              <a:rPr lang="en-US" dirty="0" smtClean="0">
                <a:solidFill>
                  <a:srgbClr val="FF00FF"/>
                </a:solidFill>
              </a:rPr>
              <a:t> </a:t>
            </a:r>
            <a:r>
              <a:rPr lang="en-US" dirty="0" smtClean="0"/>
              <a:t>is an indexed set of variables, where the variables are </a:t>
            </a:r>
            <a:r>
              <a:rPr lang="en-US" b="1" dirty="0" smtClean="0"/>
              <a:t>pointers</a:t>
            </a:r>
            <a:r>
              <a:rPr lang="en-US" dirty="0" smtClean="0"/>
              <a:t> (referencing a location in memory).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Declaration:</a:t>
            </a:r>
          </a:p>
          <a:p>
            <a:pPr>
              <a:buNone/>
            </a:pPr>
            <a:r>
              <a:rPr lang="en-US" dirty="0" smtClean="0">
                <a:solidFill>
                  <a:srgbClr val="FF00FF"/>
                </a:solidFill>
              </a:rPr>
              <a:t>                       </a:t>
            </a:r>
            <a:r>
              <a:rPr lang="en-US" dirty="0" err="1" smtClean="0">
                <a:solidFill>
                  <a:srgbClr val="FF00FF"/>
                </a:solidFill>
              </a:rPr>
              <a:t>int</a:t>
            </a:r>
            <a:r>
              <a:rPr lang="en-US" dirty="0" smtClean="0">
                <a:solidFill>
                  <a:srgbClr val="FF00FF"/>
                </a:solidFill>
              </a:rPr>
              <a:t>  * </a:t>
            </a:r>
            <a:r>
              <a:rPr lang="en-US" dirty="0" err="1" smtClean="0">
                <a:solidFill>
                  <a:srgbClr val="FF00FF"/>
                </a:solidFill>
              </a:rPr>
              <a:t>ptr</a:t>
            </a:r>
            <a:r>
              <a:rPr lang="en-US" dirty="0" smtClean="0">
                <a:solidFill>
                  <a:srgbClr val="FF00FF"/>
                </a:solidFill>
              </a:rPr>
              <a:t>[max];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Ptr</a:t>
            </a:r>
            <a:r>
              <a:rPr lang="en-US" dirty="0" smtClean="0"/>
              <a:t> holds integer value. i.e.,   array of max integer pointers 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  <a:p>
            <a:pPr>
              <a:buNone/>
            </a:pPr>
            <a:r>
              <a:rPr lang="en-US" dirty="0" smtClean="0"/>
              <a:t>Array of pointers used to store a list of strings.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Example: Array of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559552"/>
          </a:xfrm>
        </p:spPr>
        <p:txBody>
          <a:bodyPr>
            <a:normAutofit fontScale="92500"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Program: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Output:</a:t>
            </a: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                              Value inside </a:t>
            </a:r>
            <a:r>
              <a:rPr lang="en-US" dirty="0" err="1" smtClean="0"/>
              <a:t>ptr</a:t>
            </a:r>
            <a:r>
              <a:rPr lang="en-US" dirty="0" smtClean="0"/>
              <a:t> : 5000                                                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			         Value inside </a:t>
            </a:r>
            <a:r>
              <a:rPr lang="en-US" dirty="0" err="1" smtClean="0"/>
              <a:t>ptr</a:t>
            </a:r>
            <a:r>
              <a:rPr lang="en-US" dirty="0" smtClean="0"/>
              <a:t> : 5020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float val1[5]={14.5, 12.2, 3.6 }; </a:t>
            </a:r>
          </a:p>
          <a:p>
            <a:pPr>
              <a:buNone/>
            </a:pPr>
            <a:r>
              <a:rPr lang="en-US" dirty="0" smtClean="0"/>
              <a:t>float(*</a:t>
            </a:r>
            <a:r>
              <a:rPr lang="en-US" dirty="0" err="1" smtClean="0"/>
              <a:t>ptr</a:t>
            </a:r>
            <a:r>
              <a:rPr lang="en-US" dirty="0" smtClean="0"/>
              <a:t>)[5]; </a:t>
            </a:r>
          </a:p>
          <a:p>
            <a:pPr>
              <a:buNone/>
            </a:pPr>
            <a:r>
              <a:rPr lang="en-US" dirty="0" err="1" smtClean="0"/>
              <a:t>ptr</a:t>
            </a:r>
            <a:r>
              <a:rPr lang="en-US" dirty="0" smtClean="0"/>
              <a:t>=&amp;val1;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("Value inside </a:t>
            </a:r>
            <a:r>
              <a:rPr lang="en-US" dirty="0" err="1" smtClean="0"/>
              <a:t>ptr</a:t>
            </a:r>
            <a:r>
              <a:rPr lang="en-US" dirty="0" smtClean="0"/>
              <a:t> : %d", </a:t>
            </a:r>
            <a:r>
              <a:rPr lang="en-US" dirty="0" err="1" smtClean="0"/>
              <a:t>ptr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err="1" smtClean="0"/>
              <a:t>ptr</a:t>
            </a:r>
            <a:r>
              <a:rPr lang="en-US" dirty="0" smtClean="0"/>
              <a:t>=ptr+1;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("Value inside </a:t>
            </a:r>
            <a:r>
              <a:rPr lang="en-US" dirty="0" err="1" smtClean="0"/>
              <a:t>ptr</a:t>
            </a:r>
            <a:r>
              <a:rPr lang="en-US" dirty="0" smtClean="0"/>
              <a:t> : %d", </a:t>
            </a:r>
            <a:r>
              <a:rPr lang="en-US" dirty="0" err="1" smtClean="0"/>
              <a:t>ptr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return 0;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Incrementing Array of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Float *</a:t>
            </a:r>
            <a:r>
              <a:rPr lang="en-US" dirty="0" err="1" smtClean="0"/>
              <a:t>ptr</a:t>
            </a:r>
            <a:r>
              <a:rPr lang="en-US" dirty="0" smtClean="0"/>
              <a:t>[5]</a:t>
            </a:r>
          </a:p>
          <a:p>
            <a:pPr>
              <a:buNone/>
            </a:pPr>
            <a:r>
              <a:rPr lang="en-US" dirty="0" smtClean="0"/>
              <a:t>                                    Float val1[5]</a:t>
            </a:r>
          </a:p>
          <a:p>
            <a:pPr>
              <a:buNone/>
            </a:pPr>
            <a:r>
              <a:rPr lang="en-US" dirty="0" smtClean="0"/>
              <a:t>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Address of </a:t>
            </a:r>
            <a:r>
              <a:rPr lang="en-US" dirty="0" err="1" smtClean="0"/>
              <a:t>ptr</a:t>
            </a:r>
            <a:r>
              <a:rPr lang="en-US" dirty="0" smtClean="0"/>
              <a:t>[0] = 5000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</a:t>
            </a:r>
          </a:p>
          <a:p>
            <a:r>
              <a:rPr lang="en-US" dirty="0" smtClean="0"/>
              <a:t>To find address of </a:t>
            </a:r>
            <a:r>
              <a:rPr lang="en-US" dirty="0" err="1" smtClean="0"/>
              <a:t>ptr</a:t>
            </a:r>
            <a:r>
              <a:rPr lang="en-US" dirty="0" smtClean="0"/>
              <a:t>[1],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Add of </a:t>
            </a:r>
            <a:r>
              <a:rPr lang="en-US" sz="2000" dirty="0" err="1" smtClean="0"/>
              <a:t>ptr</a:t>
            </a:r>
            <a:r>
              <a:rPr lang="en-US" sz="2000" dirty="0" smtClean="0"/>
              <a:t>[1] = Add of </a:t>
            </a:r>
            <a:r>
              <a:rPr lang="en-US" sz="2000" dirty="0" err="1" smtClean="0"/>
              <a:t>ptr</a:t>
            </a:r>
            <a:r>
              <a:rPr lang="en-US" sz="2000" dirty="0" smtClean="0"/>
              <a:t>[0] + (Size of Data Type)*(Size of Array)</a:t>
            </a:r>
          </a:p>
          <a:p>
            <a:pPr>
              <a:buNone/>
            </a:pPr>
            <a:r>
              <a:rPr lang="en-US" sz="2000" dirty="0" smtClean="0"/>
              <a:t>                         = 5000 + (4 bytes) * (5) </a:t>
            </a:r>
          </a:p>
          <a:p>
            <a:pPr>
              <a:buNone/>
            </a:pPr>
            <a:r>
              <a:rPr lang="en-US" sz="2000" dirty="0" smtClean="0"/>
              <a:t>                         = 5020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057400"/>
          <a:ext cx="914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Ptr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Ptr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Ptr</a:t>
                      </a:r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Ptr</a:t>
                      </a:r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Ptr</a:t>
                      </a:r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981200" y="22860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29000" y="2133600"/>
          <a:ext cx="449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/>
                <a:gridCol w="899160"/>
                <a:gridCol w="899160"/>
                <a:gridCol w="899160"/>
                <a:gridCol w="8991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Decrementing a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305800" cy="5715000"/>
          </a:xfrm>
        </p:spPr>
        <p:txBody>
          <a:bodyPr/>
          <a:lstStyle/>
          <a:p>
            <a:r>
              <a:rPr lang="en-US" dirty="0" smtClean="0"/>
              <a:t>Decrementing a pointer is done by using – operator.</a:t>
            </a:r>
          </a:p>
          <a:p>
            <a:endParaRPr lang="en-US" dirty="0" smtClean="0"/>
          </a:p>
          <a:p>
            <a:r>
              <a:rPr lang="en-US" dirty="0" smtClean="0"/>
              <a:t>The operator decreases the pointer value depends upon the data type used.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2766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in a 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decrement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Decrementing a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686800" cy="6019800"/>
          </a:xfrm>
        </p:spPr>
        <p:txBody>
          <a:bodyPr>
            <a:noAutofit/>
          </a:bodyPr>
          <a:lstStyle/>
          <a:p>
            <a:r>
              <a:rPr lang="en-US" sz="2000" u="sng" dirty="0" smtClean="0">
                <a:solidFill>
                  <a:schemeClr val="accent1">
                    <a:lumMod val="75000"/>
                  </a:schemeClr>
                </a:solidFill>
              </a:rPr>
              <a:t>Program: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</a:t>
            </a:r>
            <a:r>
              <a:rPr lang="en-US" sz="2000" u="sng" dirty="0" smtClean="0">
                <a:solidFill>
                  <a:schemeClr val="accent1">
                    <a:lumMod val="75000"/>
                  </a:schemeClr>
                </a:solidFill>
              </a:rPr>
              <a:t> Output:</a:t>
            </a:r>
          </a:p>
          <a:p>
            <a:pPr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                                  Address of </a:t>
            </a:r>
            <a:r>
              <a:rPr lang="en-US" sz="2000" dirty="0" err="1" smtClean="0"/>
              <a:t>var</a:t>
            </a:r>
            <a:r>
              <a:rPr lang="en-US" sz="2000" dirty="0" smtClean="0"/>
              <a:t>[2] = bfedbcd8</a:t>
            </a:r>
          </a:p>
          <a:p>
            <a:pPr>
              <a:buNone/>
            </a:pPr>
            <a:r>
              <a:rPr lang="en-US" sz="2000" dirty="0" smtClean="0"/>
              <a:t>const </a:t>
            </a:r>
            <a:r>
              <a:rPr lang="en-US" sz="2000" dirty="0" err="1" smtClean="0"/>
              <a:t>int</a:t>
            </a:r>
            <a:r>
              <a:rPr lang="en-US" sz="2000" dirty="0" smtClean="0"/>
              <a:t> MAX = 3;                                  Value of </a:t>
            </a:r>
            <a:r>
              <a:rPr lang="en-US" sz="2000" dirty="0" err="1" smtClean="0"/>
              <a:t>var</a:t>
            </a:r>
            <a:r>
              <a:rPr lang="en-US" sz="2000" dirty="0" smtClean="0"/>
              <a:t>[2] = 80            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 ()                                               Address of </a:t>
            </a:r>
            <a:r>
              <a:rPr lang="en-US" sz="2000" dirty="0" err="1" smtClean="0"/>
              <a:t>var</a:t>
            </a:r>
            <a:r>
              <a:rPr lang="en-US" sz="2000" dirty="0" smtClean="0"/>
              <a:t>[1] = bfedbcd4                  </a:t>
            </a:r>
          </a:p>
          <a:p>
            <a:pPr>
              <a:buNone/>
            </a:pPr>
            <a:r>
              <a:rPr lang="en-US" sz="2000" dirty="0" smtClean="0"/>
              <a:t>{                                                             Value of </a:t>
            </a:r>
            <a:r>
              <a:rPr lang="en-US" sz="2000" dirty="0" err="1" smtClean="0"/>
              <a:t>var</a:t>
            </a:r>
            <a:r>
              <a:rPr lang="en-US" sz="2000" dirty="0" smtClean="0"/>
              <a:t>[1] = 50 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var</a:t>
            </a:r>
            <a:r>
              <a:rPr lang="en-US" sz="2000" dirty="0" smtClean="0"/>
              <a:t>[] = {10, 50, 80};                              Address of </a:t>
            </a:r>
            <a:r>
              <a:rPr lang="en-US" sz="2000" dirty="0" err="1" smtClean="0"/>
              <a:t>var</a:t>
            </a:r>
            <a:r>
              <a:rPr lang="en-US" sz="2000" dirty="0" smtClean="0"/>
              <a:t>[0] = bfedbcd0                        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, *</a:t>
            </a:r>
            <a:r>
              <a:rPr lang="en-US" sz="2000" dirty="0" err="1" smtClean="0"/>
              <a:t>ptr</a:t>
            </a:r>
            <a:r>
              <a:rPr lang="en-US" sz="2000" dirty="0" smtClean="0"/>
              <a:t>;                                                 Value of </a:t>
            </a:r>
            <a:r>
              <a:rPr lang="en-US" sz="2000" dirty="0" err="1" smtClean="0"/>
              <a:t>var</a:t>
            </a:r>
            <a:r>
              <a:rPr lang="en-US" sz="2000" dirty="0" smtClean="0"/>
              <a:t>[0] = 10 </a:t>
            </a:r>
          </a:p>
          <a:p>
            <a:pPr>
              <a:buNone/>
            </a:pPr>
            <a:r>
              <a:rPr lang="en-US" sz="2000" dirty="0" err="1" smtClean="0"/>
              <a:t>ptr</a:t>
            </a:r>
            <a:r>
              <a:rPr lang="en-US" sz="2000" dirty="0" smtClean="0"/>
              <a:t> = &amp;</a:t>
            </a:r>
            <a:r>
              <a:rPr lang="en-US" sz="2000" dirty="0" err="1" smtClean="0"/>
              <a:t>var</a:t>
            </a:r>
            <a:r>
              <a:rPr lang="en-US" sz="2000" dirty="0" smtClean="0"/>
              <a:t>[MAX-1]; </a:t>
            </a:r>
          </a:p>
          <a:p>
            <a:pPr>
              <a:buNone/>
            </a:pPr>
            <a:r>
              <a:rPr lang="en-US" sz="2000" dirty="0" smtClean="0"/>
              <a:t>for ( </a:t>
            </a:r>
            <a:r>
              <a:rPr lang="en-US" sz="2000" dirty="0" err="1" smtClean="0"/>
              <a:t>i</a:t>
            </a:r>
            <a:r>
              <a:rPr lang="en-US" sz="2000" dirty="0" smtClean="0"/>
              <a:t> = MAX; </a:t>
            </a:r>
            <a:r>
              <a:rPr lang="en-US" sz="2000" dirty="0" err="1" smtClean="0"/>
              <a:t>i</a:t>
            </a:r>
            <a:r>
              <a:rPr lang="en-US" sz="2000" dirty="0" smtClean="0"/>
              <a:t> &gt; 0; </a:t>
            </a:r>
            <a:r>
              <a:rPr lang="en-US" sz="2000" dirty="0" err="1" smtClean="0"/>
              <a:t>i</a:t>
            </a:r>
            <a:r>
              <a:rPr lang="en-US" sz="2000" dirty="0" smtClean="0"/>
              <a:t>--)</a:t>
            </a:r>
          </a:p>
          <a:p>
            <a:pPr>
              <a:buNone/>
            </a:pP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("Address of </a:t>
            </a:r>
            <a:r>
              <a:rPr lang="en-US" sz="2000" dirty="0" err="1" smtClean="0"/>
              <a:t>var</a:t>
            </a:r>
            <a:r>
              <a:rPr lang="en-US" sz="2000" dirty="0" smtClean="0"/>
              <a:t>[%d] = %x\n", i-1, </a:t>
            </a:r>
            <a:r>
              <a:rPr lang="en-US" sz="2000" dirty="0" err="1" smtClean="0"/>
              <a:t>ptr</a:t>
            </a:r>
            <a:r>
              <a:rPr lang="en-US" sz="2000" dirty="0" smtClean="0"/>
              <a:t> ); </a:t>
            </a:r>
          </a:p>
          <a:p>
            <a:pPr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("Value of </a:t>
            </a:r>
            <a:r>
              <a:rPr lang="en-US" sz="2000" dirty="0" err="1" smtClean="0"/>
              <a:t>var</a:t>
            </a:r>
            <a:r>
              <a:rPr lang="en-US" sz="2000" dirty="0" smtClean="0"/>
              <a:t>[%d] = %d\n", i-1, *</a:t>
            </a:r>
            <a:r>
              <a:rPr lang="en-US" sz="2000" dirty="0" err="1" smtClean="0"/>
              <a:t>ptr</a:t>
            </a:r>
            <a:r>
              <a:rPr lang="en-US" sz="2000" dirty="0" smtClean="0"/>
              <a:t> ); </a:t>
            </a:r>
          </a:p>
          <a:p>
            <a:pPr>
              <a:buNone/>
            </a:pPr>
            <a:r>
              <a:rPr lang="en-US" sz="2000" dirty="0" err="1" smtClean="0"/>
              <a:t>ptr</a:t>
            </a:r>
            <a:r>
              <a:rPr lang="en-US" sz="2000" dirty="0" smtClean="0"/>
              <a:t>--; </a:t>
            </a:r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pPr>
              <a:buNone/>
            </a:pPr>
            <a:r>
              <a:rPr lang="en-US" sz="2000" dirty="0" smtClean="0"/>
              <a:t>return 0; 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Pointer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153400" cy="5635752"/>
          </a:xfrm>
        </p:spPr>
        <p:txBody>
          <a:bodyPr/>
          <a:lstStyle/>
          <a:p>
            <a:r>
              <a:rPr lang="en-US" dirty="0" smtClean="0"/>
              <a:t>In c programming,  we can add any integer number to Pointer variable. 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/>
              <a:t>SYNTAX: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 value = (address) + (number * size of data type) 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/>
              <a:t>Example :</a:t>
            </a:r>
          </a:p>
          <a:p>
            <a:pPr>
              <a:buNone/>
            </a:pPr>
            <a:r>
              <a:rPr lang="en-US" b="1" dirty="0" smtClean="0"/>
              <a:t>          </a:t>
            </a:r>
            <a:r>
              <a:rPr lang="en-US" b="1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 , n; 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ptr</a:t>
            </a:r>
            <a:r>
              <a:rPr lang="en-US" dirty="0" smtClean="0"/>
              <a:t> = &amp;n ; 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err="1" smtClean="0"/>
              <a:t>ptr</a:t>
            </a:r>
            <a:r>
              <a:rPr lang="en-US" dirty="0" smtClean="0"/>
              <a:t> + 4;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Example :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			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Output: 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                  New Value of </a:t>
            </a:r>
            <a:r>
              <a:rPr lang="en-US" dirty="0" err="1" smtClean="0"/>
              <a:t>ptr</a:t>
            </a:r>
            <a:r>
              <a:rPr lang="en-US" dirty="0" smtClean="0"/>
              <a:t> : 1008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=(</a:t>
            </a:r>
            <a:r>
              <a:rPr lang="en-US" dirty="0" err="1" smtClean="0"/>
              <a:t>int</a:t>
            </a:r>
            <a:r>
              <a:rPr lang="en-US" dirty="0" smtClean="0"/>
              <a:t> *)1000; </a:t>
            </a:r>
          </a:p>
          <a:p>
            <a:pPr>
              <a:buNone/>
            </a:pPr>
            <a:r>
              <a:rPr lang="en-US" dirty="0" err="1" smtClean="0"/>
              <a:t>ptr</a:t>
            </a:r>
            <a:r>
              <a:rPr lang="en-US" dirty="0" smtClean="0"/>
              <a:t>=ptr+4;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("New Value of </a:t>
            </a:r>
            <a:r>
              <a:rPr lang="en-US" dirty="0" err="1" smtClean="0"/>
              <a:t>ptr</a:t>
            </a:r>
            <a:r>
              <a:rPr lang="en-US" dirty="0" smtClean="0"/>
              <a:t> : %u", </a:t>
            </a:r>
            <a:r>
              <a:rPr lang="en-US" dirty="0" err="1" smtClean="0"/>
              <a:t>ptr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return 0; 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>
                <a:solidFill>
                  <a:srgbClr val="00B0F0"/>
                </a:solidFill>
              </a:rPr>
              <a:t>Note: 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err="1" smtClean="0"/>
              <a:t>ptr</a:t>
            </a:r>
            <a:r>
              <a:rPr lang="en-US" dirty="0" smtClean="0"/>
              <a:t> + 4 * (</a:t>
            </a:r>
            <a:r>
              <a:rPr lang="en-US" b="1" dirty="0" err="1" smtClean="0"/>
              <a:t>sizeof</a:t>
            </a:r>
            <a:r>
              <a:rPr lang="en-US" dirty="0" smtClean="0"/>
              <a:t>(integer))</a:t>
            </a:r>
          </a:p>
          <a:p>
            <a:pPr>
              <a:buNone/>
            </a:pPr>
            <a:r>
              <a:rPr lang="en-US" dirty="0" smtClean="0"/>
              <a:t>                = 1000 + 4 * (2)</a:t>
            </a:r>
          </a:p>
          <a:p>
            <a:pPr>
              <a:buNone/>
            </a:pPr>
            <a:r>
              <a:rPr lang="en-US" dirty="0" smtClean="0"/>
              <a:t>                = 1000 + 8 </a:t>
            </a:r>
          </a:p>
          <a:p>
            <a:pPr>
              <a:buNone/>
            </a:pPr>
            <a:r>
              <a:rPr lang="en-US" dirty="0" smtClean="0"/>
              <a:t>                = </a:t>
            </a:r>
            <a:r>
              <a:rPr lang="en-US" dirty="0" smtClean="0"/>
              <a:t>1008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Pointer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534400" cy="5254752"/>
          </a:xfrm>
        </p:spPr>
        <p:txBody>
          <a:bodyPr/>
          <a:lstStyle/>
          <a:p>
            <a:r>
              <a:rPr lang="en-US" dirty="0" smtClean="0"/>
              <a:t>Pointers can be compared by using relational operators, such as ==, &lt;, &lt;=,&gt;,&gt;= and !=. </a:t>
            </a:r>
          </a:p>
          <a:p>
            <a:endParaRPr lang="en-US" dirty="0" smtClean="0"/>
          </a:p>
          <a:p>
            <a:r>
              <a:rPr lang="en-US" dirty="0" smtClean="0"/>
              <a:t>If p1 and p2 are  pointer variables that are related to each other,  then p1 and p2 can be compared.</a:t>
            </a:r>
          </a:p>
          <a:p>
            <a:endParaRPr lang="en-US" dirty="0" smtClean="0"/>
          </a:p>
          <a:p>
            <a:r>
              <a:rPr lang="en-US" dirty="0" smtClean="0"/>
              <a:t>Two Pointers of different data types can be compared 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Pointers cannot be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Divided or Multiplied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Pointer is the variable which stores an address of another variable.</a:t>
            </a:r>
          </a:p>
          <a:p>
            <a:endParaRPr lang="en-US" dirty="0" smtClean="0"/>
          </a:p>
          <a:p>
            <a:r>
              <a:rPr lang="en-US" dirty="0" smtClean="0"/>
              <a:t>Pointer stores </a:t>
            </a:r>
            <a:r>
              <a:rPr lang="en-US" dirty="0" smtClean="0">
                <a:solidFill>
                  <a:srgbClr val="00B050"/>
                </a:solidFill>
              </a:rPr>
              <a:t>direct address of the memory</a:t>
            </a:r>
            <a:r>
              <a:rPr lang="en-US" dirty="0" smtClean="0"/>
              <a:t> location, which is a numeric value.</a:t>
            </a:r>
          </a:p>
          <a:p>
            <a:endParaRPr lang="en-US" dirty="0" smtClean="0"/>
          </a:p>
          <a:p>
            <a:r>
              <a:rPr lang="en-US" dirty="0" smtClean="0"/>
              <a:t>Like any variable or constant, we must declare a pointer before use it to store address of the variable.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Dynamic memory allocation </a:t>
            </a:r>
            <a:r>
              <a:rPr lang="en-US" dirty="0" smtClean="0"/>
              <a:t>cannot be performed without pointer.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algn="ctr"/>
            <a:r>
              <a:rPr lang="en-US" dirty="0" smtClean="0"/>
              <a:t>Example :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10600" cy="540715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Pointer comparison of same data type:</a:t>
            </a:r>
          </a:p>
          <a:p>
            <a:pPr>
              <a:buNone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*ptr1,*ptr2; </a:t>
            </a:r>
          </a:p>
          <a:p>
            <a:pPr>
              <a:buNone/>
            </a:pPr>
            <a:r>
              <a:rPr lang="en-US" dirty="0" smtClean="0"/>
              <a:t>ptr1 = (</a:t>
            </a:r>
            <a:r>
              <a:rPr lang="en-US" dirty="0" err="1" smtClean="0"/>
              <a:t>int</a:t>
            </a:r>
            <a:r>
              <a:rPr lang="en-US" dirty="0" smtClean="0"/>
              <a:t> *)1050; </a:t>
            </a:r>
          </a:p>
          <a:p>
            <a:pPr>
              <a:buNone/>
            </a:pPr>
            <a:r>
              <a:rPr lang="en-US" dirty="0" smtClean="0"/>
              <a:t>ptr2 = (</a:t>
            </a:r>
            <a:r>
              <a:rPr lang="en-US" dirty="0" err="1" smtClean="0"/>
              <a:t>int</a:t>
            </a:r>
            <a:r>
              <a:rPr lang="en-US" dirty="0" smtClean="0"/>
              <a:t> *)2020; </a:t>
            </a:r>
          </a:p>
          <a:p>
            <a:pPr>
              <a:buNone/>
            </a:pPr>
            <a:r>
              <a:rPr lang="en-US" dirty="0" smtClean="0"/>
              <a:t>if(ptr2 &gt; ptr1)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("Ptr2 is far from ptr1"); </a:t>
            </a:r>
          </a:p>
          <a:p>
            <a:pPr>
              <a:buNone/>
            </a:pPr>
            <a:r>
              <a:rPr lang="en-US" dirty="0" smtClean="0"/>
              <a:t>return(0);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algn="ctr"/>
            <a:r>
              <a:rPr lang="en-US" dirty="0" smtClean="0"/>
              <a:t>Example :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10600" cy="5407152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Pointer comparison of different data type:</a:t>
            </a:r>
          </a:p>
          <a:p>
            <a:pPr>
              <a:buNone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*ptr1,</a:t>
            </a:r>
          </a:p>
          <a:p>
            <a:pPr>
              <a:buNone/>
            </a:pPr>
            <a:r>
              <a:rPr lang="en-US" dirty="0" smtClean="0"/>
              <a:t>Float *ptr2; </a:t>
            </a:r>
          </a:p>
          <a:p>
            <a:pPr>
              <a:buNone/>
            </a:pPr>
            <a:r>
              <a:rPr lang="en-US" dirty="0" smtClean="0"/>
              <a:t>ptr1 = (</a:t>
            </a:r>
            <a:r>
              <a:rPr lang="en-US" dirty="0" err="1" smtClean="0"/>
              <a:t>int</a:t>
            </a:r>
            <a:r>
              <a:rPr lang="en-US" dirty="0" smtClean="0"/>
              <a:t> *)2020; </a:t>
            </a:r>
          </a:p>
          <a:p>
            <a:pPr>
              <a:buNone/>
            </a:pPr>
            <a:r>
              <a:rPr lang="en-US" dirty="0" smtClean="0"/>
              <a:t>ptr2 = (float *)1020; </a:t>
            </a:r>
          </a:p>
          <a:p>
            <a:pPr>
              <a:buNone/>
            </a:pPr>
            <a:r>
              <a:rPr lang="en-US" dirty="0" smtClean="0"/>
              <a:t>if(ptr2 &lt; ptr1)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("Ptr1 is far from ptr2"); </a:t>
            </a:r>
          </a:p>
          <a:p>
            <a:pPr>
              <a:buNone/>
            </a:pPr>
            <a:r>
              <a:rPr lang="en-US" dirty="0" smtClean="0"/>
              <a:t>return(0);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Passing pointers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10600" cy="5559552"/>
          </a:xfrm>
        </p:spPr>
        <p:txBody>
          <a:bodyPr/>
          <a:lstStyle/>
          <a:p>
            <a:r>
              <a:rPr lang="en-US" dirty="0" smtClean="0"/>
              <a:t>In C programming, we can pass the pointer variable as a formal parameter to a function. 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/>
              <a:t>Syntax: </a:t>
            </a:r>
          </a:p>
          <a:p>
            <a:pPr>
              <a:buNone/>
            </a:pPr>
            <a:r>
              <a:rPr lang="en-US" dirty="0" smtClean="0"/>
              <a:t>       Declare the function parameter as a pointer type with * symbol.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 algn="ctr">
              <a:buNone/>
            </a:pPr>
            <a:r>
              <a:rPr lang="en-US" sz="2600" dirty="0" err="1" smtClean="0">
                <a:solidFill>
                  <a:srgbClr val="FF00FF"/>
                </a:solidFill>
              </a:rPr>
              <a:t>datatype</a:t>
            </a:r>
            <a:r>
              <a:rPr lang="en-US" sz="2600" dirty="0" smtClean="0">
                <a:solidFill>
                  <a:srgbClr val="FF00FF"/>
                </a:solidFill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</a:rPr>
              <a:t>function_name</a:t>
            </a:r>
            <a:r>
              <a:rPr lang="en-US" sz="2600" dirty="0" smtClean="0">
                <a:solidFill>
                  <a:srgbClr val="FF00FF"/>
                </a:solidFill>
              </a:rPr>
              <a:t> (</a:t>
            </a:r>
            <a:r>
              <a:rPr lang="en-US" sz="2600" dirty="0" err="1" smtClean="0">
                <a:solidFill>
                  <a:srgbClr val="FF00FF"/>
                </a:solidFill>
              </a:rPr>
              <a:t>datatype</a:t>
            </a:r>
            <a:r>
              <a:rPr lang="en-US" sz="2600" dirty="0" smtClean="0">
                <a:solidFill>
                  <a:srgbClr val="FF00FF"/>
                </a:solidFill>
              </a:rPr>
              <a:t> *</a:t>
            </a:r>
            <a:r>
              <a:rPr lang="en-US" sz="2600" dirty="0" err="1" smtClean="0">
                <a:solidFill>
                  <a:srgbClr val="FF00FF"/>
                </a:solidFill>
              </a:rPr>
              <a:t>ptrname</a:t>
            </a:r>
            <a:r>
              <a:rPr lang="en-US" sz="2600" dirty="0" smtClean="0">
                <a:solidFill>
                  <a:srgbClr val="FF00FF"/>
                </a:solidFill>
              </a:rPr>
              <a:t>);</a:t>
            </a:r>
            <a:endParaRPr lang="en-US" sz="2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Function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77200" cy="54071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A pointer which keeps address of a function is known as function pointer. </a:t>
            </a:r>
          </a:p>
          <a:p>
            <a:pPr>
              <a:buNone/>
            </a:pPr>
            <a:endParaRPr lang="en-US" b="1" u="sng" dirty="0" smtClean="0">
              <a:solidFill>
                <a:schemeClr val="accent3"/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chemeClr val="accent3"/>
                </a:solidFill>
              </a:rPr>
              <a:t>Program:</a:t>
            </a:r>
            <a:r>
              <a:rPr lang="en-US" b="1" dirty="0" smtClean="0">
                <a:solidFill>
                  <a:schemeClr val="accent3"/>
                </a:solidFill>
              </a:rPr>
              <a:t>                                         </a:t>
            </a:r>
            <a:r>
              <a:rPr lang="en-US" b="1" u="sng" dirty="0" smtClean="0">
                <a:solidFill>
                  <a:schemeClr val="accent3"/>
                </a:solidFill>
              </a:rPr>
              <a:t>Output:         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                              Anna </a:t>
            </a:r>
            <a:r>
              <a:rPr lang="en-US" dirty="0" err="1" smtClean="0"/>
              <a:t>Univeristy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void display();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void *(*</a:t>
            </a:r>
            <a:r>
              <a:rPr lang="en-US" dirty="0" err="1" smtClean="0"/>
              <a:t>ptr</a:t>
            </a:r>
            <a:r>
              <a:rPr lang="en-US" dirty="0" smtClean="0"/>
              <a:t>)(); </a:t>
            </a:r>
          </a:p>
          <a:p>
            <a:pPr>
              <a:buNone/>
            </a:pPr>
            <a:r>
              <a:rPr lang="en-US" dirty="0" err="1" smtClean="0"/>
              <a:t>ptr</a:t>
            </a:r>
            <a:r>
              <a:rPr lang="en-US" dirty="0" smtClean="0"/>
              <a:t> = &amp;display;</a:t>
            </a:r>
          </a:p>
          <a:p>
            <a:pPr>
              <a:buNone/>
            </a:pPr>
            <a:r>
              <a:rPr lang="en-US" dirty="0" smtClean="0"/>
              <a:t>(*</a:t>
            </a:r>
            <a:r>
              <a:rPr lang="en-US" dirty="0" err="1" smtClean="0"/>
              <a:t>ptr</a:t>
            </a:r>
            <a:r>
              <a:rPr lang="en-US" dirty="0" smtClean="0"/>
              <a:t>)(); </a:t>
            </a:r>
          </a:p>
          <a:p>
            <a:pPr>
              <a:buNone/>
            </a:pPr>
            <a:r>
              <a:rPr lang="en-US" dirty="0" smtClean="0"/>
              <a:t>return(0);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void display()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(“Anna University");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Constant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610600" cy="5407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Constant pointer is a pointer point to a particular variable which cannot be modified.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Address stored in pointer variable cannot be changed but we can change the values stored in that variable.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u="sng" dirty="0" err="1" smtClean="0"/>
              <a:t>Synatx</a:t>
            </a:r>
            <a:r>
              <a:rPr lang="en-US" b="1" u="sng" dirty="0" smtClean="0"/>
              <a:t>: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>
                <a:solidFill>
                  <a:srgbClr val="FF00FF"/>
                </a:solidFill>
              </a:rPr>
              <a:t>data_type</a:t>
            </a:r>
            <a:r>
              <a:rPr lang="en-US" dirty="0" smtClean="0">
                <a:solidFill>
                  <a:srgbClr val="FF00FF"/>
                </a:solidFill>
              </a:rPr>
              <a:t> * </a:t>
            </a:r>
            <a:r>
              <a:rPr lang="en-US" b="1" dirty="0" smtClean="0">
                <a:solidFill>
                  <a:srgbClr val="FF00FF"/>
                </a:solidFill>
              </a:rPr>
              <a:t>const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err="1" smtClean="0">
                <a:solidFill>
                  <a:srgbClr val="FF00FF"/>
                </a:solidFill>
              </a:rPr>
              <a:t>Pointer_name</a:t>
            </a:r>
            <a:r>
              <a:rPr lang="en-US" dirty="0" smtClean="0">
                <a:solidFill>
                  <a:srgbClr val="FF00FF"/>
                </a:solidFill>
              </a:rPr>
              <a:t> = </a:t>
            </a:r>
            <a:r>
              <a:rPr lang="en-US" dirty="0" err="1" smtClean="0">
                <a:solidFill>
                  <a:srgbClr val="FF00FF"/>
                </a:solidFill>
              </a:rPr>
              <a:t>Initial_Address</a:t>
            </a:r>
            <a:r>
              <a:rPr lang="en-US" dirty="0" smtClean="0">
                <a:solidFill>
                  <a:srgbClr val="FF00FF"/>
                </a:solidFill>
              </a:rPr>
              <a:t>;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sum = 20;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* const ptr1 = &amp;sum ; </a:t>
            </a:r>
          </a:p>
          <a:p>
            <a:pPr>
              <a:buNone/>
            </a:pPr>
            <a:r>
              <a:rPr lang="en-US" dirty="0" smtClean="0"/>
              <a:t> 		*ptr1 = 20 ; </a:t>
            </a:r>
          </a:p>
          <a:p>
            <a:pPr>
              <a:buNone/>
            </a:pPr>
            <a:r>
              <a:rPr lang="en-US" u="sng" dirty="0" smtClean="0">
                <a:solidFill>
                  <a:srgbClr val="FF00FF"/>
                </a:solidFill>
              </a:rPr>
              <a:t>Note:</a:t>
            </a:r>
          </a:p>
          <a:p>
            <a:pPr>
              <a:buNone/>
            </a:pPr>
            <a:r>
              <a:rPr lang="en-US" dirty="0" smtClean="0">
                <a:solidFill>
                  <a:srgbClr val="FF00FF"/>
                </a:solidFill>
              </a:rPr>
              <a:t>           </a:t>
            </a:r>
            <a:r>
              <a:rPr lang="en-US" dirty="0" smtClean="0"/>
              <a:t>We must initialize const pointer at the time of declaration. Otherwise error will be thrown.</a:t>
            </a:r>
            <a:endParaRPr lang="en-US" dirty="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Invalid operation in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r>
              <a:rPr lang="en-US" dirty="0" smtClean="0"/>
              <a:t>The following operations cannot be performed on pointers.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Addition of two pointer addresses.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Multiplying two addresses.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Division of two pointer addresses.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Modulo operation on pointers.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Cannot perform bitwise AND,OR,XOR operations on pointer.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Cannot perform NOT operation or negation operation.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pointers in C (reference- not in syllabus)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NULL Pointer</a:t>
            </a:r>
          </a:p>
          <a:p>
            <a:r>
              <a:rPr lang="en-US" b="1" dirty="0" smtClean="0"/>
              <a:t>Dangling Pointer</a:t>
            </a:r>
          </a:p>
          <a:p>
            <a:r>
              <a:rPr lang="en-US" b="1" dirty="0" smtClean="0"/>
              <a:t>Generic Pointers</a:t>
            </a:r>
          </a:p>
          <a:p>
            <a:r>
              <a:rPr lang="en-US" b="1" dirty="0" smtClean="0"/>
              <a:t>Wild Pointer</a:t>
            </a:r>
          </a:p>
          <a:p>
            <a:r>
              <a:rPr lang="en-US" b="1" dirty="0" smtClean="0"/>
              <a:t>Complex Pointers</a:t>
            </a:r>
          </a:p>
          <a:p>
            <a:r>
              <a:rPr lang="en-US" b="1" dirty="0" smtClean="0"/>
              <a:t>Near Pointer</a:t>
            </a:r>
          </a:p>
          <a:p>
            <a:r>
              <a:rPr lang="en-US" b="1" dirty="0" smtClean="0"/>
              <a:t>Far Pointer</a:t>
            </a:r>
          </a:p>
          <a:p>
            <a:r>
              <a:rPr lang="en-US" b="1" dirty="0" smtClean="0"/>
              <a:t>Huge Pointers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general form of any pointer variable declaration is as follows,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/>
              <a:t>SYNTAX:</a:t>
            </a:r>
          </a:p>
          <a:p>
            <a:pPr>
              <a:buNone/>
            </a:pPr>
            <a:r>
              <a:rPr lang="en-US" b="1" dirty="0" smtClean="0"/>
              <a:t>               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</a:rPr>
              <a:t>datatype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   *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-name;</a:t>
            </a: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   </a:t>
            </a:r>
            <a:r>
              <a:rPr lang="en-US" dirty="0" err="1" smtClean="0"/>
              <a:t>datatype</a:t>
            </a:r>
            <a:r>
              <a:rPr lang="en-US" dirty="0" smtClean="0"/>
              <a:t> should be valid C data type. </a:t>
            </a:r>
            <a:r>
              <a:rPr lang="en-US" dirty="0" err="1" smtClean="0"/>
              <a:t>Var</a:t>
            </a:r>
            <a:r>
              <a:rPr lang="en-US" dirty="0" smtClean="0"/>
              <a:t>-name is the pointer variable name.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 The asterisk* symbol is used to declare a pointer.  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Example:</a:t>
            </a:r>
          </a:p>
          <a:p>
            <a:pPr>
              <a:buNone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                 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 *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ipt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Pointer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791200"/>
          </a:xfrm>
        </p:spPr>
        <p:txBody>
          <a:bodyPr/>
          <a:lstStyle/>
          <a:p>
            <a:r>
              <a:rPr lang="en-US" sz="2200" dirty="0" smtClean="0"/>
              <a:t> </a:t>
            </a:r>
            <a:r>
              <a:rPr lang="en-US" sz="2200" dirty="0" err="1" smtClean="0"/>
              <a:t>m,n,o</a:t>
            </a:r>
            <a:r>
              <a:rPr lang="en-US" sz="2200" dirty="0" smtClean="0"/>
              <a:t> are name of the memory location and it holds the corresponding address.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The variable m have the value 18 and its address 86634. </a:t>
            </a:r>
          </a:p>
          <a:p>
            <a:r>
              <a:rPr lang="en-US" sz="2200" dirty="0" smtClean="0"/>
              <a:t>The variable n having the value 86634 which is  address of variable m.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828800"/>
            <a:ext cx="6781800" cy="25146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Location name             m                    n                o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value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address of location      86634           86636          86638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00" y="28194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33600" y="31242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8600" y="28194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86634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0" y="28194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86636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6000" y="2057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85800"/>
          </a:xfrm>
        </p:spPr>
        <p:txBody>
          <a:bodyPr/>
          <a:lstStyle/>
          <a:p>
            <a:r>
              <a:rPr lang="en-US" dirty="0" smtClean="0"/>
              <a:t>How to access a pointer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FF"/>
                </a:solidFill>
              </a:rPr>
              <a:t>&amp; symbol </a:t>
            </a:r>
            <a:r>
              <a:rPr lang="en-US" dirty="0" smtClean="0"/>
              <a:t>is used to access the pointer variable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ponitervariable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= &amp;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variablename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Example:                                             </a:t>
            </a:r>
          </a:p>
          <a:p>
            <a:pPr>
              <a:buNone/>
            </a:pPr>
            <a:r>
              <a:rPr lang="en-US" b="1" dirty="0" smtClean="0"/>
              <a:t>#include&lt;</a:t>
            </a:r>
            <a:r>
              <a:rPr lang="en-US" b="1" dirty="0" err="1" smtClean="0"/>
              <a:t>stdio.h</a:t>
            </a:r>
            <a:r>
              <a:rPr lang="en-US" b="1" dirty="0" smtClean="0"/>
              <a:t>&gt;                                      </a:t>
            </a:r>
            <a:r>
              <a:rPr lang="en-US" b="1" u="sng" dirty="0" smtClean="0">
                <a:solidFill>
                  <a:srgbClr val="00B0F0"/>
                </a:solidFill>
              </a:rPr>
              <a:t>Output:</a:t>
            </a:r>
          </a:p>
          <a:p>
            <a:pPr>
              <a:buNone/>
            </a:pPr>
            <a:r>
              <a:rPr lang="en-US" b="1" dirty="0" smtClean="0"/>
              <a:t>void main()                                    Address of pointer: 86634 </a:t>
            </a:r>
          </a:p>
          <a:p>
            <a:pPr>
              <a:buNone/>
            </a:pPr>
            <a:r>
              <a:rPr lang="en-US" b="1" dirty="0" smtClean="0"/>
              <a:t> {                                                        value : 18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m =18, *n;</a:t>
            </a:r>
          </a:p>
          <a:p>
            <a:pPr>
              <a:buNone/>
            </a:pPr>
            <a:r>
              <a:rPr lang="en-US" b="1" dirty="0" smtClean="0"/>
              <a:t>    n=&amp;m;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Printf</a:t>
            </a:r>
            <a:r>
              <a:rPr lang="en-US" b="1" dirty="0" smtClean="0"/>
              <a:t>(“ Address of pointer n :%d”, n);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printf</a:t>
            </a:r>
            <a:r>
              <a:rPr lang="en-US" b="1" dirty="0" smtClean="0"/>
              <a:t>(“value of pointer n : %d”, *</a:t>
            </a:r>
            <a:r>
              <a:rPr lang="en-US" b="1" dirty="0" smtClean="0"/>
              <a:t>n);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};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Null pointers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05800" cy="55595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pointer is assigned NULL value is called NULL pointer. </a:t>
            </a:r>
          </a:p>
          <a:p>
            <a:endParaRPr lang="en-US" dirty="0" smtClean="0"/>
          </a:p>
          <a:p>
            <a:r>
              <a:rPr lang="en-US" dirty="0" smtClean="0"/>
              <a:t>At the time of variable declaration, it is good to assign NULL value to pointer when don’t know the exact address to be assigned.</a:t>
            </a:r>
          </a:p>
          <a:p>
            <a:endParaRPr lang="en-US" dirty="0" smtClean="0"/>
          </a:p>
          <a:p>
            <a:r>
              <a:rPr lang="en-US" dirty="0" smtClean="0"/>
              <a:t>The NULL pointer is a constant wit ha value of zero defined in several standard libraries. 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/>
              <a:t>Example:</a:t>
            </a:r>
            <a:r>
              <a:rPr lang="en-US" b="1" dirty="0" smtClean="0"/>
              <a:t>	                                            </a:t>
            </a:r>
            <a:r>
              <a:rPr lang="en-US" b="1" u="sng" dirty="0" smtClean="0">
                <a:solidFill>
                  <a:srgbClr val="00B0F0"/>
                </a:solidFill>
              </a:rPr>
              <a:t>OUTPUT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                    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                                                 The value of </a:t>
            </a:r>
            <a:r>
              <a:rPr lang="en-US" dirty="0" err="1" smtClean="0"/>
              <a:t>iptr</a:t>
            </a:r>
            <a:r>
              <a:rPr lang="en-US" dirty="0" smtClean="0"/>
              <a:t>:   0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iptr</a:t>
            </a:r>
            <a:r>
              <a:rPr lang="en-US" dirty="0" smtClean="0"/>
              <a:t> = NULL;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(“the value of </a:t>
            </a:r>
            <a:r>
              <a:rPr lang="en-US" dirty="0" err="1" smtClean="0"/>
              <a:t>iptr</a:t>
            </a:r>
            <a:r>
              <a:rPr lang="en-US" dirty="0" smtClean="0"/>
              <a:t> :  %x”, </a:t>
            </a:r>
            <a:r>
              <a:rPr lang="en-US" dirty="0" err="1" smtClean="0"/>
              <a:t>iptr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Null pointers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Note:</a:t>
            </a:r>
          </a:p>
          <a:p>
            <a:r>
              <a:rPr lang="en-US" dirty="0" smtClean="0"/>
              <a:t>  If a pointer contains the null(zero) value, then it is assumed to point to nothing. </a:t>
            </a:r>
          </a:p>
          <a:p>
            <a:endParaRPr lang="en-US" dirty="0" smtClean="0"/>
          </a:p>
          <a:p>
            <a:r>
              <a:rPr lang="en-US" dirty="0" smtClean="0"/>
              <a:t>To check for NULL pointer, we can use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 smtClean="0"/>
              <a:t> statement. 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Example: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FF00FF"/>
                </a:solidFill>
              </a:rPr>
              <a:t>if(</a:t>
            </a:r>
            <a:r>
              <a:rPr lang="en-US" b="1" dirty="0" err="1" smtClean="0">
                <a:solidFill>
                  <a:srgbClr val="FF00FF"/>
                </a:solidFill>
              </a:rPr>
              <a:t>ptr</a:t>
            </a:r>
            <a:r>
              <a:rPr lang="en-US" b="1" dirty="0" smtClean="0">
                <a:solidFill>
                  <a:srgbClr val="FF00FF"/>
                </a:solidFill>
              </a:rPr>
              <a:t>)      </a:t>
            </a:r>
            <a:r>
              <a:rPr lang="en-US" b="1" dirty="0" smtClean="0"/>
              <a:t>// </a:t>
            </a:r>
            <a:r>
              <a:rPr lang="en-US" b="1" dirty="0" err="1" smtClean="0"/>
              <a:t>suceeds</a:t>
            </a:r>
            <a:r>
              <a:rPr lang="en-US" b="1" dirty="0" smtClean="0"/>
              <a:t> if p is not null.</a:t>
            </a:r>
          </a:p>
          <a:p>
            <a:pPr>
              <a:buNone/>
            </a:pPr>
            <a:endParaRPr lang="en-US" b="1" dirty="0" smtClean="0">
              <a:solidFill>
                <a:srgbClr val="FF00FF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FF"/>
                </a:solidFill>
              </a:rPr>
              <a:t>        if(!</a:t>
            </a:r>
            <a:r>
              <a:rPr lang="en-US" b="1" dirty="0" err="1" smtClean="0">
                <a:solidFill>
                  <a:srgbClr val="FF00FF"/>
                </a:solidFill>
              </a:rPr>
              <a:t>ptr</a:t>
            </a:r>
            <a:r>
              <a:rPr lang="en-US" b="1" dirty="0" smtClean="0">
                <a:solidFill>
                  <a:srgbClr val="FF00FF"/>
                </a:solidFill>
              </a:rPr>
              <a:t>)     </a:t>
            </a:r>
            <a:r>
              <a:rPr lang="en-US" b="1" dirty="0" smtClean="0"/>
              <a:t>// </a:t>
            </a:r>
            <a:r>
              <a:rPr lang="en-US" b="1" dirty="0" err="1" smtClean="0"/>
              <a:t>suceeds</a:t>
            </a:r>
            <a:r>
              <a:rPr lang="en-US" b="1" dirty="0" smtClean="0"/>
              <a:t> if p is null.</a:t>
            </a:r>
            <a:r>
              <a:rPr lang="en-US" b="1" dirty="0" smtClean="0">
                <a:solidFill>
                  <a:srgbClr val="FF00FF"/>
                </a:solidFill>
              </a:rPr>
              <a:t> </a:t>
            </a:r>
            <a:endParaRPr lang="en-US" b="1" dirty="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operators and expressions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/>
          <a:lstStyle/>
          <a:p>
            <a:r>
              <a:rPr lang="en-US" dirty="0" smtClean="0"/>
              <a:t>We can perform arithmetic operations on pointers.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133600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address</a:t>
                      </a:r>
                      <a:r>
                        <a:rPr lang="en-US" baseline="0" dirty="0" smtClean="0"/>
                        <a:t> is</a:t>
                      </a:r>
                      <a:r>
                        <a:rPr lang="en-US" dirty="0" smtClean="0"/>
                        <a:t> incremented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Decrement the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==, &lt;, 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r>
                        <a:rPr lang="en-US" baseline="0" dirty="0" smtClean="0"/>
                        <a:t> comparison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Rules for using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610600" cy="56357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Pointer Variable Can be Assigned the address of another Variable.</a:t>
            </a:r>
          </a:p>
          <a:p>
            <a:endParaRPr lang="en-US" dirty="0" smtClean="0"/>
          </a:p>
          <a:p>
            <a:r>
              <a:rPr lang="en-US" dirty="0" smtClean="0"/>
              <a:t>Pointer Variable Can be Assigned the value of another Pointer Variable.</a:t>
            </a:r>
          </a:p>
          <a:p>
            <a:endParaRPr lang="en-US" dirty="0" smtClean="0"/>
          </a:p>
          <a:p>
            <a:r>
              <a:rPr lang="en-US" dirty="0" smtClean="0"/>
              <a:t>Pointer Variable Can be initialized with zero or NULL value.</a:t>
            </a:r>
          </a:p>
          <a:p>
            <a:endParaRPr lang="en-US" dirty="0" smtClean="0"/>
          </a:p>
          <a:p>
            <a:r>
              <a:rPr lang="en-US" dirty="0" smtClean="0"/>
              <a:t>Pointer variable Can be Perform Pre/Post fix Increment/Decrement Operation.</a:t>
            </a:r>
          </a:p>
          <a:p>
            <a:endParaRPr lang="en-US" dirty="0" smtClean="0"/>
          </a:p>
          <a:p>
            <a:r>
              <a:rPr lang="en-US" dirty="0" smtClean="0"/>
              <a:t>Integer value can be added or Subtracted from Pointer variable.</a:t>
            </a:r>
          </a:p>
          <a:p>
            <a:endParaRPr lang="en-US" dirty="0" smtClean="0"/>
          </a:p>
          <a:p>
            <a:r>
              <a:rPr lang="en-US" dirty="0" smtClean="0"/>
              <a:t>When two Pointer points to same array then one Pointer variable can be Subtracted from another.</a:t>
            </a:r>
          </a:p>
          <a:p>
            <a:endParaRPr lang="en-US" dirty="0" smtClean="0"/>
          </a:p>
          <a:p>
            <a:r>
              <a:rPr lang="en-US" dirty="0" smtClean="0"/>
              <a:t>Two Pointers pointing to objects of same data type then they can be compared using the Relational Operator.</a:t>
            </a:r>
          </a:p>
          <a:p>
            <a:endParaRPr lang="en-US" dirty="0" smtClean="0"/>
          </a:p>
          <a:p>
            <a:r>
              <a:rPr lang="en-US" dirty="0" smtClean="0"/>
              <a:t>Pointer Variable cannot be multiplied by Constant.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378</TotalTime>
  <Words>1300</Words>
  <Application>Microsoft Office PowerPoint</Application>
  <PresentationFormat>On-screen Show (4:3)</PresentationFormat>
  <Paragraphs>358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Oriel</vt:lpstr>
      <vt:lpstr>Pointers</vt:lpstr>
      <vt:lpstr>Definition </vt:lpstr>
      <vt:lpstr>Declaration</vt:lpstr>
      <vt:lpstr>Pointer example</vt:lpstr>
      <vt:lpstr>How to access a pointer variable?</vt:lpstr>
      <vt:lpstr>Null pointers </vt:lpstr>
      <vt:lpstr>Null pointers </vt:lpstr>
      <vt:lpstr>Pointers operators and expressions </vt:lpstr>
      <vt:lpstr>Rules for using pointers</vt:lpstr>
      <vt:lpstr>Incrementing A pointer</vt:lpstr>
      <vt:lpstr>Incrementing A pointer</vt:lpstr>
      <vt:lpstr>Array of pointer</vt:lpstr>
      <vt:lpstr>Example: Array of pointer</vt:lpstr>
      <vt:lpstr>Incrementing Array of pointer</vt:lpstr>
      <vt:lpstr>Decrementing a pointer</vt:lpstr>
      <vt:lpstr>Decrementing a pointer</vt:lpstr>
      <vt:lpstr>Pointer addition</vt:lpstr>
      <vt:lpstr>Example : program</vt:lpstr>
      <vt:lpstr>Pointer comparison</vt:lpstr>
      <vt:lpstr>Example : Program</vt:lpstr>
      <vt:lpstr>Example : Program</vt:lpstr>
      <vt:lpstr>Passing pointers to functions</vt:lpstr>
      <vt:lpstr>Function pointer</vt:lpstr>
      <vt:lpstr>Constant pointer</vt:lpstr>
      <vt:lpstr>Invalid operation in pointers</vt:lpstr>
      <vt:lpstr>Types of pointers in C (reference- not in syllabus)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196</cp:revision>
  <dcterms:created xsi:type="dcterms:W3CDTF">2020-07-18T20:22:24Z</dcterms:created>
  <dcterms:modified xsi:type="dcterms:W3CDTF">2020-09-05T09:05:57Z</dcterms:modified>
</cp:coreProperties>
</file>