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7" r:id="rId4"/>
    <p:sldId id="269" r:id="rId5"/>
    <p:sldId id="268" r:id="rId6"/>
    <p:sldId id="258" r:id="rId7"/>
    <p:sldId id="259" r:id="rId8"/>
    <p:sldId id="292" r:id="rId9"/>
    <p:sldId id="260" r:id="rId10"/>
    <p:sldId id="261" r:id="rId11"/>
    <p:sldId id="262" r:id="rId12"/>
    <p:sldId id="263" r:id="rId13"/>
    <p:sldId id="264" r:id="rId14"/>
    <p:sldId id="287" r:id="rId15"/>
    <p:sldId id="288" r:id="rId16"/>
    <p:sldId id="294" r:id="rId17"/>
    <p:sldId id="289" r:id="rId18"/>
    <p:sldId id="265" r:id="rId19"/>
    <p:sldId id="270" r:id="rId20"/>
    <p:sldId id="272" r:id="rId21"/>
    <p:sldId id="273" r:id="rId22"/>
    <p:sldId id="275" r:id="rId23"/>
    <p:sldId id="274" r:id="rId24"/>
    <p:sldId id="276" r:id="rId25"/>
    <p:sldId id="266" r:id="rId26"/>
    <p:sldId id="277" r:id="rId27"/>
    <p:sldId id="278" r:id="rId28"/>
    <p:sldId id="279" r:id="rId29"/>
    <p:sldId id="280" r:id="rId30"/>
    <p:sldId id="281" r:id="rId31"/>
    <p:sldId id="282" r:id="rId32"/>
    <p:sldId id="293" r:id="rId33"/>
    <p:sldId id="290" r:id="rId34"/>
    <p:sldId id="291" r:id="rId35"/>
    <p:sldId id="284" r:id="rId36"/>
    <p:sldId id="285" r:id="rId37"/>
    <p:sldId id="2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6" d="100"/>
          <a:sy n="86"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184883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25859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139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3037505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522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3528323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164287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1290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341586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DAE59-57C3-4E88-9C2A-B905E698CF70}"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410039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DAE59-57C3-4E88-9C2A-B905E698CF70}"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136059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DAE59-57C3-4E88-9C2A-B905E698CF70}" type="datetimeFigureOut">
              <a:rPr lang="en-IN" smtClean="0"/>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341905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DAE59-57C3-4E88-9C2A-B905E698CF70}"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244933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DAE59-57C3-4E88-9C2A-B905E698CF70}" type="datetimeFigureOut">
              <a:rPr lang="en-IN" smtClean="0"/>
              <a:t>20-03-2022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72880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DAE59-57C3-4E88-9C2A-B905E698CF70}"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375414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7DAE59-57C3-4E88-9C2A-B905E698CF70}"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D338A-B55F-49E7-9FC7-859FBE01D33E}" type="slidenum">
              <a:rPr lang="en-IN" smtClean="0"/>
              <a:t>‹#›</a:t>
            </a:fld>
            <a:endParaRPr lang="en-IN"/>
          </a:p>
        </p:txBody>
      </p:sp>
    </p:spTree>
    <p:extLst>
      <p:ext uri="{BB962C8B-B14F-4D97-AF65-F5344CB8AC3E}">
        <p14:creationId xmlns:p14="http://schemas.microsoft.com/office/powerpoint/2010/main" val="138565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7DAE59-57C3-4E88-9C2A-B905E698CF70}" type="datetimeFigureOut">
              <a:rPr lang="en-IN" smtClean="0"/>
              <a:t>20-03-2022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3D338A-B55F-49E7-9FC7-859FBE01D33E}" type="slidenum">
              <a:rPr lang="en-IN" smtClean="0"/>
              <a:t>‹#›</a:t>
            </a:fld>
            <a:endParaRPr lang="en-IN"/>
          </a:p>
        </p:txBody>
      </p:sp>
    </p:spTree>
    <p:extLst>
      <p:ext uri="{BB962C8B-B14F-4D97-AF65-F5344CB8AC3E}">
        <p14:creationId xmlns:p14="http://schemas.microsoft.com/office/powerpoint/2010/main" val="312625727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0F0E-A5E1-4A8C-95B8-6BD87BAAE02C}"/>
              </a:ext>
            </a:extLst>
          </p:cNvPr>
          <p:cNvSpPr>
            <a:spLocks noGrp="1"/>
          </p:cNvSpPr>
          <p:nvPr>
            <p:ph type="ctrTitle"/>
          </p:nvPr>
        </p:nvSpPr>
        <p:spPr/>
        <p:txBody>
          <a:bodyPr/>
          <a:lstStyle/>
          <a:p>
            <a:r>
              <a:rPr lang="en-US" dirty="0"/>
              <a:t>Software Design</a:t>
            </a:r>
            <a:endParaRPr lang="en-IN" dirty="0"/>
          </a:p>
        </p:txBody>
      </p:sp>
      <p:sp>
        <p:nvSpPr>
          <p:cNvPr id="3" name="Subtitle 2">
            <a:extLst>
              <a:ext uri="{FF2B5EF4-FFF2-40B4-BE49-F238E27FC236}">
                <a16:creationId xmlns:a16="http://schemas.microsoft.com/office/drawing/2014/main" id="{43F56B40-9660-4340-9F72-F94917384851}"/>
              </a:ext>
            </a:extLst>
          </p:cNvPr>
          <p:cNvSpPr>
            <a:spLocks noGrp="1"/>
          </p:cNvSpPr>
          <p:nvPr>
            <p:ph type="subTitle" idx="1"/>
          </p:nvPr>
        </p:nvSpPr>
        <p:spPr/>
        <p:txBody>
          <a:bodyPr/>
          <a:lstStyle/>
          <a:p>
            <a:r>
              <a:rPr lang="en-US" dirty="0"/>
              <a:t>Unit-III</a:t>
            </a:r>
            <a:endParaRPr lang="en-IN" dirty="0"/>
          </a:p>
        </p:txBody>
      </p:sp>
    </p:spTree>
    <p:extLst>
      <p:ext uri="{BB962C8B-B14F-4D97-AF65-F5344CB8AC3E}">
        <p14:creationId xmlns:p14="http://schemas.microsoft.com/office/powerpoint/2010/main" val="45827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CDFF-0B8E-4008-A7E5-8ECF5341EB0A}"/>
              </a:ext>
            </a:extLst>
          </p:cNvPr>
          <p:cNvSpPr>
            <a:spLocks noGrp="1"/>
          </p:cNvSpPr>
          <p:nvPr>
            <p:ph type="title"/>
          </p:nvPr>
        </p:nvSpPr>
        <p:spPr>
          <a:xfrm>
            <a:off x="677334" y="609600"/>
            <a:ext cx="8596668" cy="704295"/>
          </a:xfrm>
        </p:spPr>
        <p:txBody>
          <a:bodyPr>
            <a:normAutofit fontScale="90000"/>
          </a:bodyPr>
          <a:lstStyle/>
          <a:p>
            <a:r>
              <a:rPr lang="en-US" b="0" i="0" dirty="0">
                <a:solidFill>
                  <a:srgbClr val="610B4B"/>
                </a:solidFill>
                <a:effectLst/>
                <a:latin typeface="erdana"/>
              </a:rPr>
              <a:t>Advantages and Disadvantages of Modularity</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39A4049D-FB11-4AE2-8C9E-780B9C2465B8}"/>
              </a:ext>
            </a:extLst>
          </p:cNvPr>
          <p:cNvSpPr>
            <a:spLocks noGrp="1"/>
          </p:cNvSpPr>
          <p:nvPr>
            <p:ph idx="1"/>
          </p:nvPr>
        </p:nvSpPr>
        <p:spPr>
          <a:xfrm>
            <a:off x="677334" y="1251751"/>
            <a:ext cx="8596668" cy="4789611"/>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It allows large programs to be written by several or different people</a:t>
            </a:r>
          </a:p>
          <a:p>
            <a:pPr algn="just">
              <a:buFont typeface="Arial" panose="020B0604020202020204" pitchFamily="34" charset="0"/>
              <a:buChar char="•"/>
            </a:pPr>
            <a:r>
              <a:rPr lang="en-US" b="0" i="0" dirty="0">
                <a:solidFill>
                  <a:srgbClr val="000000"/>
                </a:solidFill>
                <a:effectLst/>
                <a:latin typeface="inter-regular"/>
              </a:rPr>
              <a:t>It encourages the creation of commonly used routines to be placed in the library and used by other programs.</a:t>
            </a:r>
          </a:p>
          <a:p>
            <a:pPr algn="just">
              <a:buFont typeface="Arial" panose="020B0604020202020204" pitchFamily="34" charset="0"/>
              <a:buChar char="•"/>
            </a:pPr>
            <a:r>
              <a:rPr lang="en-US" b="0" i="0" dirty="0">
                <a:solidFill>
                  <a:srgbClr val="000000"/>
                </a:solidFill>
                <a:effectLst/>
                <a:latin typeface="inter-regular"/>
              </a:rPr>
              <a:t>It simplifies the overlay procedure of loading a large program into main storage.</a:t>
            </a:r>
          </a:p>
          <a:p>
            <a:pPr algn="just">
              <a:buFont typeface="Arial" panose="020B0604020202020204" pitchFamily="34" charset="0"/>
              <a:buChar char="•"/>
            </a:pPr>
            <a:r>
              <a:rPr lang="en-US" b="0" i="0" dirty="0">
                <a:solidFill>
                  <a:srgbClr val="000000"/>
                </a:solidFill>
                <a:effectLst/>
                <a:latin typeface="inter-regular"/>
              </a:rPr>
              <a:t>It provides more checkpoints to measure progress.</a:t>
            </a:r>
          </a:p>
          <a:p>
            <a:pPr algn="just">
              <a:buFont typeface="Arial" panose="020B0604020202020204" pitchFamily="34" charset="0"/>
              <a:buChar char="•"/>
            </a:pPr>
            <a:r>
              <a:rPr lang="en-US" b="0" i="0" dirty="0">
                <a:solidFill>
                  <a:srgbClr val="000000"/>
                </a:solidFill>
                <a:effectLst/>
                <a:latin typeface="inter-regular"/>
              </a:rPr>
              <a:t>It provides a framework for complete testing, more accessible to test</a:t>
            </a:r>
          </a:p>
          <a:p>
            <a:pPr algn="just">
              <a:buFont typeface="Arial" panose="020B0604020202020204" pitchFamily="34" charset="0"/>
              <a:buChar char="•"/>
            </a:pPr>
            <a:r>
              <a:rPr lang="en-US" b="0" i="0" dirty="0">
                <a:solidFill>
                  <a:srgbClr val="000000"/>
                </a:solidFill>
                <a:effectLst/>
                <a:latin typeface="inter-regular"/>
              </a:rPr>
              <a:t>It produced the well designed and more readable program.</a:t>
            </a:r>
          </a:p>
          <a:p>
            <a:pPr algn="just"/>
            <a:r>
              <a:rPr lang="en-US" b="1" i="0" dirty="0">
                <a:solidFill>
                  <a:srgbClr val="FF0000"/>
                </a:solidFill>
                <a:effectLst/>
                <a:latin typeface="inter-bold"/>
              </a:rPr>
              <a:t>Disadvantages of Modularity</a:t>
            </a:r>
            <a:endParaRPr lang="en-US" b="0" i="0" dirty="0">
              <a:solidFill>
                <a:srgbClr val="FF0000"/>
              </a:solidFill>
              <a:effectLst/>
              <a:latin typeface="inter-regular"/>
            </a:endParaRPr>
          </a:p>
          <a:p>
            <a:pPr algn="just">
              <a:buFont typeface="Arial" panose="020B0604020202020204" pitchFamily="34" charset="0"/>
              <a:buChar char="•"/>
            </a:pPr>
            <a:r>
              <a:rPr lang="en-US" b="0" i="0" dirty="0">
                <a:solidFill>
                  <a:srgbClr val="FF0000"/>
                </a:solidFill>
                <a:effectLst/>
                <a:latin typeface="inter-regular"/>
              </a:rPr>
              <a:t>Execution time maybe, but not certainly, longer</a:t>
            </a:r>
          </a:p>
          <a:p>
            <a:pPr algn="just">
              <a:buFont typeface="Arial" panose="020B0604020202020204" pitchFamily="34" charset="0"/>
              <a:buChar char="•"/>
            </a:pPr>
            <a:r>
              <a:rPr lang="en-US" b="0" i="0" dirty="0">
                <a:solidFill>
                  <a:srgbClr val="FF0000"/>
                </a:solidFill>
                <a:effectLst/>
                <a:latin typeface="inter-regular"/>
              </a:rPr>
              <a:t>Storage size perhaps, but is not certainly, increased</a:t>
            </a:r>
          </a:p>
          <a:p>
            <a:pPr algn="just">
              <a:buFont typeface="Arial" panose="020B0604020202020204" pitchFamily="34" charset="0"/>
              <a:buChar char="•"/>
            </a:pPr>
            <a:r>
              <a:rPr lang="en-US" b="0" i="0" dirty="0">
                <a:solidFill>
                  <a:srgbClr val="FF0000"/>
                </a:solidFill>
                <a:effectLst/>
                <a:latin typeface="inter-regular"/>
              </a:rPr>
              <a:t>Compilation and loading time may be longer</a:t>
            </a:r>
          </a:p>
          <a:p>
            <a:pPr algn="just">
              <a:buFont typeface="Arial" panose="020B0604020202020204" pitchFamily="34" charset="0"/>
              <a:buChar char="•"/>
            </a:pPr>
            <a:r>
              <a:rPr lang="en-US" b="0" i="0" dirty="0">
                <a:solidFill>
                  <a:srgbClr val="FF0000"/>
                </a:solidFill>
                <a:effectLst/>
                <a:latin typeface="inter-regular"/>
              </a:rPr>
              <a:t>Inter-module communication problems may be increased</a:t>
            </a:r>
          </a:p>
          <a:p>
            <a:pPr algn="just">
              <a:buFont typeface="Arial" panose="020B0604020202020204" pitchFamily="34" charset="0"/>
              <a:buChar char="•"/>
            </a:pPr>
            <a:r>
              <a:rPr lang="en-US" b="0" i="0" dirty="0">
                <a:solidFill>
                  <a:srgbClr val="FF0000"/>
                </a:solidFill>
                <a:effectLst/>
                <a:latin typeface="inter-regular"/>
              </a:rPr>
              <a:t>More linkage required, run-time may be longer, more source lines must be written, and more documentation has to be done</a:t>
            </a:r>
          </a:p>
          <a:p>
            <a:pPr marL="0" indent="0">
              <a:buNone/>
            </a:pPr>
            <a:endParaRPr lang="en-IN" dirty="0"/>
          </a:p>
        </p:txBody>
      </p:sp>
    </p:spTree>
    <p:extLst>
      <p:ext uri="{BB962C8B-B14F-4D97-AF65-F5344CB8AC3E}">
        <p14:creationId xmlns:p14="http://schemas.microsoft.com/office/powerpoint/2010/main" val="300150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DFE-648F-49F0-BB62-7322E38D7B97}"/>
              </a:ext>
            </a:extLst>
          </p:cNvPr>
          <p:cNvSpPr>
            <a:spLocks noGrp="1"/>
          </p:cNvSpPr>
          <p:nvPr>
            <p:ph type="title"/>
          </p:nvPr>
        </p:nvSpPr>
        <p:spPr>
          <a:xfrm>
            <a:off x="677334" y="609600"/>
            <a:ext cx="8596668" cy="642151"/>
          </a:xfrm>
        </p:spPr>
        <p:txBody>
          <a:bodyPr/>
          <a:lstStyle/>
          <a:p>
            <a:r>
              <a:rPr lang="en-IN" dirty="0"/>
              <a:t>Software Architecture</a:t>
            </a:r>
          </a:p>
        </p:txBody>
      </p:sp>
      <p:sp>
        <p:nvSpPr>
          <p:cNvPr id="3" name="Content Placeholder 2">
            <a:extLst>
              <a:ext uri="{FF2B5EF4-FFF2-40B4-BE49-F238E27FC236}">
                <a16:creationId xmlns:a16="http://schemas.microsoft.com/office/drawing/2014/main" id="{9E1D454C-EC8D-4561-8B25-0473F06B5094}"/>
              </a:ext>
            </a:extLst>
          </p:cNvPr>
          <p:cNvSpPr>
            <a:spLocks noGrp="1"/>
          </p:cNvSpPr>
          <p:nvPr>
            <p:ph idx="1"/>
          </p:nvPr>
        </p:nvSpPr>
        <p:spPr>
          <a:xfrm>
            <a:off x="677334" y="1313895"/>
            <a:ext cx="8596668" cy="5104660"/>
          </a:xfrm>
        </p:spPr>
        <p:txBody>
          <a:bodyPr/>
          <a:lstStyle/>
          <a:p>
            <a:r>
              <a:rPr lang="en-US" b="0" i="0" dirty="0">
                <a:solidFill>
                  <a:srgbClr val="000000"/>
                </a:solidFill>
                <a:effectLst/>
                <a:latin typeface="Arial" panose="020B0604020202020204" pitchFamily="34" charset="0"/>
              </a:rPr>
              <a:t>Architecture serves as a </a:t>
            </a:r>
            <a:r>
              <a:rPr lang="en-US" b="1" i="0" dirty="0">
                <a:solidFill>
                  <a:srgbClr val="000000"/>
                </a:solidFill>
                <a:effectLst/>
                <a:latin typeface="Arial" panose="020B0604020202020204" pitchFamily="34" charset="0"/>
              </a:rPr>
              <a:t>blueprint for a system</a:t>
            </a:r>
            <a:r>
              <a:rPr lang="en-US" b="0" i="0" dirty="0">
                <a:solidFill>
                  <a:srgbClr val="000000"/>
                </a:solidFill>
                <a:effectLst/>
                <a:latin typeface="Arial" panose="020B0604020202020204" pitchFamily="34" charset="0"/>
              </a:rPr>
              <a:t>. </a:t>
            </a:r>
          </a:p>
          <a:p>
            <a:r>
              <a:rPr lang="en-US" b="0" i="0" dirty="0">
                <a:solidFill>
                  <a:srgbClr val="000000"/>
                </a:solidFill>
                <a:effectLst/>
                <a:latin typeface="Arial" panose="020B0604020202020204" pitchFamily="34" charset="0"/>
              </a:rPr>
              <a:t>It provides an abstraction to manage the system complexity and establish a communication and coordination mechanism among components.</a:t>
            </a:r>
          </a:p>
          <a:p>
            <a:pPr marL="0" indent="0">
              <a:buNone/>
            </a:pPr>
            <a:endParaRPr lang="en-IN" dirty="0"/>
          </a:p>
        </p:txBody>
      </p:sp>
      <p:pic>
        <p:nvPicPr>
          <p:cNvPr id="1028" name="Picture 4" descr="Software Architecture Types">
            <a:extLst>
              <a:ext uri="{FF2B5EF4-FFF2-40B4-BE49-F238E27FC236}">
                <a16:creationId xmlns:a16="http://schemas.microsoft.com/office/drawing/2014/main" id="{20E29BE5-A566-4D6C-9B11-6AA1BB78E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283" y="2569732"/>
            <a:ext cx="7164280" cy="360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80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EC9-32B6-4251-9C56-5BE8EB46BE0E}"/>
              </a:ext>
            </a:extLst>
          </p:cNvPr>
          <p:cNvSpPr>
            <a:spLocks noGrp="1"/>
          </p:cNvSpPr>
          <p:nvPr>
            <p:ph type="title"/>
          </p:nvPr>
        </p:nvSpPr>
        <p:spPr>
          <a:xfrm>
            <a:off x="677334" y="609600"/>
            <a:ext cx="8596668" cy="42908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BEEE923-D6AF-4629-9DB2-6EDA2D40B4F1}"/>
              </a:ext>
            </a:extLst>
          </p:cNvPr>
          <p:cNvSpPr>
            <a:spLocks noGrp="1"/>
          </p:cNvSpPr>
          <p:nvPr>
            <p:ph idx="1"/>
          </p:nvPr>
        </p:nvSpPr>
        <p:spPr>
          <a:xfrm>
            <a:off x="677334" y="1145219"/>
            <a:ext cx="8596668" cy="4896143"/>
          </a:xfrm>
        </p:spPr>
        <p:txBody>
          <a:bodyPr/>
          <a:lstStyle/>
          <a:p>
            <a:r>
              <a:rPr lang="en-US" b="0" i="0" dirty="0">
                <a:solidFill>
                  <a:srgbClr val="000000"/>
                </a:solidFill>
                <a:effectLst/>
                <a:latin typeface="Arial" panose="020B0604020202020204" pitchFamily="34" charset="0"/>
              </a:rPr>
              <a:t>The architecture of a system describes its major components, their relationships (structures), and how they interact with each other.</a:t>
            </a:r>
          </a:p>
          <a:p>
            <a:r>
              <a:rPr lang="en-US" b="0" i="0" dirty="0">
                <a:solidFill>
                  <a:srgbClr val="000000"/>
                </a:solidFill>
                <a:effectLst/>
                <a:latin typeface="Arial" panose="020B0604020202020204" pitchFamily="34" charset="0"/>
              </a:rPr>
              <a:t>It defines a </a:t>
            </a:r>
            <a:r>
              <a:rPr lang="en-US" b="1" i="0" dirty="0">
                <a:solidFill>
                  <a:srgbClr val="000000"/>
                </a:solidFill>
                <a:effectLst/>
                <a:latin typeface="Arial" panose="020B0604020202020204" pitchFamily="34" charset="0"/>
              </a:rPr>
              <a:t>structured solution</a:t>
            </a:r>
            <a:r>
              <a:rPr lang="en-US" b="0" i="0" dirty="0">
                <a:solidFill>
                  <a:srgbClr val="000000"/>
                </a:solidFill>
                <a:effectLst/>
                <a:latin typeface="Arial" panose="020B0604020202020204" pitchFamily="34" charset="0"/>
              </a:rPr>
              <a:t> to meet all the technical and operational requirements, while optimizing the common quality attributes like performance and security.</a:t>
            </a:r>
          </a:p>
          <a:p>
            <a:r>
              <a:rPr lang="en-US" b="0" i="0" dirty="0">
                <a:solidFill>
                  <a:srgbClr val="000000"/>
                </a:solidFill>
                <a:effectLst/>
                <a:latin typeface="Arial" panose="020B0604020202020204" pitchFamily="34" charset="0"/>
              </a:rPr>
              <a:t>Further, it involves a set of significant decisions about the organization related to software development and each of these decisions can have a considerable impact on quality, maintainability, performance, and the overall success of the final product. </a:t>
            </a:r>
          </a:p>
          <a:p>
            <a:pPr marL="0" indent="0" algn="l">
              <a:buNone/>
            </a:pPr>
            <a:r>
              <a:rPr lang="en-US" b="1" i="0" dirty="0">
                <a:effectLst/>
                <a:latin typeface="Arial" panose="020B0604020202020204" pitchFamily="34" charset="0"/>
              </a:rPr>
              <a:t>Goals of Architecture:</a:t>
            </a:r>
          </a:p>
          <a:p>
            <a:pPr algn="just"/>
            <a:r>
              <a:rPr lang="en-US" b="0" i="0" dirty="0">
                <a:solidFill>
                  <a:srgbClr val="000000"/>
                </a:solidFill>
                <a:effectLst/>
                <a:latin typeface="Arial" panose="020B0604020202020204" pitchFamily="34" charset="0"/>
              </a:rPr>
              <a:t>The primary goal of the architecture is to identify requirements that affect the structure of the application. </a:t>
            </a:r>
          </a:p>
          <a:p>
            <a:pPr algn="just"/>
            <a:r>
              <a:rPr lang="en-US" b="0" i="0" dirty="0">
                <a:solidFill>
                  <a:srgbClr val="000000"/>
                </a:solidFill>
                <a:effectLst/>
                <a:latin typeface="Arial" panose="020B0604020202020204" pitchFamily="34" charset="0"/>
              </a:rPr>
              <a:t>A well-laid architecture reduces the business risks associated with building a technical solution and builds a bridge between business and technical requirements.</a:t>
            </a:r>
          </a:p>
          <a:p>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21034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0B4A-CF72-47D0-B8CD-F4FD941FC26C}"/>
              </a:ext>
            </a:extLst>
          </p:cNvPr>
          <p:cNvSpPr>
            <a:spLocks noGrp="1"/>
          </p:cNvSpPr>
          <p:nvPr>
            <p:ph type="title"/>
          </p:nvPr>
        </p:nvSpPr>
        <p:spPr>
          <a:xfrm rot="10800000" flipV="1">
            <a:off x="677334" y="563881"/>
            <a:ext cx="859666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7F5DA76-6960-448A-9778-DC2DABE440C4}"/>
              </a:ext>
            </a:extLst>
          </p:cNvPr>
          <p:cNvSpPr>
            <a:spLocks noGrp="1"/>
          </p:cNvSpPr>
          <p:nvPr>
            <p:ph idx="1"/>
          </p:nvPr>
        </p:nvSpPr>
        <p:spPr>
          <a:xfrm>
            <a:off x="677334" y="609601"/>
            <a:ext cx="8596668" cy="5431762"/>
          </a:xfrm>
        </p:spPr>
        <p:txBody>
          <a:bodyPr>
            <a:normAutofit/>
          </a:bodyPr>
          <a:lstStyle/>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Expose the structure of the system, but hide its implementation details.</a:t>
            </a:r>
          </a:p>
          <a:p>
            <a:pPr algn="just">
              <a:buFont typeface="Arial" panose="020B0604020202020204" pitchFamily="34" charset="0"/>
              <a:buChar char="•"/>
            </a:pPr>
            <a:r>
              <a:rPr lang="en-US" b="0" i="0" dirty="0">
                <a:solidFill>
                  <a:srgbClr val="000000"/>
                </a:solidFill>
                <a:effectLst/>
                <a:latin typeface="Arial" panose="020B0604020202020204" pitchFamily="34" charset="0"/>
              </a:rPr>
              <a:t>Realize all the use-cases and scenarios.</a:t>
            </a:r>
          </a:p>
          <a:p>
            <a:pPr algn="just">
              <a:buFont typeface="Arial" panose="020B0604020202020204" pitchFamily="34" charset="0"/>
              <a:buChar char="•"/>
            </a:pPr>
            <a:r>
              <a:rPr lang="en-US" b="0" i="0" dirty="0">
                <a:solidFill>
                  <a:srgbClr val="000000"/>
                </a:solidFill>
                <a:effectLst/>
                <a:latin typeface="Arial" panose="020B0604020202020204" pitchFamily="34" charset="0"/>
              </a:rPr>
              <a:t>Try to address the requirements of various stakeholders.</a:t>
            </a:r>
          </a:p>
          <a:p>
            <a:pPr algn="just">
              <a:buFont typeface="Arial" panose="020B0604020202020204" pitchFamily="34" charset="0"/>
              <a:buChar char="•"/>
            </a:pPr>
            <a:r>
              <a:rPr lang="en-US" b="0" i="0" dirty="0">
                <a:solidFill>
                  <a:srgbClr val="000000"/>
                </a:solidFill>
                <a:effectLst/>
                <a:latin typeface="Arial" panose="020B0604020202020204" pitchFamily="34" charset="0"/>
              </a:rPr>
              <a:t>Handle both functional and quality requirements.</a:t>
            </a:r>
          </a:p>
          <a:p>
            <a:pPr algn="just">
              <a:buFont typeface="Arial" panose="020B0604020202020204" pitchFamily="34" charset="0"/>
              <a:buChar char="•"/>
            </a:pPr>
            <a:r>
              <a:rPr lang="en-US" b="0" i="0" dirty="0">
                <a:solidFill>
                  <a:srgbClr val="000000"/>
                </a:solidFill>
                <a:effectLst/>
                <a:latin typeface="Arial" panose="020B0604020202020204" pitchFamily="34" charset="0"/>
              </a:rPr>
              <a:t>Reduce the goal of ownership and improve the organization’s market position.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Improve quality and functionality offered by the system.</a:t>
            </a:r>
          </a:p>
          <a:p>
            <a:pPr algn="just">
              <a:buFont typeface="Arial" panose="020B0604020202020204" pitchFamily="34" charset="0"/>
              <a:buChar char="•"/>
            </a:pPr>
            <a:r>
              <a:rPr lang="en-US" b="0" i="0" dirty="0">
                <a:solidFill>
                  <a:srgbClr val="000000"/>
                </a:solidFill>
                <a:effectLst/>
                <a:latin typeface="Arial" panose="020B0604020202020204" pitchFamily="34" charset="0"/>
              </a:rPr>
              <a:t>Improve external confidence in either the organization or system.</a:t>
            </a:r>
          </a:p>
          <a:p>
            <a:endParaRPr lang="en-IN" dirty="0"/>
          </a:p>
        </p:txBody>
      </p:sp>
    </p:spTree>
    <p:extLst>
      <p:ext uri="{BB962C8B-B14F-4D97-AF65-F5344CB8AC3E}">
        <p14:creationId xmlns:p14="http://schemas.microsoft.com/office/powerpoint/2010/main" val="349456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B903-6A4E-4DB9-8B2D-3EF9C6DD5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290476-E1A1-4703-A1E6-A08510CA6FA4}"/>
              </a:ext>
            </a:extLst>
          </p:cNvPr>
          <p:cNvSpPr>
            <a:spLocks noGrp="1"/>
          </p:cNvSpPr>
          <p:nvPr>
            <p:ph idx="1"/>
          </p:nvPr>
        </p:nvSpPr>
        <p:spPr/>
        <p:txBody>
          <a:bodyPr>
            <a:normAutofit lnSpcReduction="10000"/>
          </a:bodyPr>
          <a:lstStyle/>
          <a:p>
            <a:pPr marL="0" indent="0" algn="l">
              <a:buNone/>
            </a:pPr>
            <a:r>
              <a:rPr lang="en-US" b="1" i="0" dirty="0">
                <a:effectLst/>
                <a:latin typeface="Arial" panose="020B0604020202020204" pitchFamily="34" charset="0"/>
              </a:rPr>
              <a:t>Limitations</a:t>
            </a:r>
          </a:p>
          <a:p>
            <a:pPr algn="just"/>
            <a:r>
              <a:rPr lang="en-US" b="0" i="0" dirty="0">
                <a:solidFill>
                  <a:srgbClr val="000000"/>
                </a:solidFill>
                <a:effectLst/>
                <a:latin typeface="Arial" panose="020B0604020202020204" pitchFamily="34" charset="0"/>
              </a:rPr>
              <a:t>Software architecture is still an emerging discipline within software engineering. It has the following limitations −</a:t>
            </a:r>
          </a:p>
          <a:p>
            <a:pPr algn="just">
              <a:buFont typeface="Arial" panose="020B0604020202020204" pitchFamily="34" charset="0"/>
              <a:buChar char="•"/>
            </a:pPr>
            <a:r>
              <a:rPr lang="en-US" b="0" i="0" dirty="0">
                <a:solidFill>
                  <a:srgbClr val="000000"/>
                </a:solidFill>
                <a:effectLst/>
                <a:latin typeface="Arial" panose="020B0604020202020204" pitchFamily="34" charset="0"/>
              </a:rPr>
              <a:t>Lack of tools and standardized ways to represent architecture.</a:t>
            </a:r>
          </a:p>
          <a:p>
            <a:pPr algn="just">
              <a:buFont typeface="Arial" panose="020B0604020202020204" pitchFamily="34" charset="0"/>
              <a:buChar char="•"/>
            </a:pPr>
            <a:r>
              <a:rPr lang="en-US" b="0" i="0" dirty="0">
                <a:solidFill>
                  <a:srgbClr val="000000"/>
                </a:solidFill>
                <a:effectLst/>
                <a:latin typeface="Arial" panose="020B0604020202020204" pitchFamily="34" charset="0"/>
              </a:rPr>
              <a:t>Lack of analysis methods to predict whether architecture will result in an implementation that meets the requirements.</a:t>
            </a:r>
          </a:p>
          <a:p>
            <a:pPr algn="just">
              <a:buFont typeface="Arial" panose="020B0604020202020204" pitchFamily="34" charset="0"/>
              <a:buChar char="•"/>
            </a:pPr>
            <a:r>
              <a:rPr lang="en-US" b="0" i="0" dirty="0">
                <a:solidFill>
                  <a:srgbClr val="000000"/>
                </a:solidFill>
                <a:effectLst/>
                <a:latin typeface="Arial" panose="020B0604020202020204" pitchFamily="34" charset="0"/>
              </a:rPr>
              <a:t>Lack of awareness of the importance of architectural design to software development.</a:t>
            </a:r>
          </a:p>
          <a:p>
            <a:pPr algn="just">
              <a:buFont typeface="Arial" panose="020B0604020202020204" pitchFamily="34" charset="0"/>
              <a:buChar char="•"/>
            </a:pPr>
            <a:r>
              <a:rPr lang="en-US" b="0" i="0" dirty="0">
                <a:solidFill>
                  <a:srgbClr val="000000"/>
                </a:solidFill>
                <a:effectLst/>
                <a:latin typeface="Arial" panose="020B0604020202020204" pitchFamily="34" charset="0"/>
              </a:rPr>
              <a:t>Lack of understanding of the role of software architect and poor communication among stakeholders.</a:t>
            </a:r>
          </a:p>
          <a:p>
            <a:pPr algn="just">
              <a:buFont typeface="Arial" panose="020B0604020202020204" pitchFamily="34" charset="0"/>
              <a:buChar char="•"/>
            </a:pPr>
            <a:r>
              <a:rPr lang="en-US" b="0" i="0" dirty="0">
                <a:solidFill>
                  <a:srgbClr val="000000"/>
                </a:solidFill>
                <a:effectLst/>
                <a:latin typeface="Arial" panose="020B0604020202020204" pitchFamily="34" charset="0"/>
              </a:rPr>
              <a:t>Lack of understanding of the design process, design experience and evaluation of design.</a:t>
            </a:r>
          </a:p>
          <a:p>
            <a:endParaRPr lang="en-IN" dirty="0"/>
          </a:p>
        </p:txBody>
      </p:sp>
    </p:spTree>
    <p:extLst>
      <p:ext uri="{BB962C8B-B14F-4D97-AF65-F5344CB8AC3E}">
        <p14:creationId xmlns:p14="http://schemas.microsoft.com/office/powerpoint/2010/main" val="342816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FF94-514C-4560-B4DD-C2DACE8BCDFF}"/>
              </a:ext>
            </a:extLst>
          </p:cNvPr>
          <p:cNvSpPr>
            <a:spLocks noGrp="1"/>
          </p:cNvSpPr>
          <p:nvPr>
            <p:ph type="title"/>
          </p:nvPr>
        </p:nvSpPr>
        <p:spPr>
          <a:xfrm>
            <a:off x="677334" y="609600"/>
            <a:ext cx="8596668" cy="1592062"/>
          </a:xfrm>
        </p:spPr>
        <p:txBody>
          <a:bodyPr>
            <a:normAutofit/>
          </a:bodyPr>
          <a:lstStyle/>
          <a:p>
            <a:r>
              <a:rPr lang="en-US" b="0" i="0" dirty="0">
                <a:solidFill>
                  <a:srgbClr val="333333"/>
                </a:solidFill>
                <a:effectLst/>
                <a:latin typeface="inter-regular"/>
              </a:rPr>
              <a:t>Cohesion</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B57F3846-062A-47F6-8927-25B0620B34D0}"/>
              </a:ext>
            </a:extLst>
          </p:cNvPr>
          <p:cNvSpPr>
            <a:spLocks noGrp="1"/>
          </p:cNvSpPr>
          <p:nvPr>
            <p:ph idx="1"/>
          </p:nvPr>
        </p:nvSpPr>
        <p:spPr>
          <a:xfrm>
            <a:off x="677334" y="2133956"/>
            <a:ext cx="8596668" cy="3880773"/>
          </a:xfrm>
        </p:spPr>
        <p:txBody>
          <a:bodyPr>
            <a:normAutofit fontScale="92500" lnSpcReduction="10000"/>
          </a:bodyPr>
          <a:lstStyle/>
          <a:p>
            <a:endParaRPr lang="en-US" b="0" i="0" dirty="0">
              <a:solidFill>
                <a:srgbClr val="333333"/>
              </a:solidFill>
              <a:effectLst/>
              <a:latin typeface="inter-regular"/>
            </a:endParaRPr>
          </a:p>
          <a:p>
            <a:r>
              <a:rPr lang="en-US" sz="2500" b="0" i="0" dirty="0">
                <a:solidFill>
                  <a:srgbClr val="333333"/>
                </a:solidFill>
                <a:effectLst/>
                <a:latin typeface="inter-regular"/>
              </a:rPr>
              <a:t>In computer programming, cohesion defines to the degree to which the elements of a module belong together. </a:t>
            </a:r>
          </a:p>
          <a:p>
            <a:r>
              <a:rPr lang="en-US" sz="2500" b="0" i="0" dirty="0">
                <a:solidFill>
                  <a:srgbClr val="333333"/>
                </a:solidFill>
                <a:effectLst/>
                <a:latin typeface="inter-regular"/>
              </a:rPr>
              <a:t>Thus, cohesion </a:t>
            </a:r>
            <a:r>
              <a:rPr lang="en-US" sz="2500" b="1" i="0" dirty="0">
                <a:solidFill>
                  <a:srgbClr val="333333"/>
                </a:solidFill>
                <a:effectLst/>
                <a:latin typeface="inter-regular"/>
              </a:rPr>
              <a:t>measures</a:t>
            </a:r>
            <a:r>
              <a:rPr lang="en-US" sz="2500" b="0" i="0" dirty="0">
                <a:solidFill>
                  <a:srgbClr val="333333"/>
                </a:solidFill>
                <a:effectLst/>
                <a:latin typeface="inter-regular"/>
              </a:rPr>
              <a:t> the strength of relationships between pieces of functionality within a given module. </a:t>
            </a:r>
          </a:p>
          <a:p>
            <a:r>
              <a:rPr lang="en-US" sz="2500" b="0" i="0" dirty="0">
                <a:solidFill>
                  <a:srgbClr val="333333"/>
                </a:solidFill>
                <a:effectLst/>
                <a:latin typeface="inter-regular"/>
              </a:rPr>
              <a:t>For example, in highly cohesive systems, functionality is strongly related.</a:t>
            </a:r>
          </a:p>
          <a:p>
            <a:r>
              <a:rPr lang="en-US" sz="2500" b="0" i="0" dirty="0">
                <a:solidFill>
                  <a:srgbClr val="333333"/>
                </a:solidFill>
                <a:effectLst/>
                <a:latin typeface="inter-regular"/>
              </a:rPr>
              <a:t>Cohesion is an </a:t>
            </a:r>
            <a:r>
              <a:rPr lang="en-US" sz="2500" b="1" i="0" dirty="0">
                <a:solidFill>
                  <a:srgbClr val="333333"/>
                </a:solidFill>
                <a:effectLst/>
                <a:latin typeface="inter-bold"/>
              </a:rPr>
              <a:t>ordinal</a:t>
            </a:r>
            <a:r>
              <a:rPr lang="en-US" sz="2500" b="0" i="0" dirty="0">
                <a:solidFill>
                  <a:srgbClr val="333333"/>
                </a:solidFill>
                <a:effectLst/>
                <a:latin typeface="inter-regular"/>
              </a:rPr>
              <a:t> type of measurement and is generally described as "high cohesion" or "low cohesion.“</a:t>
            </a:r>
          </a:p>
          <a:p>
            <a:r>
              <a:rPr lang="en-US" sz="2500" b="0" i="0" dirty="0">
                <a:solidFill>
                  <a:srgbClr val="273239"/>
                </a:solidFill>
                <a:effectLst/>
                <a:latin typeface="urw-din"/>
              </a:rPr>
              <a:t>A good software design will have high cohesion</a:t>
            </a:r>
            <a:endParaRPr lang="en-IN" sz="2500" dirty="0"/>
          </a:p>
        </p:txBody>
      </p:sp>
    </p:spTree>
    <p:extLst>
      <p:ext uri="{BB962C8B-B14F-4D97-AF65-F5344CB8AC3E}">
        <p14:creationId xmlns:p14="http://schemas.microsoft.com/office/powerpoint/2010/main" val="206660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7D7-0059-4528-9367-2FDAA1F072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8AE8B86-8EDC-4838-9637-2A750329557D}"/>
              </a:ext>
            </a:extLst>
          </p:cNvPr>
          <p:cNvSpPr>
            <a:spLocks noGrp="1"/>
          </p:cNvSpPr>
          <p:nvPr>
            <p:ph idx="1"/>
          </p:nvPr>
        </p:nvSpPr>
        <p:spPr/>
        <p:txBody>
          <a:bodyPr/>
          <a:lstStyle/>
          <a:p>
            <a:r>
              <a:rPr lang="en-US" sz="2500" b="1" dirty="0"/>
              <a:t>High cohesion</a:t>
            </a:r>
            <a:r>
              <a:rPr lang="en-US" dirty="0"/>
              <a:t> : </a:t>
            </a:r>
            <a:r>
              <a:rPr lang="en-US" sz="2400" dirty="0"/>
              <a:t>In a good module, various parts having high cohesion is preferable due to reliability, reusability, robustness, </a:t>
            </a:r>
            <a:r>
              <a:rPr lang="en-US" sz="2400" dirty="0" err="1"/>
              <a:t>understanbility</a:t>
            </a:r>
            <a:r>
              <a:rPr lang="en-US" sz="2400" dirty="0"/>
              <a:t>.</a:t>
            </a:r>
          </a:p>
          <a:p>
            <a:r>
              <a:rPr lang="en-US" sz="2400" b="1" dirty="0"/>
              <a:t>Low Cohesion</a:t>
            </a:r>
            <a:r>
              <a:rPr lang="en-US" sz="2400" dirty="0"/>
              <a:t> : associate with undesirable traits including difficult is maintaining, reusing and understanding.</a:t>
            </a:r>
          </a:p>
          <a:p>
            <a:endParaRPr lang="en-IN" dirty="0"/>
          </a:p>
        </p:txBody>
      </p:sp>
    </p:spTree>
    <p:extLst>
      <p:ext uri="{BB962C8B-B14F-4D97-AF65-F5344CB8AC3E}">
        <p14:creationId xmlns:p14="http://schemas.microsoft.com/office/powerpoint/2010/main" val="236391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094E-61F6-41F3-A7A6-25BCD02A057C}"/>
              </a:ext>
            </a:extLst>
          </p:cNvPr>
          <p:cNvSpPr>
            <a:spLocks noGrp="1"/>
          </p:cNvSpPr>
          <p:nvPr>
            <p:ph type="title"/>
          </p:nvPr>
        </p:nvSpPr>
        <p:spPr/>
        <p:txBody>
          <a:bodyPr/>
          <a:lstStyle/>
          <a:p>
            <a:r>
              <a:rPr lang="en-US" dirty="0"/>
              <a:t>Types of Cohesion</a:t>
            </a:r>
            <a:endParaRPr lang="en-IN" dirty="0"/>
          </a:p>
        </p:txBody>
      </p:sp>
      <p:pic>
        <p:nvPicPr>
          <p:cNvPr id="1028" name="Picture 4" descr="Coupling and Cohesion">
            <a:extLst>
              <a:ext uri="{FF2B5EF4-FFF2-40B4-BE49-F238E27FC236}">
                <a16:creationId xmlns:a16="http://schemas.microsoft.com/office/drawing/2014/main" id="{DE08B368-9E9C-4688-B1B9-FE60EE7DC1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157" y="2160588"/>
            <a:ext cx="465772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63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1C97-121D-4F16-9FFF-A73284860AD1}"/>
              </a:ext>
            </a:extLst>
          </p:cNvPr>
          <p:cNvSpPr>
            <a:spLocks noGrp="1"/>
          </p:cNvSpPr>
          <p:nvPr>
            <p:ph type="title"/>
          </p:nvPr>
        </p:nvSpPr>
        <p:spPr>
          <a:xfrm>
            <a:off x="677334" y="609600"/>
            <a:ext cx="8596668" cy="642151"/>
          </a:xfrm>
        </p:spPr>
        <p:txBody>
          <a:bodyPr/>
          <a:lstStyle/>
          <a:p>
            <a:r>
              <a:rPr lang="en-IN" dirty="0"/>
              <a:t>Coupling</a:t>
            </a:r>
          </a:p>
        </p:txBody>
      </p:sp>
      <p:sp>
        <p:nvSpPr>
          <p:cNvPr id="3" name="Content Placeholder 2">
            <a:extLst>
              <a:ext uri="{FF2B5EF4-FFF2-40B4-BE49-F238E27FC236}">
                <a16:creationId xmlns:a16="http://schemas.microsoft.com/office/drawing/2014/main" id="{E9643077-BDF0-4BBB-89C7-2E428D6A3FD1}"/>
              </a:ext>
            </a:extLst>
          </p:cNvPr>
          <p:cNvSpPr>
            <a:spLocks noGrp="1"/>
          </p:cNvSpPr>
          <p:nvPr>
            <p:ph idx="1"/>
          </p:nvPr>
        </p:nvSpPr>
        <p:spPr>
          <a:xfrm>
            <a:off x="677334" y="1251751"/>
            <a:ext cx="8596668" cy="4789611"/>
          </a:xfrm>
        </p:spPr>
        <p:txBody>
          <a:bodyPr/>
          <a:lstStyle/>
          <a:p>
            <a:r>
              <a:rPr lang="en-US" sz="2500" b="0" i="0" dirty="0">
                <a:solidFill>
                  <a:srgbClr val="333333"/>
                </a:solidFill>
                <a:effectLst/>
                <a:latin typeface="inter-regular"/>
              </a:rPr>
              <a:t>In software engineering, the coupling is the degree of interdependence between software modules. </a:t>
            </a:r>
          </a:p>
          <a:p>
            <a:r>
              <a:rPr lang="en-US" sz="2500" b="0" i="0" dirty="0">
                <a:solidFill>
                  <a:srgbClr val="333333"/>
                </a:solidFill>
                <a:effectLst/>
                <a:latin typeface="inter-regular"/>
              </a:rPr>
              <a:t>Two modules that are tightly coupled are strongly dependent on each other. However, two modules that are loosely coupled are not dependent on each other.</a:t>
            </a:r>
          </a:p>
          <a:p>
            <a:r>
              <a:rPr lang="en-US" sz="2500" b="1" i="0" dirty="0">
                <a:solidFill>
                  <a:srgbClr val="333333"/>
                </a:solidFill>
                <a:effectLst/>
                <a:latin typeface="inter-bold"/>
              </a:rPr>
              <a:t>Uncoupled modules</a:t>
            </a:r>
            <a:r>
              <a:rPr lang="en-US" sz="2500" b="0" i="0" dirty="0">
                <a:solidFill>
                  <a:srgbClr val="333333"/>
                </a:solidFill>
                <a:effectLst/>
                <a:latin typeface="inter-regular"/>
              </a:rPr>
              <a:t> have no interdependence at all within them</a:t>
            </a:r>
            <a:r>
              <a:rPr lang="en-US" b="0" i="0" dirty="0">
                <a:solidFill>
                  <a:srgbClr val="333333"/>
                </a:solidFill>
                <a:effectLst/>
                <a:latin typeface="inter-regular"/>
              </a:rPr>
              <a:t>.</a:t>
            </a:r>
            <a:endParaRPr lang="en-US" dirty="0">
              <a:solidFill>
                <a:srgbClr val="333333"/>
              </a:solidFill>
              <a:latin typeface="inter-regular"/>
            </a:endParaRPr>
          </a:p>
        </p:txBody>
      </p:sp>
    </p:spTree>
    <p:extLst>
      <p:ext uri="{BB962C8B-B14F-4D97-AF65-F5344CB8AC3E}">
        <p14:creationId xmlns:p14="http://schemas.microsoft.com/office/powerpoint/2010/main" val="345530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2AED-AD31-43E9-B841-A15ACA6466B4}"/>
              </a:ext>
            </a:extLst>
          </p:cNvPr>
          <p:cNvSpPr>
            <a:spLocks noGrp="1"/>
          </p:cNvSpPr>
          <p:nvPr>
            <p:ph type="title"/>
          </p:nvPr>
        </p:nvSpPr>
        <p:spPr/>
        <p:txBody>
          <a:bodyPr/>
          <a:lstStyle/>
          <a:p>
            <a:r>
              <a:rPr lang="en-US" b="1" i="0" dirty="0">
                <a:solidFill>
                  <a:srgbClr val="333333"/>
                </a:solidFill>
                <a:effectLst/>
                <a:latin typeface="inter-bold"/>
              </a:rPr>
              <a:t>The various types of coupling techniques</a:t>
            </a:r>
            <a:endParaRPr lang="en-IN" dirty="0"/>
          </a:p>
        </p:txBody>
      </p:sp>
      <p:pic>
        <p:nvPicPr>
          <p:cNvPr id="3074" name="Picture 2" descr="Coupling and Cohesion">
            <a:extLst>
              <a:ext uri="{FF2B5EF4-FFF2-40B4-BE49-F238E27FC236}">
                <a16:creationId xmlns:a16="http://schemas.microsoft.com/office/drawing/2014/main" id="{EBB419A6-F491-42DA-9D8B-DE4DC9DB9F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519" y="267255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4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06F3-365B-4F4B-A8D3-B08333D685AF}"/>
              </a:ext>
            </a:extLst>
          </p:cNvPr>
          <p:cNvSpPr>
            <a:spLocks noGrp="1"/>
          </p:cNvSpPr>
          <p:nvPr>
            <p:ph type="title"/>
          </p:nvPr>
        </p:nvSpPr>
        <p:spPr>
          <a:xfrm>
            <a:off x="1097280" y="286604"/>
            <a:ext cx="10058400" cy="45024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6D7FAB3-D5BC-4FA7-B066-0EF5B6241D57}"/>
              </a:ext>
            </a:extLst>
          </p:cNvPr>
          <p:cNvSpPr>
            <a:spLocks noGrp="1"/>
          </p:cNvSpPr>
          <p:nvPr>
            <p:ph idx="1"/>
          </p:nvPr>
        </p:nvSpPr>
        <p:spPr>
          <a:xfrm>
            <a:off x="1097280" y="1136342"/>
            <a:ext cx="10058400" cy="4732752"/>
          </a:xfrm>
        </p:spPr>
        <p:txBody>
          <a:bodyPr/>
          <a:lstStyle/>
          <a:p>
            <a:pPr>
              <a:buFont typeface="Wingdings" panose="05000000000000000000" pitchFamily="2" charset="2"/>
              <a:buChar char="Ø"/>
            </a:pPr>
            <a:r>
              <a:rPr lang="en-US" dirty="0"/>
              <a:t> Abstraction </a:t>
            </a:r>
          </a:p>
          <a:p>
            <a:pPr>
              <a:buFont typeface="Wingdings" panose="05000000000000000000" pitchFamily="2" charset="2"/>
              <a:buChar char="Ø"/>
            </a:pPr>
            <a:r>
              <a:rPr lang="en-US" dirty="0"/>
              <a:t> Modularity</a:t>
            </a:r>
          </a:p>
          <a:p>
            <a:pPr>
              <a:buFont typeface="Wingdings" panose="05000000000000000000" pitchFamily="2" charset="2"/>
              <a:buChar char="Ø"/>
            </a:pPr>
            <a:r>
              <a:rPr lang="en-US" dirty="0"/>
              <a:t> Software Architecture</a:t>
            </a:r>
          </a:p>
          <a:p>
            <a:pPr>
              <a:buFont typeface="Wingdings" panose="05000000000000000000" pitchFamily="2" charset="2"/>
              <a:buChar char="Ø"/>
            </a:pPr>
            <a:r>
              <a:rPr lang="en-US" dirty="0"/>
              <a:t> Cohesion</a:t>
            </a:r>
          </a:p>
          <a:p>
            <a:pPr>
              <a:buFont typeface="Wingdings" panose="05000000000000000000" pitchFamily="2" charset="2"/>
              <a:buChar char="Ø"/>
            </a:pPr>
            <a:r>
              <a:rPr lang="en-US" dirty="0"/>
              <a:t> Coupling</a:t>
            </a:r>
          </a:p>
          <a:p>
            <a:pPr>
              <a:buFont typeface="Wingdings" panose="05000000000000000000" pitchFamily="2" charset="2"/>
              <a:buChar char="Ø"/>
            </a:pPr>
            <a:r>
              <a:rPr lang="en-US" dirty="0"/>
              <a:t> Real time and distributed system design</a:t>
            </a:r>
          </a:p>
          <a:p>
            <a:pPr>
              <a:buFont typeface="Wingdings" panose="05000000000000000000" pitchFamily="2" charset="2"/>
              <a:buChar char="Ø"/>
            </a:pPr>
            <a:r>
              <a:rPr lang="en-US" dirty="0"/>
              <a:t> Documentation</a:t>
            </a:r>
          </a:p>
          <a:p>
            <a:pPr>
              <a:buFont typeface="Wingdings" panose="05000000000000000000" pitchFamily="2" charset="2"/>
              <a:buChar char="Ø"/>
            </a:pPr>
            <a:r>
              <a:rPr lang="en-US" dirty="0"/>
              <a:t> Data flow</a:t>
            </a:r>
            <a:r>
              <a:rPr lang="en-IN" dirty="0"/>
              <a:t> orientated design</a:t>
            </a:r>
          </a:p>
          <a:p>
            <a:pPr>
              <a:buFont typeface="Wingdings" panose="05000000000000000000" pitchFamily="2" charset="2"/>
              <a:buChar char="Ø"/>
            </a:pPr>
            <a:r>
              <a:rPr lang="en-IN" dirty="0"/>
              <a:t> Designing for reuse.</a:t>
            </a:r>
          </a:p>
          <a:p>
            <a:pPr>
              <a:buFont typeface="Wingdings" panose="05000000000000000000" pitchFamily="2" charset="2"/>
              <a:buChar char="Ø"/>
            </a:pPr>
            <a:r>
              <a:rPr lang="en-IN" dirty="0"/>
              <a:t> Programming standards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4891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758F-CFB5-4148-8D33-E86FA68AAAF0}"/>
              </a:ext>
            </a:extLst>
          </p:cNvPr>
          <p:cNvSpPr>
            <a:spLocks noGrp="1"/>
          </p:cNvSpPr>
          <p:nvPr>
            <p:ph type="title"/>
          </p:nvPr>
        </p:nvSpPr>
        <p:spPr>
          <a:xfrm>
            <a:off x="712844" y="636233"/>
            <a:ext cx="8596668" cy="1320800"/>
          </a:xfrm>
        </p:spPr>
        <p:txBody>
          <a:bodyPr/>
          <a:lstStyle/>
          <a:p>
            <a:endParaRPr lang="en-IN" dirty="0"/>
          </a:p>
        </p:txBody>
      </p:sp>
      <p:pic>
        <p:nvPicPr>
          <p:cNvPr id="5122" name="Picture 2" descr="Coupling and Cohesion">
            <a:extLst>
              <a:ext uri="{FF2B5EF4-FFF2-40B4-BE49-F238E27FC236}">
                <a16:creationId xmlns:a16="http://schemas.microsoft.com/office/drawing/2014/main" id="{19B818D0-A4B5-4031-AA27-B6CF7B8F55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6379" y="2337239"/>
            <a:ext cx="62103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8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D8A8-0CE3-42CE-8FF8-BD06C7DD54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F72C83-B0ED-47FA-8D67-3A760BA81AB2}"/>
              </a:ext>
            </a:extLst>
          </p:cNvPr>
          <p:cNvSpPr>
            <a:spLocks noGrp="1"/>
          </p:cNvSpPr>
          <p:nvPr>
            <p:ph idx="1"/>
          </p:nvPr>
        </p:nvSpPr>
        <p:spPr>
          <a:xfrm>
            <a:off x="775820" y="2160589"/>
            <a:ext cx="8498181" cy="5257536"/>
          </a:xfrm>
        </p:spPr>
        <p:txBody>
          <a:bodyPr/>
          <a:lstStyle/>
          <a:p>
            <a:r>
              <a:rPr lang="en-US" b="1" i="0" dirty="0">
                <a:solidFill>
                  <a:srgbClr val="333333"/>
                </a:solidFill>
                <a:effectLst/>
                <a:latin typeface="inter-bold"/>
              </a:rPr>
              <a:t>1. No Direct Coupling:</a:t>
            </a:r>
            <a:r>
              <a:rPr lang="en-US" b="0" i="0" dirty="0">
                <a:solidFill>
                  <a:srgbClr val="333333"/>
                </a:solidFill>
                <a:effectLst/>
                <a:latin typeface="inter-regular"/>
              </a:rPr>
              <a:t> There is no direct coupling between M1 and M2.</a:t>
            </a:r>
          </a:p>
          <a:p>
            <a:r>
              <a:rPr lang="en-US" b="0" i="0" dirty="0">
                <a:solidFill>
                  <a:srgbClr val="333333"/>
                </a:solidFill>
                <a:effectLst/>
                <a:latin typeface="inter-regular"/>
              </a:rPr>
              <a:t>In this case, modules are subordinates to different modules. Therefore, no direct coupling.</a:t>
            </a:r>
          </a:p>
          <a:p>
            <a:endParaRPr lang="en-IN" dirty="0"/>
          </a:p>
        </p:txBody>
      </p:sp>
      <p:pic>
        <p:nvPicPr>
          <p:cNvPr id="6148" name="Picture 4" descr="Coupling and Cohesion">
            <a:extLst>
              <a:ext uri="{FF2B5EF4-FFF2-40B4-BE49-F238E27FC236}">
                <a16:creationId xmlns:a16="http://schemas.microsoft.com/office/drawing/2014/main" id="{7C938476-4BD6-4CC2-AF80-DC97CF594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86" y="3213717"/>
            <a:ext cx="4181383" cy="181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33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A580-81AE-4C2C-AFFA-2AA95EC7A210}"/>
              </a:ext>
            </a:extLst>
          </p:cNvPr>
          <p:cNvSpPr>
            <a:spLocks noGrp="1"/>
          </p:cNvSpPr>
          <p:nvPr>
            <p:ph type="title"/>
          </p:nvPr>
        </p:nvSpPr>
        <p:spPr/>
        <p:txBody>
          <a:bodyPr/>
          <a:lstStyle/>
          <a:p>
            <a:endParaRPr lang="en-IN" dirty="0"/>
          </a:p>
        </p:txBody>
      </p:sp>
      <p:pic>
        <p:nvPicPr>
          <p:cNvPr id="7170" name="Picture 2" descr="Coupling and Cohesion">
            <a:extLst>
              <a:ext uri="{FF2B5EF4-FFF2-40B4-BE49-F238E27FC236}">
                <a16:creationId xmlns:a16="http://schemas.microsoft.com/office/drawing/2014/main" id="{F5D834DA-D896-4334-B556-AF0F86F904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019" y="3167856"/>
            <a:ext cx="3810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127337-51B8-4F6F-B71A-60C70334FD9B}"/>
              </a:ext>
            </a:extLst>
          </p:cNvPr>
          <p:cNvSpPr txBox="1"/>
          <p:nvPr/>
        </p:nvSpPr>
        <p:spPr>
          <a:xfrm>
            <a:off x="772357" y="1930401"/>
            <a:ext cx="8376081" cy="1200329"/>
          </a:xfrm>
          <a:prstGeom prst="rect">
            <a:avLst/>
          </a:prstGeom>
          <a:noFill/>
        </p:spPr>
        <p:txBody>
          <a:bodyPr wrap="square">
            <a:spAutoFit/>
          </a:bodyPr>
          <a:lstStyle/>
          <a:p>
            <a:pPr algn="just"/>
            <a:r>
              <a:rPr lang="en-US" b="1" i="0" dirty="0">
                <a:solidFill>
                  <a:srgbClr val="333333"/>
                </a:solidFill>
                <a:effectLst/>
                <a:latin typeface="inter-bold"/>
              </a:rPr>
              <a:t>2. Data Coupling:</a:t>
            </a:r>
            <a:r>
              <a:rPr lang="en-US" b="0" i="0" dirty="0">
                <a:solidFill>
                  <a:srgbClr val="333333"/>
                </a:solidFill>
                <a:effectLst/>
                <a:latin typeface="inter-regular"/>
              </a:rPr>
              <a:t> When data of one module is passed to another module, this is called data coupling.</a:t>
            </a:r>
          </a:p>
          <a:p>
            <a:br>
              <a:rPr lang="en-US" dirty="0"/>
            </a:br>
            <a:endParaRPr lang="en-IN" dirty="0"/>
          </a:p>
        </p:txBody>
      </p:sp>
    </p:spTree>
    <p:extLst>
      <p:ext uri="{BB962C8B-B14F-4D97-AF65-F5344CB8AC3E}">
        <p14:creationId xmlns:p14="http://schemas.microsoft.com/office/powerpoint/2010/main" val="160329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2B7F-E923-4754-865E-F02810515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030A6F-7716-48B4-A6B1-4EFA241C1E40}"/>
              </a:ext>
            </a:extLst>
          </p:cNvPr>
          <p:cNvSpPr>
            <a:spLocks noGrp="1"/>
          </p:cNvSpPr>
          <p:nvPr>
            <p:ph idx="1"/>
          </p:nvPr>
        </p:nvSpPr>
        <p:spPr/>
        <p:txBody>
          <a:bodyPr/>
          <a:lstStyle/>
          <a:p>
            <a:pPr algn="just"/>
            <a:r>
              <a:rPr lang="en-US" b="1" i="0" dirty="0">
                <a:solidFill>
                  <a:srgbClr val="333333"/>
                </a:solidFill>
                <a:effectLst/>
                <a:latin typeface="inter-bold"/>
              </a:rPr>
              <a:t>3. Stamp Coupling:</a:t>
            </a:r>
            <a:r>
              <a:rPr lang="en-US" b="0" i="0" dirty="0">
                <a:solidFill>
                  <a:srgbClr val="333333"/>
                </a:solidFill>
                <a:effectLst/>
                <a:latin typeface="inter-regular"/>
              </a:rPr>
              <a:t> Two modules are stamp coupled if they communicate using composite data items such as structure, objects, etc. When the module passes non-global data structure or entire structure to another module, they are said to be stamp coupled. For example, passing structure variable in C or object in C++ language to a module.</a:t>
            </a:r>
          </a:p>
          <a:p>
            <a:pPr algn="just"/>
            <a:r>
              <a:rPr lang="en-US" dirty="0">
                <a:solidFill>
                  <a:srgbClr val="333333"/>
                </a:solidFill>
                <a:latin typeface="inter-regular"/>
              </a:rPr>
              <a:t>Multiple modules share common data structure and work on different part of it.</a:t>
            </a:r>
            <a:endParaRPr lang="en-US" b="0" i="0" dirty="0">
              <a:solidFill>
                <a:srgbClr val="333333"/>
              </a:solidFill>
              <a:effectLst/>
              <a:latin typeface="inter-regular"/>
            </a:endParaRPr>
          </a:p>
          <a:p>
            <a:pPr algn="just"/>
            <a:r>
              <a:rPr lang="en-US" b="1" i="0" dirty="0">
                <a:solidFill>
                  <a:srgbClr val="333333"/>
                </a:solidFill>
                <a:effectLst/>
                <a:latin typeface="inter-bold"/>
              </a:rPr>
              <a:t>4. Control Coupling:</a:t>
            </a:r>
            <a:r>
              <a:rPr lang="en-US" b="0" i="0" dirty="0">
                <a:solidFill>
                  <a:srgbClr val="333333"/>
                </a:solidFill>
                <a:effectLst/>
                <a:latin typeface="inter-regular"/>
              </a:rPr>
              <a:t> Control Coupling exists among two modules if data from one module is used to direct the structure of instruction execution in another.</a:t>
            </a:r>
          </a:p>
          <a:p>
            <a:pPr algn="just"/>
            <a:r>
              <a:rPr lang="en-US" b="1" i="0" dirty="0">
                <a:solidFill>
                  <a:srgbClr val="333333"/>
                </a:solidFill>
                <a:effectLst/>
                <a:latin typeface="inter-bold"/>
              </a:rPr>
              <a:t>5. External Coupling:</a:t>
            </a:r>
            <a:r>
              <a:rPr lang="en-US" b="0" i="0" dirty="0">
                <a:solidFill>
                  <a:srgbClr val="333333"/>
                </a:solidFill>
                <a:effectLst/>
                <a:latin typeface="inter-regular"/>
              </a:rPr>
              <a:t> External Coupling arises when two modules share an externally imposed data format, communication protocols, or device interface. This is related to communication to external tools and devices.</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92549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F0A3-AF56-48BE-A6D5-D0DF083903BF}"/>
              </a:ext>
            </a:extLst>
          </p:cNvPr>
          <p:cNvSpPr>
            <a:spLocks noGrp="1"/>
          </p:cNvSpPr>
          <p:nvPr>
            <p:ph type="title"/>
          </p:nvPr>
        </p:nvSpPr>
        <p:spPr>
          <a:xfrm>
            <a:off x="677334" y="600722"/>
            <a:ext cx="8596668" cy="1320800"/>
          </a:xfrm>
        </p:spPr>
        <p:txBody>
          <a:bodyPr/>
          <a:lstStyle/>
          <a:p>
            <a:endParaRPr lang="en-IN" dirty="0"/>
          </a:p>
        </p:txBody>
      </p:sp>
      <p:sp>
        <p:nvSpPr>
          <p:cNvPr id="3" name="Content Placeholder 2">
            <a:extLst>
              <a:ext uri="{FF2B5EF4-FFF2-40B4-BE49-F238E27FC236}">
                <a16:creationId xmlns:a16="http://schemas.microsoft.com/office/drawing/2014/main" id="{1D52C23A-BF0A-465E-BFA8-D1CEE765CF94}"/>
              </a:ext>
            </a:extLst>
          </p:cNvPr>
          <p:cNvSpPr>
            <a:spLocks noGrp="1"/>
          </p:cNvSpPr>
          <p:nvPr>
            <p:ph idx="1"/>
          </p:nvPr>
        </p:nvSpPr>
        <p:spPr>
          <a:xfrm>
            <a:off x="588936" y="2151711"/>
            <a:ext cx="8685066" cy="5146022"/>
          </a:xfrm>
        </p:spPr>
        <p:txBody>
          <a:bodyPr/>
          <a:lstStyle/>
          <a:p>
            <a:r>
              <a:rPr lang="en-US" b="1" i="0" dirty="0">
                <a:solidFill>
                  <a:srgbClr val="333333"/>
                </a:solidFill>
                <a:effectLst/>
                <a:latin typeface="inter-bold"/>
              </a:rPr>
              <a:t>6. Common Coupling:</a:t>
            </a:r>
            <a:r>
              <a:rPr lang="en-US" b="0" i="0" dirty="0">
                <a:solidFill>
                  <a:srgbClr val="333333"/>
                </a:solidFill>
                <a:effectLst/>
                <a:latin typeface="inter-regular"/>
              </a:rPr>
              <a:t> Two modules are common coupled if they share information through some global data items.</a:t>
            </a:r>
          </a:p>
          <a:p>
            <a:endParaRPr lang="en-US" b="1" i="0" dirty="0">
              <a:solidFill>
                <a:srgbClr val="333333"/>
              </a:solidFill>
              <a:effectLst/>
              <a:latin typeface="inter-bold"/>
            </a:endParaRPr>
          </a:p>
          <a:p>
            <a:endParaRPr lang="en-US" b="1" dirty="0">
              <a:solidFill>
                <a:srgbClr val="333333"/>
              </a:solidFill>
              <a:latin typeface="inter-bold"/>
            </a:endParaRPr>
          </a:p>
          <a:p>
            <a:endParaRPr lang="en-US" b="1" i="0" dirty="0">
              <a:solidFill>
                <a:srgbClr val="333333"/>
              </a:solidFill>
              <a:effectLst/>
              <a:latin typeface="inter-bold"/>
            </a:endParaRPr>
          </a:p>
          <a:p>
            <a:endParaRPr lang="en-US" b="1" dirty="0">
              <a:solidFill>
                <a:srgbClr val="333333"/>
              </a:solidFill>
              <a:latin typeface="inter-bold"/>
            </a:endParaRPr>
          </a:p>
          <a:p>
            <a:endParaRPr lang="en-US" b="1" i="0" dirty="0">
              <a:solidFill>
                <a:srgbClr val="333333"/>
              </a:solidFill>
              <a:effectLst/>
              <a:latin typeface="inter-bold"/>
            </a:endParaRPr>
          </a:p>
          <a:p>
            <a:endParaRPr lang="en-US" b="1" dirty="0">
              <a:solidFill>
                <a:srgbClr val="333333"/>
              </a:solidFill>
              <a:latin typeface="inter-bold"/>
            </a:endParaRPr>
          </a:p>
          <a:p>
            <a:endParaRPr lang="en-US" b="1" i="0" dirty="0">
              <a:solidFill>
                <a:srgbClr val="333333"/>
              </a:solidFill>
              <a:effectLst/>
              <a:latin typeface="inter-bold"/>
            </a:endParaRPr>
          </a:p>
          <a:p>
            <a:r>
              <a:rPr lang="en-US" b="1" i="0" dirty="0">
                <a:solidFill>
                  <a:srgbClr val="333333"/>
                </a:solidFill>
                <a:effectLst/>
                <a:latin typeface="inter-bold"/>
              </a:rPr>
              <a:t>7. Content Coupling:</a:t>
            </a:r>
            <a:r>
              <a:rPr lang="en-US" b="0" i="0" dirty="0">
                <a:solidFill>
                  <a:srgbClr val="333333"/>
                </a:solidFill>
                <a:effectLst/>
                <a:latin typeface="inter-regular"/>
              </a:rPr>
              <a:t> Content Coupling exists among two modules if they share code, e.g., a branch from one module into another module.</a:t>
            </a:r>
          </a:p>
          <a:p>
            <a:endParaRPr lang="en-US" b="0" i="0" dirty="0">
              <a:solidFill>
                <a:srgbClr val="333333"/>
              </a:solidFill>
              <a:effectLst/>
              <a:latin typeface="inter-regular"/>
            </a:endParaRPr>
          </a:p>
          <a:p>
            <a:endParaRPr lang="en-IN" dirty="0"/>
          </a:p>
        </p:txBody>
      </p:sp>
      <p:pic>
        <p:nvPicPr>
          <p:cNvPr id="8196" name="Picture 4" descr="Coupling and Cohesion">
            <a:extLst>
              <a:ext uri="{FF2B5EF4-FFF2-40B4-BE49-F238E27FC236}">
                <a16:creationId xmlns:a16="http://schemas.microsoft.com/office/drawing/2014/main" id="{EDFA4EAD-EBB3-4F6C-9A92-3EB5449AF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049" y="3089429"/>
            <a:ext cx="4589755" cy="189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61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C2A2-AF9D-4F32-B735-5F5DAFB7BA7E}"/>
              </a:ext>
            </a:extLst>
          </p:cNvPr>
          <p:cNvSpPr>
            <a:spLocks noGrp="1"/>
          </p:cNvSpPr>
          <p:nvPr>
            <p:ph type="title"/>
          </p:nvPr>
        </p:nvSpPr>
        <p:spPr>
          <a:xfrm>
            <a:off x="677334" y="609600"/>
            <a:ext cx="8596668" cy="571130"/>
          </a:xfrm>
        </p:spPr>
        <p:txBody>
          <a:bodyPr>
            <a:normAutofit fontScale="90000"/>
          </a:bodyPr>
          <a:lstStyle/>
          <a:p>
            <a:r>
              <a:rPr lang="en-US" dirty="0"/>
              <a:t>Difference b/w Coupling &amp; Cohesion</a:t>
            </a:r>
            <a:endParaRPr lang="en-IN" dirty="0"/>
          </a:p>
        </p:txBody>
      </p:sp>
      <p:graphicFrame>
        <p:nvGraphicFramePr>
          <p:cNvPr id="4" name="Content Placeholder 3">
            <a:extLst>
              <a:ext uri="{FF2B5EF4-FFF2-40B4-BE49-F238E27FC236}">
                <a16:creationId xmlns:a16="http://schemas.microsoft.com/office/drawing/2014/main" id="{28F92CAF-3B4A-44FD-8448-C6D2EFCE8FD4}"/>
              </a:ext>
            </a:extLst>
          </p:cNvPr>
          <p:cNvGraphicFramePr>
            <a:graphicFrameLocks noGrp="1"/>
          </p:cNvGraphicFramePr>
          <p:nvPr>
            <p:ph idx="1"/>
            <p:extLst>
              <p:ext uri="{D42A27DB-BD31-4B8C-83A1-F6EECF244321}">
                <p14:modId xmlns:p14="http://schemas.microsoft.com/office/powerpoint/2010/main" val="936750466"/>
              </p:ext>
            </p:extLst>
          </p:nvPr>
        </p:nvGraphicFramePr>
        <p:xfrm>
          <a:off x="790113" y="1686757"/>
          <a:ext cx="7901126" cy="4462930"/>
        </p:xfrm>
        <a:graphic>
          <a:graphicData uri="http://schemas.openxmlformats.org/drawingml/2006/table">
            <a:tbl>
              <a:tblPr/>
              <a:tblGrid>
                <a:gridCol w="3950563">
                  <a:extLst>
                    <a:ext uri="{9D8B030D-6E8A-4147-A177-3AD203B41FA5}">
                      <a16:colId xmlns:a16="http://schemas.microsoft.com/office/drawing/2014/main" val="4020748157"/>
                    </a:ext>
                  </a:extLst>
                </a:gridCol>
                <a:gridCol w="3950563">
                  <a:extLst>
                    <a:ext uri="{9D8B030D-6E8A-4147-A177-3AD203B41FA5}">
                      <a16:colId xmlns:a16="http://schemas.microsoft.com/office/drawing/2014/main" val="2093425796"/>
                    </a:ext>
                  </a:extLst>
                </a:gridCol>
              </a:tblGrid>
              <a:tr h="366761">
                <a:tc>
                  <a:txBody>
                    <a:bodyPr/>
                    <a:lstStyle/>
                    <a:p>
                      <a:pPr algn="l" fontAlgn="t"/>
                      <a:r>
                        <a:rPr lang="en-IN" sz="1300">
                          <a:solidFill>
                            <a:srgbClr val="000000"/>
                          </a:solidFill>
                          <a:effectLst/>
                          <a:latin typeface="times new roman" panose="02020603050405020304" pitchFamily="18" charset="0"/>
                        </a:rPr>
                        <a:t>Coupling</a:t>
                      </a:r>
                    </a:p>
                  </a:txBody>
                  <a:tcPr marL="65052" marR="65052" marT="65052" marB="65052">
                    <a:lnL w="7620" cap="flat" cmpd="sng" algn="ctr">
                      <a:solidFill>
                        <a:srgbClr val="20ACFD"/>
                      </a:solidFill>
                      <a:prstDash val="solid"/>
                      <a:round/>
                      <a:headEnd type="none" w="med" len="med"/>
                      <a:tailEnd type="none" w="med" len="med"/>
                    </a:lnL>
                    <a:lnR w="7620" cap="flat" cmpd="sng" algn="ctr">
                      <a:solidFill>
                        <a:srgbClr val="20ACFD"/>
                      </a:solidFill>
                      <a:prstDash val="solid"/>
                      <a:round/>
                      <a:headEnd type="none" w="med" len="med"/>
                      <a:tailEnd type="none" w="med" len="med"/>
                    </a:lnR>
                    <a:lnT w="7620" cap="flat" cmpd="sng" algn="ctr">
                      <a:solidFill>
                        <a:srgbClr val="20ACF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dirty="0">
                          <a:solidFill>
                            <a:srgbClr val="000000"/>
                          </a:solidFill>
                          <a:effectLst/>
                          <a:latin typeface="times new roman" panose="02020603050405020304" pitchFamily="18" charset="0"/>
                        </a:rPr>
                        <a:t>Cohesion</a:t>
                      </a:r>
                    </a:p>
                  </a:txBody>
                  <a:tcPr marL="65052" marR="65052" marT="65052" marB="65052">
                    <a:lnL w="7620" cap="flat" cmpd="sng" algn="ctr">
                      <a:solidFill>
                        <a:srgbClr val="20ACFD"/>
                      </a:solidFill>
                      <a:prstDash val="solid"/>
                      <a:round/>
                      <a:headEnd type="none" w="med" len="med"/>
                      <a:tailEnd type="none" w="med" len="med"/>
                    </a:lnL>
                    <a:lnR w="7620" cap="flat" cmpd="sng" algn="ctr">
                      <a:solidFill>
                        <a:srgbClr val="20ACFD"/>
                      </a:solidFill>
                      <a:prstDash val="solid"/>
                      <a:round/>
                      <a:headEnd type="none" w="med" len="med"/>
                      <a:tailEnd type="none" w="med" len="med"/>
                    </a:lnR>
                    <a:lnT w="7620" cap="flat" cmpd="sng" algn="ctr">
                      <a:solidFill>
                        <a:srgbClr val="20ACF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93133924"/>
                  </a:ext>
                </a:extLst>
              </a:tr>
              <a:tr h="539683">
                <a:tc>
                  <a:txBody>
                    <a:bodyPr/>
                    <a:lstStyle/>
                    <a:p>
                      <a:pPr algn="just" fontAlgn="t"/>
                      <a:r>
                        <a:rPr lang="en-US" sz="1600" dirty="0">
                          <a:solidFill>
                            <a:srgbClr val="333333"/>
                          </a:solidFill>
                          <a:effectLst/>
                          <a:latin typeface="inter-regular"/>
                        </a:rPr>
                        <a:t>Coupling is also called Inter-Module Binding.</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Cohesion is also called Intra-Module Binding.</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4898915"/>
                  </a:ext>
                </a:extLst>
              </a:tr>
              <a:tr h="539683">
                <a:tc>
                  <a:txBody>
                    <a:bodyPr/>
                    <a:lstStyle/>
                    <a:p>
                      <a:pPr algn="just" fontAlgn="t"/>
                      <a:r>
                        <a:rPr lang="en-US" sz="1600" dirty="0">
                          <a:solidFill>
                            <a:srgbClr val="333333"/>
                          </a:solidFill>
                          <a:effectLst/>
                          <a:latin typeface="inter-regular"/>
                        </a:rPr>
                        <a:t>Coupling shows the relationships between modules.</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Cohesion shows the relationship within the module.</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3676801"/>
                  </a:ext>
                </a:extLst>
              </a:tr>
              <a:tr h="761064">
                <a:tc>
                  <a:txBody>
                    <a:bodyPr/>
                    <a:lstStyle/>
                    <a:p>
                      <a:pPr algn="just" fontAlgn="t"/>
                      <a:r>
                        <a:rPr lang="en-US" sz="1600">
                          <a:solidFill>
                            <a:srgbClr val="333333"/>
                          </a:solidFill>
                          <a:effectLst/>
                          <a:latin typeface="inter-regular"/>
                        </a:rPr>
                        <a:t>Coupling shows the relative </a:t>
                      </a:r>
                      <a:r>
                        <a:rPr lang="en-US" sz="1600" b="1">
                          <a:solidFill>
                            <a:srgbClr val="333333"/>
                          </a:solidFill>
                          <a:effectLst/>
                          <a:latin typeface="inter-bold"/>
                        </a:rPr>
                        <a:t>independence</a:t>
                      </a:r>
                      <a:r>
                        <a:rPr lang="en-US" sz="1600">
                          <a:solidFill>
                            <a:srgbClr val="333333"/>
                          </a:solidFill>
                          <a:effectLst/>
                          <a:latin typeface="inter-regular"/>
                        </a:rPr>
                        <a:t> between the modules.</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Cohesion shows the module's relative </a:t>
                      </a:r>
                      <a:r>
                        <a:rPr lang="en-US" sz="1600" b="1" dirty="0">
                          <a:solidFill>
                            <a:srgbClr val="333333"/>
                          </a:solidFill>
                          <a:effectLst/>
                          <a:latin typeface="inter-bold"/>
                        </a:rPr>
                        <a:t>functional</a:t>
                      </a:r>
                      <a:r>
                        <a:rPr lang="en-US" sz="1600" dirty="0">
                          <a:solidFill>
                            <a:srgbClr val="333333"/>
                          </a:solidFill>
                          <a:effectLst/>
                          <a:latin typeface="inter-regular"/>
                        </a:rPr>
                        <a:t> strength.</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6332546"/>
                  </a:ext>
                </a:extLst>
              </a:tr>
              <a:tr h="1646590">
                <a:tc>
                  <a:txBody>
                    <a:bodyPr/>
                    <a:lstStyle/>
                    <a:p>
                      <a:pPr algn="just" fontAlgn="t"/>
                      <a:r>
                        <a:rPr lang="en-US" sz="1600" dirty="0">
                          <a:solidFill>
                            <a:srgbClr val="333333"/>
                          </a:solidFill>
                          <a:effectLst/>
                          <a:latin typeface="inter-regular"/>
                        </a:rPr>
                        <a:t>While creating, you should aim for low coupling, i.e., dependency among modules should be less.</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While creating you should aim for high cohesion, i.e., a cohesive component/ module focuses on a single function (i.e., single-mindedness) with little interaction with other modules of the system.</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6771950"/>
                  </a:ext>
                </a:extLst>
              </a:tr>
              <a:tr h="539683">
                <a:tc>
                  <a:txBody>
                    <a:bodyPr/>
                    <a:lstStyle/>
                    <a:p>
                      <a:pPr algn="just" fontAlgn="t"/>
                      <a:r>
                        <a:rPr lang="en-US" sz="1600">
                          <a:solidFill>
                            <a:srgbClr val="333333"/>
                          </a:solidFill>
                          <a:effectLst/>
                          <a:latin typeface="inter-regular"/>
                        </a:rPr>
                        <a:t>In coupling, modules are linked to the other modules.</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In cohesion, the module focuses on a single thing.</a:t>
                      </a:r>
                    </a:p>
                  </a:txBody>
                  <a:tcPr marL="43368" marR="43368" marT="43368" marB="433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7897410"/>
                  </a:ext>
                </a:extLst>
              </a:tr>
            </a:tbl>
          </a:graphicData>
        </a:graphic>
      </p:graphicFrame>
      <p:sp>
        <p:nvSpPr>
          <p:cNvPr id="5" name="Rectangle 1">
            <a:extLst>
              <a:ext uri="{FF2B5EF4-FFF2-40B4-BE49-F238E27FC236}">
                <a16:creationId xmlns:a16="http://schemas.microsoft.com/office/drawing/2014/main" id="{B49CE7B0-8D52-41CB-B5D8-B7A83EF98CC7}"/>
              </a:ext>
            </a:extLst>
          </p:cNvPr>
          <p:cNvSpPr>
            <a:spLocks noChangeArrowheads="1"/>
          </p:cNvSpPr>
          <p:nvPr/>
        </p:nvSpPr>
        <p:spPr bwMode="auto">
          <a:xfrm>
            <a:off x="0" y="-93809"/>
            <a:ext cx="1215325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610B38"/>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321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C2F7-4AF2-48B8-9FFB-7DCCAD62D678}"/>
              </a:ext>
            </a:extLst>
          </p:cNvPr>
          <p:cNvSpPr>
            <a:spLocks noGrp="1"/>
          </p:cNvSpPr>
          <p:nvPr>
            <p:ph type="title"/>
          </p:nvPr>
        </p:nvSpPr>
        <p:spPr>
          <a:xfrm>
            <a:off x="677334" y="609600"/>
            <a:ext cx="8596668" cy="562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0A06BD5-CE74-4FA8-A72B-8AE9EF25B722}"/>
              </a:ext>
            </a:extLst>
          </p:cNvPr>
          <p:cNvSpPr>
            <a:spLocks noGrp="1"/>
          </p:cNvSpPr>
          <p:nvPr>
            <p:ph idx="1"/>
          </p:nvPr>
        </p:nvSpPr>
        <p:spPr>
          <a:xfrm>
            <a:off x="677334" y="1083075"/>
            <a:ext cx="8596668" cy="4958287"/>
          </a:xfrm>
        </p:spPr>
        <p:txBody>
          <a:bodyPr>
            <a:normAutofit/>
          </a:bodyPr>
          <a:lstStyle/>
          <a:p>
            <a:pPr marL="0" indent="0">
              <a:buNone/>
            </a:pPr>
            <a:r>
              <a:rPr lang="en-US" b="1" dirty="0">
                <a:solidFill>
                  <a:srgbClr val="333333"/>
                </a:solidFill>
                <a:latin typeface="inter-regular"/>
              </a:rPr>
              <a:t>Real time system</a:t>
            </a:r>
          </a:p>
          <a:p>
            <a:pPr algn="l" fontAlgn="base"/>
            <a:r>
              <a:rPr lang="en-US" b="0" i="0" dirty="0">
                <a:solidFill>
                  <a:srgbClr val="273239"/>
                </a:solidFill>
                <a:effectLst/>
                <a:latin typeface="urw-din"/>
              </a:rPr>
              <a:t>A real-time system means that the system is subjected to real-time, i.e., the response should be guaranteed within a specified timing constraint or the system should meet the specified deadline. For example flight control systems, real-time monitors, etc.</a:t>
            </a:r>
          </a:p>
          <a:p>
            <a:pPr algn="l"/>
            <a:r>
              <a:rPr lang="en-US" sz="1800" b="1" i="1" u="none" strike="noStrike" baseline="0" dirty="0">
                <a:latin typeface="Times New Roman" panose="02020603050405020304" pitchFamily="18" charset="0"/>
              </a:rPr>
              <a:t>Real-time System: </a:t>
            </a:r>
            <a:r>
              <a:rPr lang="en-US" sz="1800" b="0" i="0" u="none" strike="noStrike" baseline="0" dirty="0">
                <a:latin typeface="Times New Roman" panose="02020603050405020304" pitchFamily="18" charset="0"/>
              </a:rPr>
              <a:t>A real-time system is any system that responds in a timely</a:t>
            </a:r>
            <a:r>
              <a:rPr lang="en-IN" sz="1800" b="0" i="0" u="none" strike="noStrike" baseline="0" dirty="0">
                <a:latin typeface="Times New Roman" panose="02020603050405020304" pitchFamily="18" charset="0"/>
              </a:rPr>
              <a:t> manner.</a:t>
            </a:r>
            <a:r>
              <a:rPr lang="en-US" b="0" i="0" dirty="0">
                <a:solidFill>
                  <a:srgbClr val="273239"/>
                </a:solidFill>
                <a:effectLst/>
                <a:latin typeface="urw-din"/>
              </a:rPr>
              <a:t> </a:t>
            </a:r>
          </a:p>
          <a:p>
            <a:pPr algn="l" fontAlgn="base"/>
            <a:r>
              <a:rPr lang="en-US" b="1" i="0" dirty="0">
                <a:solidFill>
                  <a:srgbClr val="273239"/>
                </a:solidFill>
                <a:effectLst/>
                <a:latin typeface="urw-din"/>
              </a:rPr>
              <a:t>Types of real-time systems based on timing constraints:</a:t>
            </a:r>
          </a:p>
          <a:p>
            <a:pPr algn="l" fontAlgn="base">
              <a:buFont typeface="+mj-lt"/>
              <a:buAutoNum type="arabicPeriod"/>
            </a:pPr>
            <a:r>
              <a:rPr lang="en-US" b="1" i="0" dirty="0">
                <a:solidFill>
                  <a:srgbClr val="273239"/>
                </a:solidFill>
                <a:effectLst/>
                <a:latin typeface="urw-din"/>
              </a:rPr>
              <a:t>Hard real-time system: </a:t>
            </a:r>
            <a:r>
              <a:rPr lang="en-US" b="0" i="0" dirty="0">
                <a:solidFill>
                  <a:srgbClr val="273239"/>
                </a:solidFill>
                <a:effectLst/>
                <a:latin typeface="urw-din"/>
              </a:rPr>
              <a:t>This type of system can never miss its deadline. Missing the deadline may have disastrous consequences. The usefulness of results produced by a hard real-time system decreases abruptly and may become negative if tardiness increases. Tardiness means how late a real-time system completes its task with respect to its deadline. Example: Flight controller system. </a:t>
            </a:r>
          </a:p>
          <a:p>
            <a:pPr algn="l" fontAlgn="base">
              <a:buFont typeface="+mj-lt"/>
              <a:buAutoNum type="arabicPeriod"/>
            </a:pPr>
            <a:r>
              <a:rPr lang="en-US" b="1" i="0" dirty="0">
                <a:solidFill>
                  <a:srgbClr val="273239"/>
                </a:solidFill>
                <a:effectLst/>
                <a:latin typeface="urw-din"/>
              </a:rPr>
              <a:t>Soft real-time system:</a:t>
            </a:r>
            <a:r>
              <a:rPr lang="en-US" b="0" i="0" dirty="0">
                <a:solidFill>
                  <a:srgbClr val="273239"/>
                </a:solidFill>
                <a:effectLst/>
                <a:latin typeface="urw-din"/>
              </a:rPr>
              <a:t> This type of system can miss its deadline occasionally with some acceptably low probability. Missing the deadline have no disastrous consequences. The usefulness of results produced by a soft real-time system decreases gradually with an increase in tardiness. Example: Telephone switches. </a:t>
            </a:r>
          </a:p>
          <a:p>
            <a:pPr marL="0" indent="0" algn="l" fontAlgn="base">
              <a:buNone/>
            </a:pPr>
            <a:endParaRPr lang="en-US" b="1" i="0" dirty="0">
              <a:solidFill>
                <a:srgbClr val="273239"/>
              </a:solidFill>
              <a:effectLst/>
              <a:latin typeface="urw-din"/>
            </a:endParaRPr>
          </a:p>
          <a:p>
            <a:pPr marL="0" indent="0">
              <a:buNone/>
            </a:pPr>
            <a:endParaRPr lang="en-US" dirty="0">
              <a:solidFill>
                <a:srgbClr val="333333"/>
              </a:solidFill>
              <a:latin typeface="inter-regular"/>
            </a:endParaRPr>
          </a:p>
          <a:p>
            <a:pPr marL="0" indent="0">
              <a:buNone/>
            </a:pPr>
            <a:endParaRPr lang="en-US" dirty="0">
              <a:solidFill>
                <a:srgbClr val="333333"/>
              </a:solidFill>
              <a:latin typeface="inter-regular"/>
            </a:endParaRPr>
          </a:p>
          <a:p>
            <a:pPr marL="0" indent="0">
              <a:buNone/>
            </a:pPr>
            <a:endParaRPr lang="en-IN" dirty="0">
              <a:solidFill>
                <a:srgbClr val="333333"/>
              </a:solidFill>
              <a:latin typeface="inter-regular"/>
            </a:endParaRPr>
          </a:p>
        </p:txBody>
      </p:sp>
    </p:spTree>
    <p:extLst>
      <p:ext uri="{BB962C8B-B14F-4D97-AF65-F5344CB8AC3E}">
        <p14:creationId xmlns:p14="http://schemas.microsoft.com/office/powerpoint/2010/main" val="1723837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CF82-D890-43C4-9905-25BB57FC3CB6}"/>
              </a:ext>
            </a:extLst>
          </p:cNvPr>
          <p:cNvSpPr>
            <a:spLocks noGrp="1"/>
          </p:cNvSpPr>
          <p:nvPr>
            <p:ph type="title"/>
          </p:nvPr>
        </p:nvSpPr>
        <p:spPr>
          <a:xfrm>
            <a:off x="677334" y="609600"/>
            <a:ext cx="8596668" cy="43796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D354D8B-6405-4C32-837F-8E49ABD55D49}"/>
              </a:ext>
            </a:extLst>
          </p:cNvPr>
          <p:cNvSpPr>
            <a:spLocks noGrp="1"/>
          </p:cNvSpPr>
          <p:nvPr>
            <p:ph idx="1"/>
          </p:nvPr>
        </p:nvSpPr>
        <p:spPr>
          <a:xfrm>
            <a:off x="677334" y="1154097"/>
            <a:ext cx="8596668" cy="4887265"/>
          </a:xfrm>
        </p:spPr>
        <p:txBody>
          <a:bodyPr/>
          <a:lstStyle/>
          <a:p>
            <a:pPr marL="0" indent="0" algn="l">
              <a:buNone/>
            </a:pPr>
            <a:endParaRPr lang="en-US" b="1" i="0" dirty="0">
              <a:solidFill>
                <a:srgbClr val="FF8C00"/>
              </a:solidFill>
              <a:effectLst/>
              <a:latin typeface="Verdana" panose="020B0604030504040204" pitchFamily="34" charset="0"/>
            </a:endParaRPr>
          </a:p>
          <a:p>
            <a:pPr marL="0" indent="0" algn="l">
              <a:buNone/>
            </a:pPr>
            <a:r>
              <a:rPr lang="en-US" b="1" i="0" dirty="0">
                <a:solidFill>
                  <a:srgbClr val="FF8C00"/>
                </a:solidFill>
                <a:effectLst/>
                <a:latin typeface="Verdana" panose="020B0604030504040204" pitchFamily="34" charset="0"/>
              </a:rPr>
              <a:t>Distributed System</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Distributed system a system in which components are distributed across multiple locations and computer-network.</a:t>
            </a:r>
            <a:br>
              <a:rPr lang="en-US" b="0" i="0" dirty="0">
                <a:solidFill>
                  <a:srgbClr val="000000"/>
                </a:solidFill>
                <a:effectLst/>
                <a:latin typeface="Verdana" panose="020B0604030504040204" pitchFamily="34" charset="0"/>
              </a:rPr>
            </a:br>
            <a:endParaRPr lang="en-US" b="0" i="0" dirty="0">
              <a:solidFill>
                <a:srgbClr val="000000"/>
              </a:solidFill>
              <a:effectLst/>
              <a:latin typeface="Verdana" panose="020B0604030504040204" pitchFamily="34" charset="0"/>
            </a:endParaRPr>
          </a:p>
          <a:p>
            <a:pPr algn="l"/>
            <a:r>
              <a:rPr lang="en-US" sz="1800" b="1" i="1" u="none" strike="noStrike" baseline="0" dirty="0">
                <a:latin typeface="Verdana" panose="020B0604030504040204" pitchFamily="34" charset="0"/>
                <a:ea typeface="Verdana" panose="020B0604030504040204" pitchFamily="34" charset="0"/>
              </a:rPr>
              <a:t>Distributed System: </a:t>
            </a:r>
            <a:r>
              <a:rPr lang="en-US" sz="1800" b="0" i="0" u="none" strike="noStrike" baseline="0" dirty="0">
                <a:latin typeface="Verdana" panose="020B0604030504040204" pitchFamily="34" charset="0"/>
                <a:ea typeface="Verdana" panose="020B0604030504040204" pitchFamily="34" charset="0"/>
              </a:rPr>
              <a:t>A distributed system is an application that executes a collection of protocols to coordinate the actions of multiple processes on a </a:t>
            </a:r>
            <a:r>
              <a:rPr lang="en-IN" sz="1800" b="0" i="0" u="none" strike="noStrike" baseline="0" dirty="0">
                <a:latin typeface="Verdana" panose="020B0604030504040204" pitchFamily="34" charset="0"/>
                <a:ea typeface="Verdana" panose="020B0604030504040204" pitchFamily="34" charset="0"/>
              </a:rPr>
              <a:t>network.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530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0FD0-1E3C-4086-8F36-99F0367B5DB4}"/>
              </a:ext>
            </a:extLst>
          </p:cNvPr>
          <p:cNvSpPr>
            <a:spLocks noGrp="1"/>
          </p:cNvSpPr>
          <p:nvPr>
            <p:ph type="title"/>
          </p:nvPr>
        </p:nvSpPr>
        <p:spPr>
          <a:xfrm>
            <a:off x="677334" y="609600"/>
            <a:ext cx="8596668" cy="828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3B43D8D-2D11-4A2D-9993-193BCEA2CDEF}"/>
              </a:ext>
            </a:extLst>
          </p:cNvPr>
          <p:cNvSpPr>
            <a:spLocks noGrp="1"/>
          </p:cNvSpPr>
          <p:nvPr>
            <p:ph idx="1"/>
          </p:nvPr>
        </p:nvSpPr>
        <p:spPr>
          <a:xfrm>
            <a:off x="677334" y="1109709"/>
            <a:ext cx="8596668" cy="4931653"/>
          </a:xfrm>
        </p:spPr>
        <p:txBody>
          <a:bodyPr>
            <a:normAutofit fontScale="77500" lnSpcReduction="20000"/>
          </a:bodyPr>
          <a:lstStyle/>
          <a:p>
            <a:pPr algn="l"/>
            <a:r>
              <a:rPr lang="en-US" b="1" i="0" dirty="0">
                <a:solidFill>
                  <a:srgbClr val="FF8C00"/>
                </a:solidFill>
                <a:effectLst/>
                <a:latin typeface="Verdana" panose="020B0604030504040204" pitchFamily="34" charset="0"/>
              </a:rPr>
              <a:t>Advantages of Distributed system :</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Economics: cost effective way to increase computing power.</a:t>
            </a:r>
          </a:p>
          <a:p>
            <a:pPr algn="l">
              <a:buFont typeface="Arial" panose="020B0604020202020204" pitchFamily="34" charset="0"/>
              <a:buChar char="•"/>
            </a:pPr>
            <a:r>
              <a:rPr lang="en-US" b="0" i="0" dirty="0">
                <a:solidFill>
                  <a:srgbClr val="000000"/>
                </a:solidFill>
                <a:effectLst/>
                <a:latin typeface="Verdana" panose="020B0604030504040204" pitchFamily="34" charset="0"/>
              </a:rPr>
              <a:t>Speed: a distributed system may have more total computing power than a mainframe.  </a:t>
            </a:r>
          </a:p>
          <a:p>
            <a:pPr algn="l">
              <a:buFont typeface="Arial" panose="020B0604020202020204" pitchFamily="34" charset="0"/>
              <a:buChar char="•"/>
            </a:pPr>
            <a:r>
              <a:rPr lang="en-US" b="0" i="0" dirty="0">
                <a:solidFill>
                  <a:srgbClr val="000000"/>
                </a:solidFill>
                <a:effectLst/>
                <a:latin typeface="Verdana" panose="020B0604030504040204" pitchFamily="34" charset="0"/>
              </a:rPr>
              <a:t>Ex. 10,000 CPU chips, each running at 50 MIPS. Not possible to build 500,000 MIPS single processor since it would require 0.002 </a:t>
            </a:r>
            <a:r>
              <a:rPr lang="en-US" b="0" i="0" dirty="0" err="1">
                <a:solidFill>
                  <a:srgbClr val="000000"/>
                </a:solidFill>
                <a:effectLst/>
                <a:latin typeface="Verdana" panose="020B0604030504040204" pitchFamily="34" charset="0"/>
              </a:rPr>
              <a:t>nsec</a:t>
            </a:r>
            <a:r>
              <a:rPr lang="en-US" b="0" i="0" dirty="0">
                <a:solidFill>
                  <a:srgbClr val="000000"/>
                </a:solidFill>
                <a:effectLst/>
                <a:latin typeface="Verdana" panose="020B0604030504040204" pitchFamily="34" charset="0"/>
              </a:rPr>
              <a:t> instruction cycle. </a:t>
            </a:r>
          </a:p>
          <a:p>
            <a:pPr algn="l">
              <a:buFont typeface="Arial" panose="020B0604020202020204" pitchFamily="34" charset="0"/>
              <a:buChar char="•"/>
            </a:pPr>
            <a:r>
              <a:rPr lang="en-US" b="0" i="0" dirty="0">
                <a:solidFill>
                  <a:srgbClr val="000000"/>
                </a:solidFill>
                <a:effectLst/>
                <a:latin typeface="Verdana" panose="020B0604030504040204" pitchFamily="34" charset="0"/>
              </a:rPr>
              <a:t>Reliability: If one machine crashes, the system as a whole can still survive. Higher availability and improved reliability.</a:t>
            </a:r>
          </a:p>
          <a:p>
            <a:pPr algn="l">
              <a:buFont typeface="Arial" panose="020B0604020202020204" pitchFamily="34" charset="0"/>
              <a:buChar char="•"/>
            </a:pPr>
            <a:r>
              <a:rPr lang="en-US" b="0" i="0" dirty="0">
                <a:solidFill>
                  <a:srgbClr val="000000"/>
                </a:solidFill>
                <a:effectLst/>
                <a:latin typeface="Verdana" panose="020B0604030504040204" pitchFamily="34" charset="0"/>
              </a:rPr>
              <a:t>Incremental growth: Computing power can be added in small increments. Modular expandability</a:t>
            </a:r>
          </a:p>
          <a:p>
            <a:pPr algn="l">
              <a:buFont typeface="Arial" panose="020B0604020202020204" pitchFamily="34" charset="0"/>
              <a:buChar char="•"/>
            </a:pPr>
            <a:r>
              <a:rPr lang="en-US" b="0" i="0" dirty="0">
                <a:solidFill>
                  <a:srgbClr val="000000"/>
                </a:solidFill>
                <a:effectLst/>
                <a:latin typeface="Verdana" panose="020B0604030504040204" pitchFamily="34" charset="0"/>
              </a:rPr>
              <a:t>Data sharing: allow many users to access to a common data base</a:t>
            </a:r>
          </a:p>
          <a:p>
            <a:pPr algn="l">
              <a:buFont typeface="Arial" panose="020B0604020202020204" pitchFamily="34" charset="0"/>
              <a:buChar char="•"/>
            </a:pPr>
            <a:r>
              <a:rPr lang="en-US" b="0" i="0" dirty="0">
                <a:solidFill>
                  <a:srgbClr val="000000"/>
                </a:solidFill>
                <a:effectLst/>
                <a:latin typeface="Verdana" panose="020B0604030504040204" pitchFamily="34" charset="0"/>
              </a:rPr>
              <a:t>Resource Sharing: expensive peripherals like color printers</a:t>
            </a:r>
          </a:p>
          <a:p>
            <a:pPr algn="l">
              <a:buFont typeface="Arial" panose="020B0604020202020204" pitchFamily="34" charset="0"/>
              <a:buChar char="•"/>
            </a:pPr>
            <a:r>
              <a:rPr lang="en-US" b="0" i="0" dirty="0">
                <a:solidFill>
                  <a:srgbClr val="000000"/>
                </a:solidFill>
                <a:effectLst/>
                <a:latin typeface="Verdana" panose="020B0604030504040204" pitchFamily="34" charset="0"/>
              </a:rPr>
              <a:t>Communication: enhance human-to-human communication, e.g., email, chat</a:t>
            </a:r>
          </a:p>
          <a:p>
            <a:pPr algn="l">
              <a:buFont typeface="Arial" panose="020B0604020202020204" pitchFamily="34" charset="0"/>
              <a:buChar char="•"/>
            </a:pPr>
            <a:r>
              <a:rPr lang="en-US" b="0" i="0" dirty="0">
                <a:solidFill>
                  <a:srgbClr val="000000"/>
                </a:solidFill>
                <a:effectLst/>
                <a:latin typeface="Verdana" panose="020B0604030504040204" pitchFamily="34" charset="0"/>
              </a:rPr>
              <a:t>Flexibility: spread the workload over the available machines</a:t>
            </a:r>
          </a:p>
          <a:p>
            <a:pPr algn="l"/>
            <a:r>
              <a:rPr lang="en-US" b="1" i="0" dirty="0">
                <a:solidFill>
                  <a:srgbClr val="FF8C00"/>
                </a:solidFill>
                <a:effectLst/>
                <a:latin typeface="Verdana" panose="020B0604030504040204" pitchFamily="34" charset="0"/>
              </a:rPr>
              <a:t>Disadvantages of Distributed System :</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Software: difficult to develop software for distributed systems</a:t>
            </a:r>
          </a:p>
          <a:p>
            <a:pPr algn="l">
              <a:buFont typeface="Arial" panose="020B0604020202020204" pitchFamily="34" charset="0"/>
              <a:buChar char="•"/>
            </a:pPr>
            <a:r>
              <a:rPr lang="en-US" b="0" i="0" dirty="0">
                <a:solidFill>
                  <a:srgbClr val="000000"/>
                </a:solidFill>
                <a:effectLst/>
                <a:latin typeface="Verdana" panose="020B0604030504040204" pitchFamily="34" charset="0"/>
              </a:rPr>
              <a:t>Network: saturation, lossy transmissions</a:t>
            </a:r>
          </a:p>
          <a:p>
            <a:pPr algn="l">
              <a:buFont typeface="Arial" panose="020B0604020202020204" pitchFamily="34" charset="0"/>
              <a:buChar char="•"/>
            </a:pPr>
            <a:r>
              <a:rPr lang="en-US" b="0" i="0" dirty="0">
                <a:solidFill>
                  <a:srgbClr val="000000"/>
                </a:solidFill>
                <a:effectLst/>
                <a:latin typeface="Verdana" panose="020B0604030504040204" pitchFamily="34" charset="0"/>
              </a:rPr>
              <a:t>Security: easy access also applies to secrete data</a:t>
            </a:r>
          </a:p>
          <a:p>
            <a:endParaRPr lang="en-IN" dirty="0"/>
          </a:p>
        </p:txBody>
      </p:sp>
    </p:spTree>
    <p:extLst>
      <p:ext uri="{BB962C8B-B14F-4D97-AF65-F5344CB8AC3E}">
        <p14:creationId xmlns:p14="http://schemas.microsoft.com/office/powerpoint/2010/main" val="3143250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F30B-B7DC-4460-8338-64DDCA4DB8A1}"/>
              </a:ext>
            </a:extLst>
          </p:cNvPr>
          <p:cNvSpPr>
            <a:spLocks noGrp="1"/>
          </p:cNvSpPr>
          <p:nvPr>
            <p:ph type="title"/>
          </p:nvPr>
        </p:nvSpPr>
        <p:spPr/>
        <p:txBody>
          <a:bodyPr/>
          <a:lstStyle/>
          <a:p>
            <a:r>
              <a:rPr lang="en-US" dirty="0"/>
              <a:t>Documentation</a:t>
            </a:r>
            <a:endParaRPr lang="en-IN" dirty="0"/>
          </a:p>
        </p:txBody>
      </p:sp>
      <p:sp>
        <p:nvSpPr>
          <p:cNvPr id="3" name="Content Placeholder 2">
            <a:extLst>
              <a:ext uri="{FF2B5EF4-FFF2-40B4-BE49-F238E27FC236}">
                <a16:creationId xmlns:a16="http://schemas.microsoft.com/office/drawing/2014/main" id="{EF97FAD0-A9B6-4E2D-9C80-E0D97A54CA4C}"/>
              </a:ext>
            </a:extLst>
          </p:cNvPr>
          <p:cNvSpPr>
            <a:spLocks noGrp="1"/>
          </p:cNvSpPr>
          <p:nvPr>
            <p:ph idx="1"/>
          </p:nvPr>
        </p:nvSpPr>
        <p:spPr>
          <a:xfrm>
            <a:off x="677334" y="1251751"/>
            <a:ext cx="8596668" cy="4789611"/>
          </a:xfrm>
        </p:spPr>
        <p:txBody>
          <a:bodyPr>
            <a:normAutofit fontScale="92500" lnSpcReduction="20000"/>
          </a:bodyPr>
          <a:lstStyle/>
          <a:p>
            <a:pPr algn="just"/>
            <a:r>
              <a:rPr lang="en-US" b="0" i="0" dirty="0">
                <a:solidFill>
                  <a:srgbClr val="000000"/>
                </a:solidFill>
                <a:effectLst/>
                <a:latin typeface="Arial" panose="020B0604020202020204" pitchFamily="34" charset="0"/>
              </a:rPr>
              <a:t>Any written text, illustrations or video that describe a software or program to its users is called </a:t>
            </a:r>
            <a:r>
              <a:rPr lang="en-US" b="1" i="0" dirty="0">
                <a:solidFill>
                  <a:srgbClr val="000000"/>
                </a:solidFill>
                <a:effectLst/>
                <a:latin typeface="Arial" panose="020B0604020202020204" pitchFamily="34" charset="0"/>
              </a:rPr>
              <a:t>program or software document</a:t>
            </a:r>
            <a:r>
              <a:rPr lang="en-US" b="0" i="0" dirty="0">
                <a:solidFill>
                  <a:srgbClr val="000000"/>
                </a:solidFill>
                <a:effectLst/>
                <a:latin typeface="Arial" panose="020B0604020202020204" pitchFamily="34" charset="0"/>
              </a:rPr>
              <a:t>. User can be anyone from a programmer, system analyst and administrator to end user. At various stages of development multiple documents may be created for different users. In fact, </a:t>
            </a:r>
            <a:r>
              <a:rPr lang="en-US" b="1" i="0" dirty="0">
                <a:solidFill>
                  <a:srgbClr val="000000"/>
                </a:solidFill>
                <a:effectLst/>
                <a:latin typeface="Arial" panose="020B0604020202020204" pitchFamily="34" charset="0"/>
              </a:rPr>
              <a:t>software documentation</a:t>
            </a:r>
            <a:r>
              <a:rPr lang="en-US" b="0" i="0" dirty="0">
                <a:solidFill>
                  <a:srgbClr val="000000"/>
                </a:solidFill>
                <a:effectLst/>
                <a:latin typeface="Arial" panose="020B0604020202020204" pitchFamily="34" charset="0"/>
              </a:rPr>
              <a:t> is a critical process in the overall software development process.</a:t>
            </a:r>
          </a:p>
          <a:p>
            <a:pPr algn="just"/>
            <a:r>
              <a:rPr lang="en-US" b="0" i="0" dirty="0">
                <a:solidFill>
                  <a:srgbClr val="000000"/>
                </a:solidFill>
                <a:effectLst/>
                <a:latin typeface="Arial" panose="020B0604020202020204" pitchFamily="34" charset="0"/>
              </a:rPr>
              <a:t>In modular programming documentation becomes even more important because different modules of the software are developed by different teams. If anyone other than the development team wants to or needs to understand a module, good and detailed documentation will make the task easier.</a:t>
            </a:r>
          </a:p>
          <a:p>
            <a:pPr algn="just"/>
            <a:r>
              <a:rPr lang="en-US" b="0" i="0" dirty="0">
                <a:solidFill>
                  <a:srgbClr val="000000"/>
                </a:solidFill>
                <a:effectLst/>
                <a:latin typeface="Arial" panose="020B0604020202020204" pitchFamily="34" charset="0"/>
              </a:rPr>
              <a:t>These are some guidelines for creating the documents −</a:t>
            </a:r>
          </a:p>
          <a:p>
            <a:pPr algn="just">
              <a:buFont typeface="Arial" panose="020B0604020202020204" pitchFamily="34" charset="0"/>
              <a:buChar char="•"/>
            </a:pPr>
            <a:r>
              <a:rPr lang="en-US" b="0" i="0" dirty="0">
                <a:solidFill>
                  <a:srgbClr val="000000"/>
                </a:solidFill>
                <a:effectLst/>
                <a:latin typeface="Arial" panose="020B0604020202020204" pitchFamily="34" charset="0"/>
              </a:rPr>
              <a:t>Documentation should be from the point of view of the reader</a:t>
            </a:r>
          </a:p>
          <a:p>
            <a:pPr algn="just">
              <a:buFont typeface="Arial" panose="020B0604020202020204" pitchFamily="34" charset="0"/>
              <a:buChar char="•"/>
            </a:pPr>
            <a:r>
              <a:rPr lang="en-US" b="0" i="0" dirty="0">
                <a:solidFill>
                  <a:srgbClr val="000000"/>
                </a:solidFill>
                <a:effectLst/>
                <a:latin typeface="Arial" panose="020B0604020202020204" pitchFamily="34" charset="0"/>
              </a:rPr>
              <a:t>Document should be unambiguous</a:t>
            </a:r>
          </a:p>
          <a:p>
            <a:pPr algn="just">
              <a:buFont typeface="Arial" panose="020B0604020202020204" pitchFamily="34" charset="0"/>
              <a:buChar char="•"/>
            </a:pPr>
            <a:r>
              <a:rPr lang="en-US" b="0" i="0" dirty="0">
                <a:solidFill>
                  <a:srgbClr val="000000"/>
                </a:solidFill>
                <a:effectLst/>
                <a:latin typeface="Arial" panose="020B0604020202020204" pitchFamily="34" charset="0"/>
              </a:rPr>
              <a:t>There should be no repetition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Industry standards should be used</a:t>
            </a:r>
          </a:p>
          <a:p>
            <a:pPr algn="just">
              <a:buFont typeface="Arial" panose="020B0604020202020204" pitchFamily="34" charset="0"/>
              <a:buChar char="•"/>
            </a:pPr>
            <a:r>
              <a:rPr lang="en-US" b="0" i="0" dirty="0">
                <a:solidFill>
                  <a:srgbClr val="000000"/>
                </a:solidFill>
                <a:effectLst/>
                <a:latin typeface="Arial" panose="020B0604020202020204" pitchFamily="34" charset="0"/>
              </a:rPr>
              <a:t>Documents should always be updated</a:t>
            </a:r>
          </a:p>
          <a:p>
            <a:pPr algn="just">
              <a:buFont typeface="Arial" panose="020B0604020202020204" pitchFamily="34" charset="0"/>
              <a:buChar char="•"/>
            </a:pPr>
            <a:r>
              <a:rPr lang="en-US" b="0" i="0" dirty="0">
                <a:solidFill>
                  <a:srgbClr val="000000"/>
                </a:solidFill>
                <a:effectLst/>
                <a:latin typeface="Arial" panose="020B0604020202020204" pitchFamily="34" charset="0"/>
              </a:rPr>
              <a:t>Any outdated document should be phased out after due recording of the phase out</a:t>
            </a:r>
          </a:p>
          <a:p>
            <a:pPr algn="just"/>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87742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117E-4F88-44AA-B7C5-7B1359C602D0}"/>
              </a:ext>
            </a:extLst>
          </p:cNvPr>
          <p:cNvSpPr>
            <a:spLocks noGrp="1"/>
          </p:cNvSpPr>
          <p:nvPr>
            <p:ph type="title"/>
          </p:nvPr>
        </p:nvSpPr>
        <p:spPr/>
        <p:txBody>
          <a:bodyPr/>
          <a:lstStyle/>
          <a:p>
            <a:r>
              <a:rPr lang="en-US" dirty="0"/>
              <a:t>Software Design</a:t>
            </a:r>
            <a:endParaRPr lang="en-IN" dirty="0"/>
          </a:p>
        </p:txBody>
      </p:sp>
      <p:sp>
        <p:nvSpPr>
          <p:cNvPr id="3" name="Content Placeholder 2">
            <a:extLst>
              <a:ext uri="{FF2B5EF4-FFF2-40B4-BE49-F238E27FC236}">
                <a16:creationId xmlns:a16="http://schemas.microsoft.com/office/drawing/2014/main" id="{AEA210D7-6D2F-4D0B-8718-18D4482DCB1F}"/>
              </a:ext>
            </a:extLst>
          </p:cNvPr>
          <p:cNvSpPr>
            <a:spLocks noGrp="1"/>
          </p:cNvSpPr>
          <p:nvPr>
            <p:ph idx="1"/>
          </p:nvPr>
        </p:nvSpPr>
        <p:spPr/>
        <p:txBody>
          <a:bodyPr/>
          <a:lstStyle/>
          <a:p>
            <a:r>
              <a:rPr lang="en-US" b="0" i="0" dirty="0">
                <a:solidFill>
                  <a:srgbClr val="333333"/>
                </a:solidFill>
                <a:effectLst/>
                <a:latin typeface="inter-regular"/>
              </a:rPr>
              <a:t>Software design is a mechanism to transform user requirements into some suitable form, which helps the programmer in software coding and implementation. </a:t>
            </a:r>
          </a:p>
          <a:p>
            <a:r>
              <a:rPr lang="en-US" b="0" i="0" dirty="0">
                <a:solidFill>
                  <a:srgbClr val="333333"/>
                </a:solidFill>
                <a:effectLst/>
                <a:latin typeface="inter-regular"/>
              </a:rPr>
              <a:t>It deals with representing the client's requirement, as described in SRS (Software Requirement Specification) document, into a form, i.e., easily implementable using programming language.</a:t>
            </a:r>
          </a:p>
          <a:p>
            <a:r>
              <a:rPr lang="en-US" b="0" i="0" dirty="0">
                <a:solidFill>
                  <a:srgbClr val="333333"/>
                </a:solidFill>
                <a:effectLst/>
                <a:latin typeface="inter-regular"/>
              </a:rPr>
              <a:t>The software design phase is the first step in </a:t>
            </a:r>
            <a:r>
              <a:rPr lang="en-US" b="1" i="0" dirty="0">
                <a:solidFill>
                  <a:srgbClr val="333333"/>
                </a:solidFill>
                <a:effectLst/>
                <a:latin typeface="inter-bold"/>
              </a:rPr>
              <a:t>SDLC (Software Design Life Cycle)</a:t>
            </a:r>
            <a:r>
              <a:rPr lang="en-US" b="0" i="0" dirty="0">
                <a:solidFill>
                  <a:srgbClr val="333333"/>
                </a:solidFill>
                <a:effectLst/>
                <a:latin typeface="inter-regular"/>
              </a:rPr>
              <a:t>, which moves the concentration from the problem domain to the solution domain.</a:t>
            </a:r>
          </a:p>
          <a:p>
            <a:r>
              <a:rPr lang="en-US" b="0" i="0" dirty="0">
                <a:solidFill>
                  <a:srgbClr val="333333"/>
                </a:solidFill>
                <a:effectLst/>
                <a:latin typeface="inter-regular"/>
              </a:rPr>
              <a:t> In software design, we consider the system to be a set of components or modules with clearly defined behaviors &amp; boundaries.</a:t>
            </a:r>
            <a:endParaRPr lang="en-IN" b="0" i="0" dirty="0">
              <a:solidFill>
                <a:srgbClr val="610B38"/>
              </a:solidFill>
              <a:effectLst/>
              <a:latin typeface="erdana"/>
            </a:endParaRPr>
          </a:p>
          <a:p>
            <a:endParaRPr lang="en-IN" dirty="0"/>
          </a:p>
        </p:txBody>
      </p:sp>
    </p:spTree>
    <p:extLst>
      <p:ext uri="{BB962C8B-B14F-4D97-AF65-F5344CB8AC3E}">
        <p14:creationId xmlns:p14="http://schemas.microsoft.com/office/powerpoint/2010/main" val="206318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0C0F-5E3A-423C-9483-B4733D1477DE}"/>
              </a:ext>
            </a:extLst>
          </p:cNvPr>
          <p:cNvSpPr>
            <a:spLocks noGrp="1"/>
          </p:cNvSpPr>
          <p:nvPr>
            <p:ph type="title"/>
          </p:nvPr>
        </p:nvSpPr>
        <p:spPr>
          <a:xfrm>
            <a:off x="677334" y="609600"/>
            <a:ext cx="8596668" cy="766439"/>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F77FE7BF-EDE9-429B-B01C-0D97DF9AACB2}"/>
              </a:ext>
            </a:extLst>
          </p:cNvPr>
          <p:cNvSpPr>
            <a:spLocks noGrp="1"/>
          </p:cNvSpPr>
          <p:nvPr>
            <p:ph idx="1"/>
          </p:nvPr>
        </p:nvSpPr>
        <p:spPr>
          <a:xfrm>
            <a:off x="677334" y="1233997"/>
            <a:ext cx="8596668" cy="4807366"/>
          </a:xfrm>
        </p:spPr>
        <p:txBody>
          <a:bodyPr/>
          <a:lstStyle/>
          <a:p>
            <a:pPr algn="just"/>
            <a:r>
              <a:rPr lang="en-US" b="0" i="0" dirty="0">
                <a:solidFill>
                  <a:srgbClr val="000000"/>
                </a:solidFill>
                <a:effectLst/>
                <a:latin typeface="Arial" panose="020B0604020202020204" pitchFamily="34" charset="0"/>
              </a:rPr>
              <a:t>These are some of the advantages of providing program documentation −</a:t>
            </a:r>
          </a:p>
          <a:p>
            <a:pPr algn="just">
              <a:buFont typeface="Arial" panose="020B0604020202020204" pitchFamily="34" charset="0"/>
              <a:buChar char="•"/>
            </a:pPr>
            <a:r>
              <a:rPr lang="en-US" b="0" i="0" dirty="0">
                <a:solidFill>
                  <a:srgbClr val="000000"/>
                </a:solidFill>
                <a:effectLst/>
                <a:latin typeface="Arial" panose="020B0604020202020204" pitchFamily="34" charset="0"/>
              </a:rPr>
              <a:t>Keeps track of all parts of a software or program</a:t>
            </a:r>
          </a:p>
          <a:p>
            <a:pPr algn="just">
              <a:buFont typeface="Arial" panose="020B0604020202020204" pitchFamily="34" charset="0"/>
              <a:buChar char="•"/>
            </a:pPr>
            <a:r>
              <a:rPr lang="en-US" b="0" i="0" dirty="0">
                <a:solidFill>
                  <a:srgbClr val="000000"/>
                </a:solidFill>
                <a:effectLst/>
                <a:latin typeface="Arial" panose="020B0604020202020204" pitchFamily="34" charset="0"/>
              </a:rPr>
              <a:t>Maintenance is easier</a:t>
            </a:r>
          </a:p>
          <a:p>
            <a:pPr algn="just">
              <a:buFont typeface="Arial" panose="020B0604020202020204" pitchFamily="34" charset="0"/>
              <a:buChar char="•"/>
            </a:pPr>
            <a:r>
              <a:rPr lang="en-US" b="0" i="0" dirty="0">
                <a:solidFill>
                  <a:srgbClr val="000000"/>
                </a:solidFill>
                <a:effectLst/>
                <a:latin typeface="Arial" panose="020B0604020202020204" pitchFamily="34" charset="0"/>
              </a:rPr>
              <a:t>Programmers other than the developer can understand all aspects of software</a:t>
            </a:r>
          </a:p>
          <a:p>
            <a:pPr algn="just">
              <a:buFont typeface="Arial" panose="020B0604020202020204" pitchFamily="34" charset="0"/>
              <a:buChar char="•"/>
            </a:pPr>
            <a:r>
              <a:rPr lang="en-US" b="0" i="0" dirty="0">
                <a:solidFill>
                  <a:srgbClr val="000000"/>
                </a:solidFill>
                <a:effectLst/>
                <a:latin typeface="Arial" panose="020B0604020202020204" pitchFamily="34" charset="0"/>
              </a:rPr>
              <a:t>Improves overall quality of the software</a:t>
            </a:r>
          </a:p>
          <a:p>
            <a:pPr algn="just">
              <a:buFont typeface="Arial" panose="020B0604020202020204" pitchFamily="34" charset="0"/>
              <a:buChar char="•"/>
            </a:pPr>
            <a:r>
              <a:rPr lang="en-US" b="0" i="0" dirty="0">
                <a:solidFill>
                  <a:srgbClr val="000000"/>
                </a:solidFill>
                <a:effectLst/>
                <a:latin typeface="Arial" panose="020B0604020202020204" pitchFamily="34" charset="0"/>
              </a:rPr>
              <a:t>Assists in user training</a:t>
            </a:r>
          </a:p>
          <a:p>
            <a:pPr algn="just">
              <a:buFont typeface="Arial" panose="020B0604020202020204" pitchFamily="34" charset="0"/>
              <a:buChar char="•"/>
            </a:pPr>
            <a:r>
              <a:rPr lang="en-US" b="0" i="0" dirty="0">
                <a:solidFill>
                  <a:srgbClr val="000000"/>
                </a:solidFill>
                <a:effectLst/>
                <a:latin typeface="Arial" panose="020B0604020202020204" pitchFamily="34" charset="0"/>
              </a:rPr>
              <a:t>Ensures knowledge de-centralization, cutting costs and effort if people leave the system abruptly</a:t>
            </a:r>
          </a:p>
          <a:p>
            <a:endParaRPr lang="en-IN" dirty="0"/>
          </a:p>
        </p:txBody>
      </p:sp>
    </p:spTree>
    <p:extLst>
      <p:ext uri="{BB962C8B-B14F-4D97-AF65-F5344CB8AC3E}">
        <p14:creationId xmlns:p14="http://schemas.microsoft.com/office/powerpoint/2010/main" val="2145818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7D4-1785-4602-81DC-3E1BF626AC49}"/>
              </a:ext>
            </a:extLst>
          </p:cNvPr>
          <p:cNvSpPr>
            <a:spLocks noGrp="1"/>
          </p:cNvSpPr>
          <p:nvPr>
            <p:ph type="title"/>
          </p:nvPr>
        </p:nvSpPr>
        <p:spPr>
          <a:xfrm>
            <a:off x="677334" y="609600"/>
            <a:ext cx="8596668" cy="615518"/>
          </a:xfrm>
        </p:spPr>
        <p:txBody>
          <a:bodyPr>
            <a:normAutofit fontScale="90000"/>
          </a:bodyPr>
          <a:lstStyle/>
          <a:p>
            <a:r>
              <a:rPr lang="en-US" dirty="0"/>
              <a:t>Data flow</a:t>
            </a:r>
            <a:r>
              <a:rPr lang="en-IN" dirty="0"/>
              <a:t> orientated design</a:t>
            </a:r>
            <a:br>
              <a:rPr lang="en-IN" dirty="0"/>
            </a:br>
            <a:endParaRPr lang="en-IN" dirty="0"/>
          </a:p>
        </p:txBody>
      </p:sp>
      <p:sp>
        <p:nvSpPr>
          <p:cNvPr id="3" name="Content Placeholder 2">
            <a:extLst>
              <a:ext uri="{FF2B5EF4-FFF2-40B4-BE49-F238E27FC236}">
                <a16:creationId xmlns:a16="http://schemas.microsoft.com/office/drawing/2014/main" id="{40482F37-DF4C-43FD-98CE-F608EB908475}"/>
              </a:ext>
            </a:extLst>
          </p:cNvPr>
          <p:cNvSpPr>
            <a:spLocks noGrp="1"/>
          </p:cNvSpPr>
          <p:nvPr>
            <p:ph idx="1"/>
          </p:nvPr>
        </p:nvSpPr>
        <p:spPr>
          <a:xfrm>
            <a:off x="677334" y="1225119"/>
            <a:ext cx="8596668" cy="4816244"/>
          </a:xfrm>
        </p:spPr>
        <p:txBody>
          <a:bodyPr>
            <a:normAutofit fontScale="92500" lnSpcReduction="10000"/>
          </a:bodyPr>
          <a:lstStyle/>
          <a:p>
            <a:r>
              <a:rPr lang="en-US" dirty="0"/>
              <a:t>Data flow oriented design represents the flows of data between different processes and data structured design is considering about what information we should input and take as the output. </a:t>
            </a:r>
          </a:p>
          <a:p>
            <a:r>
              <a:rPr lang="en-US" dirty="0"/>
              <a:t>Data flow oriented-design approach is the one of the first comprehensive and well documented design method.</a:t>
            </a:r>
          </a:p>
          <a:p>
            <a:pPr algn="l"/>
            <a:r>
              <a:rPr lang="en-US" dirty="0"/>
              <a:t>Data</a:t>
            </a:r>
            <a:r>
              <a:rPr lang="en-US" sz="1800" b="0" i="0" u="none" strike="noStrike" baseline="0" dirty="0">
                <a:latin typeface="Times New Roman" panose="02020603050405020304" pitchFamily="18" charset="0"/>
              </a:rPr>
              <a:t> </a:t>
            </a:r>
            <a:r>
              <a:rPr lang="en-US" dirty="0"/>
              <a:t>flow</a:t>
            </a:r>
            <a:r>
              <a:rPr lang="en-US" sz="1800" b="0" i="0" u="none" strike="noStrike" baseline="0" dirty="0">
                <a:latin typeface="Times New Roman" panose="02020603050405020304" pitchFamily="18" charset="0"/>
              </a:rPr>
              <a:t> </a:t>
            </a:r>
            <a:r>
              <a:rPr lang="en-US" dirty="0"/>
              <a:t>oriented</a:t>
            </a:r>
            <a:r>
              <a:rPr lang="en-US" sz="1800" b="0" i="0" u="none" strike="noStrike" baseline="0" dirty="0">
                <a:latin typeface="Times New Roman" panose="02020603050405020304" pitchFamily="18" charset="0"/>
              </a:rPr>
              <a:t> </a:t>
            </a:r>
            <a:r>
              <a:rPr lang="en-US" sz="1800" b="0" i="0" u="none" strike="noStrike" baseline="0" dirty="0">
                <a:latin typeface="Trebuchet MS" panose="020B0603020202020204" pitchFamily="34" charset="0"/>
              </a:rPr>
              <a:t>design signifies the process of translating the DFDs to </a:t>
            </a:r>
            <a:r>
              <a:rPr lang="en-IN" sz="1800" b="0" i="0" u="none" strike="noStrike" baseline="0" dirty="0">
                <a:latin typeface="Trebuchet MS" panose="020B0603020202020204" pitchFamily="34" charset="0"/>
              </a:rPr>
              <a:t>structure charts.</a:t>
            </a:r>
          </a:p>
          <a:p>
            <a:pPr algn="just"/>
            <a:r>
              <a:rPr lang="en-US" b="0" i="0" dirty="0">
                <a:solidFill>
                  <a:srgbClr val="333333"/>
                </a:solidFill>
                <a:effectLst/>
                <a:latin typeface="inter-regular"/>
              </a:rPr>
              <a:t>A</a:t>
            </a:r>
            <a:r>
              <a:rPr lang="en-US" b="0" i="0" dirty="0">
                <a:solidFill>
                  <a:srgbClr val="333333"/>
                </a:solidFill>
                <a:effectLst/>
                <a:latin typeface="Trebuchet MS" panose="020B0603020202020204" pitchFamily="34" charset="0"/>
              </a:rPr>
              <a:t> </a:t>
            </a:r>
            <a:r>
              <a:rPr lang="en-US" b="1" i="0" dirty="0">
                <a:solidFill>
                  <a:srgbClr val="333333"/>
                </a:solidFill>
                <a:effectLst/>
                <a:latin typeface="Trebuchet MS" panose="020B0603020202020204" pitchFamily="34" charset="0"/>
              </a:rPr>
              <a:t>Data Flow Diagram</a:t>
            </a:r>
            <a:r>
              <a:rPr lang="en-US" b="0" i="0" dirty="0">
                <a:solidFill>
                  <a:srgbClr val="333333"/>
                </a:solidFill>
                <a:effectLst/>
                <a:latin typeface="Trebuchet MS" panose="020B0603020202020204" pitchFamily="34" charset="0"/>
              </a:rPr>
              <a:t> (DFD) is a traditional visual representation of the information flows within a system. A neat and clear DFD can depict the right amount of the system requirement graphically. It can be manual, automated, or a combination of both.</a:t>
            </a:r>
          </a:p>
          <a:p>
            <a:pPr algn="just"/>
            <a:r>
              <a:rPr lang="en-US" b="0" i="0" dirty="0">
                <a:solidFill>
                  <a:srgbClr val="333333"/>
                </a:solidFill>
                <a:effectLst/>
                <a:latin typeface="Trebuchet MS" panose="020B0603020202020204" pitchFamily="34" charset="0"/>
              </a:rPr>
              <a:t>It shows how data enters and leaves the system, what changes the information, and where data is stored.</a:t>
            </a:r>
          </a:p>
          <a:p>
            <a:pPr algn="just"/>
            <a:r>
              <a:rPr lang="en-US" b="0" i="0" dirty="0">
                <a:solidFill>
                  <a:srgbClr val="333333"/>
                </a:solidFill>
                <a:effectLst/>
                <a:latin typeface="Trebuchet MS" panose="020B0603020202020204" pitchFamily="34" charset="0"/>
              </a:rPr>
              <a:t>The objective of a DFD is to show the scope and boundaries of a system as a whole. It may be used as a communication tool between a system analyst and any person who plays a part in the order that acts as a starting point for redesigning a system. The DFD is also called as a data flow graph or bubble chart.</a:t>
            </a:r>
          </a:p>
          <a:p>
            <a:pPr algn="l"/>
            <a:endParaRPr lang="en-US" dirty="0">
              <a:latin typeface="Trebuchet MS" panose="020B0603020202020204" pitchFamily="34" charset="0"/>
            </a:endParaRPr>
          </a:p>
        </p:txBody>
      </p:sp>
    </p:spTree>
    <p:extLst>
      <p:ext uri="{BB962C8B-B14F-4D97-AF65-F5344CB8AC3E}">
        <p14:creationId xmlns:p14="http://schemas.microsoft.com/office/powerpoint/2010/main" val="2264275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CB01-9055-40F7-AD48-8160E4716C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5B01CD-67F2-439B-BA0A-0531391BC974}"/>
              </a:ext>
            </a:extLst>
          </p:cNvPr>
          <p:cNvSpPr>
            <a:spLocks noGrp="1"/>
          </p:cNvSpPr>
          <p:nvPr>
            <p:ph idx="1"/>
          </p:nvPr>
        </p:nvSpPr>
        <p:spPr/>
        <p:txBody>
          <a:bodyPr>
            <a:normAutofit/>
          </a:bodyPr>
          <a:lstStyle/>
          <a:p>
            <a:pPr algn="l"/>
            <a:r>
              <a:rPr lang="en-IN" sz="2000" b="1" i="1" u="none" strike="noStrike" baseline="0" dirty="0">
                <a:latin typeface="Trebuchet MS" panose="020B0603020202020204" pitchFamily="34" charset="0"/>
              </a:rPr>
              <a:t>Structure Chart:</a:t>
            </a:r>
            <a:endParaRPr lang="en-US" sz="2000" b="0" i="0" u="none" strike="noStrike" baseline="0" dirty="0">
              <a:latin typeface="Trebuchet MS" panose="020B0603020202020204" pitchFamily="34" charset="0"/>
            </a:endParaRPr>
          </a:p>
          <a:p>
            <a:pPr algn="l"/>
            <a:r>
              <a:rPr lang="en-US" sz="2000" b="0" i="0" u="none" strike="noStrike" baseline="0" dirty="0">
                <a:latin typeface="Trebuchet MS" panose="020B0603020202020204" pitchFamily="34" charset="0"/>
              </a:rPr>
              <a:t>A structure chart is a graphical chart used for the purpose of describing and communicating a model or process within an organization. </a:t>
            </a:r>
          </a:p>
          <a:p>
            <a:pPr algn="l"/>
            <a:r>
              <a:rPr lang="en-US" sz="2000" b="0" i="0" u="none" strike="noStrike" baseline="0" dirty="0">
                <a:latin typeface="Trebuchet MS" panose="020B0603020202020204" pitchFamily="34" charset="0"/>
              </a:rPr>
              <a:t>This chart typically consists of shapes with descriptions and connecting lines that show relationships to other shapes within the chart.</a:t>
            </a:r>
            <a:endParaRPr lang="en-IN" sz="2000" dirty="0">
              <a:latin typeface="Trebuchet MS" panose="020B0603020202020204" pitchFamily="34" charset="0"/>
            </a:endParaRPr>
          </a:p>
        </p:txBody>
      </p:sp>
    </p:spTree>
    <p:extLst>
      <p:ext uri="{BB962C8B-B14F-4D97-AF65-F5344CB8AC3E}">
        <p14:creationId xmlns:p14="http://schemas.microsoft.com/office/powerpoint/2010/main" val="3657202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570-4262-49D6-AD68-689C99673A27}"/>
              </a:ext>
            </a:extLst>
          </p:cNvPr>
          <p:cNvSpPr>
            <a:spLocks noGrp="1"/>
          </p:cNvSpPr>
          <p:nvPr>
            <p:ph type="title"/>
          </p:nvPr>
        </p:nvSpPr>
        <p:spPr/>
        <p:txBody>
          <a:bodyPr/>
          <a:lstStyle/>
          <a:p>
            <a:r>
              <a:rPr lang="en-IN" dirty="0"/>
              <a:t>Designing for reuse</a:t>
            </a:r>
          </a:p>
        </p:txBody>
      </p:sp>
      <p:sp>
        <p:nvSpPr>
          <p:cNvPr id="3" name="Content Placeholder 2">
            <a:extLst>
              <a:ext uri="{FF2B5EF4-FFF2-40B4-BE49-F238E27FC236}">
                <a16:creationId xmlns:a16="http://schemas.microsoft.com/office/drawing/2014/main" id="{93D6934D-4BC5-4A15-8084-CBDD6441A144}"/>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rPr>
              <a:t>Software engineering has been more concentrated on original development but it is now identified that to attain better software, more rapidly and at lower cost, it is needed to acquire a design process that is founded on </a:t>
            </a:r>
            <a:r>
              <a:rPr lang="en-US" sz="1800" b="0" i="1" u="none" strike="noStrike" baseline="0" dirty="0">
                <a:latin typeface="Times New Roman" panose="02020603050405020304" pitchFamily="18" charset="0"/>
              </a:rPr>
              <a:t>systematic </a:t>
            </a:r>
            <a:r>
              <a:rPr lang="en-IN" sz="1800" b="0" i="1" u="none" strike="noStrike" baseline="0" dirty="0">
                <a:latin typeface="Times New Roman" panose="02020603050405020304" pitchFamily="18" charset="0"/>
              </a:rPr>
              <a:t>software reuse.</a:t>
            </a:r>
          </a:p>
          <a:p>
            <a:pPr algn="l"/>
            <a:r>
              <a:rPr lang="en-US" sz="1800" b="0" i="0" u="none" strike="noStrike" baseline="0" dirty="0">
                <a:latin typeface="Times New Roman" panose="02020603050405020304" pitchFamily="18" charset="0"/>
              </a:rPr>
              <a:t>Reuse-based software engineering involves the following:</a:t>
            </a:r>
          </a:p>
          <a:p>
            <a:pPr algn="l"/>
            <a:r>
              <a:rPr lang="en-US" sz="1800" b="0" i="0" u="none" strike="noStrike" baseline="0" dirty="0">
                <a:latin typeface="Wingdings" panose="05000000000000000000" pitchFamily="2" charset="2"/>
              </a:rPr>
              <a:t> </a:t>
            </a:r>
            <a:r>
              <a:rPr lang="en-US" sz="1800" b="1" i="1" u="none" strike="noStrike" baseline="0" dirty="0">
                <a:latin typeface="Times New Roman" panose="02020603050405020304" pitchFamily="18" charset="0"/>
              </a:rPr>
              <a:t>Application system reuse: </a:t>
            </a:r>
            <a:r>
              <a:rPr lang="en-US" sz="1800" b="0" i="0" u="none" strike="noStrike" baseline="0" dirty="0">
                <a:latin typeface="Times New Roman" panose="02020603050405020304" pitchFamily="18" charset="0"/>
              </a:rPr>
              <a:t>The entire of an application system may be reused either by including it without alteration into other systems or by creating application families.</a:t>
            </a:r>
          </a:p>
          <a:p>
            <a:pPr algn="l"/>
            <a:r>
              <a:rPr lang="en-US" sz="1800" b="0" i="0" u="none" strike="noStrike" baseline="0" dirty="0">
                <a:latin typeface="Wingdings" panose="05000000000000000000" pitchFamily="2" charset="2"/>
              </a:rPr>
              <a:t> </a:t>
            </a:r>
            <a:r>
              <a:rPr lang="en-US" sz="1800" b="1" i="1" u="none" strike="noStrike" baseline="0" dirty="0">
                <a:latin typeface="Times New Roman" panose="02020603050405020304" pitchFamily="18" charset="0"/>
              </a:rPr>
              <a:t>Component reuse: </a:t>
            </a:r>
            <a:r>
              <a:rPr lang="en-US" sz="1800" b="0" i="0" u="none" strike="noStrike" baseline="0" dirty="0">
                <a:latin typeface="Times New Roman" panose="02020603050405020304" pitchFamily="18" charset="0"/>
              </a:rPr>
              <a:t>Components of an application from sub-systems to single objects may be reused.</a:t>
            </a:r>
          </a:p>
          <a:p>
            <a:pPr algn="l"/>
            <a:r>
              <a:rPr lang="en-US" sz="1800" b="0" i="0" u="none" strike="noStrike" baseline="0" dirty="0">
                <a:latin typeface="Wingdings" panose="05000000000000000000" pitchFamily="2" charset="2"/>
              </a:rPr>
              <a:t> </a:t>
            </a:r>
            <a:r>
              <a:rPr lang="en-US" sz="1800" b="1" i="1" u="none" strike="noStrike" baseline="0" dirty="0">
                <a:latin typeface="Times New Roman" panose="02020603050405020304" pitchFamily="18" charset="0"/>
              </a:rPr>
              <a:t>Object and function reuse: </a:t>
            </a:r>
            <a:r>
              <a:rPr lang="en-US" sz="1800" b="0" i="0" u="none" strike="noStrike" baseline="0" dirty="0">
                <a:latin typeface="Times New Roman" panose="02020603050405020304" pitchFamily="18" charset="0"/>
              </a:rPr>
              <a:t>Software components that execute a single well-defined object or function may be reused.</a:t>
            </a:r>
            <a:endParaRPr lang="en-IN" dirty="0"/>
          </a:p>
        </p:txBody>
      </p:sp>
    </p:spTree>
    <p:extLst>
      <p:ext uri="{BB962C8B-B14F-4D97-AF65-F5344CB8AC3E}">
        <p14:creationId xmlns:p14="http://schemas.microsoft.com/office/powerpoint/2010/main" val="2137717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1BE5-3C14-4844-AAF9-6B898C0598E0}"/>
              </a:ext>
            </a:extLst>
          </p:cNvPr>
          <p:cNvSpPr>
            <a:spLocks noGrp="1"/>
          </p:cNvSpPr>
          <p:nvPr>
            <p:ph type="title"/>
          </p:nvPr>
        </p:nvSpPr>
        <p:spPr/>
        <p:txBody>
          <a:bodyPr/>
          <a:lstStyle/>
          <a:p>
            <a:r>
              <a:rPr lang="en-US" dirty="0">
                <a:latin typeface="Times New Roman" panose="02020603050405020304" pitchFamily="18" charset="0"/>
              </a:rPr>
              <a:t>B</a:t>
            </a:r>
            <a:r>
              <a:rPr lang="en-US" sz="3600" b="0" i="0" u="none" strike="noStrike" baseline="0" dirty="0">
                <a:latin typeface="Times New Roman" panose="02020603050405020304" pitchFamily="18" charset="0"/>
              </a:rPr>
              <a:t>enefits of Software Reuse</a:t>
            </a:r>
            <a:endParaRPr lang="en-IN" dirty="0"/>
          </a:p>
        </p:txBody>
      </p:sp>
      <p:sp>
        <p:nvSpPr>
          <p:cNvPr id="3" name="Content Placeholder 2">
            <a:extLst>
              <a:ext uri="{FF2B5EF4-FFF2-40B4-BE49-F238E27FC236}">
                <a16:creationId xmlns:a16="http://schemas.microsoft.com/office/drawing/2014/main" id="{E834E4B6-9D9C-413F-92A8-D4B9D4A0F89F}"/>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rPr>
              <a:t>Software reuse can decrease software development time and costs. The main benefits for software reuse are to:</a:t>
            </a:r>
          </a:p>
          <a:p>
            <a:pPr algn="l"/>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Produce better quality software and provide a powerful competitive </a:t>
            </a:r>
            <a:r>
              <a:rPr lang="en-IN" sz="1800" b="0" i="0" u="none" strike="noStrike" baseline="0" dirty="0">
                <a:latin typeface="Times New Roman" panose="02020603050405020304" pitchFamily="18" charset="0"/>
              </a:rPr>
              <a:t>advantage.</a:t>
            </a:r>
          </a:p>
          <a:p>
            <a:pPr algn="l"/>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Increase software productivity.</a:t>
            </a:r>
          </a:p>
          <a:p>
            <a:pPr algn="l"/>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Reduce software development and maintenance costs.</a:t>
            </a:r>
          </a:p>
          <a:p>
            <a:pPr algn="l"/>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Shorten software development time.</a:t>
            </a:r>
          </a:p>
          <a:p>
            <a:pPr algn="l"/>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Develop software with fewer people.</a:t>
            </a:r>
          </a:p>
          <a:p>
            <a:pPr algn="l"/>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Improve software system interoperability.</a:t>
            </a:r>
          </a:p>
          <a:p>
            <a:pPr algn="l"/>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Produce more standardised software.</a:t>
            </a:r>
          </a:p>
          <a:p>
            <a:pPr algn="l"/>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Move personnel more easily from project to project</a:t>
            </a:r>
            <a:endParaRPr lang="en-IN" dirty="0"/>
          </a:p>
        </p:txBody>
      </p:sp>
    </p:spTree>
    <p:extLst>
      <p:ext uri="{BB962C8B-B14F-4D97-AF65-F5344CB8AC3E}">
        <p14:creationId xmlns:p14="http://schemas.microsoft.com/office/powerpoint/2010/main" val="108484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D9A8-E476-4FED-A9D7-AFD1D9EDB4DC}"/>
              </a:ext>
            </a:extLst>
          </p:cNvPr>
          <p:cNvSpPr>
            <a:spLocks noGrp="1"/>
          </p:cNvSpPr>
          <p:nvPr>
            <p:ph type="title"/>
          </p:nvPr>
        </p:nvSpPr>
        <p:spPr>
          <a:xfrm>
            <a:off x="677334" y="609600"/>
            <a:ext cx="8596668" cy="606641"/>
          </a:xfrm>
        </p:spPr>
        <p:txBody>
          <a:bodyPr>
            <a:normAutofit fontScale="90000"/>
          </a:bodyPr>
          <a:lstStyle/>
          <a:p>
            <a:r>
              <a:rPr lang="en-IN" dirty="0"/>
              <a:t>Programming standards</a:t>
            </a:r>
            <a:br>
              <a:rPr lang="en-IN" dirty="0"/>
            </a:br>
            <a:endParaRPr lang="en-IN" dirty="0"/>
          </a:p>
        </p:txBody>
      </p:sp>
      <p:sp>
        <p:nvSpPr>
          <p:cNvPr id="3" name="Content Placeholder 2">
            <a:extLst>
              <a:ext uri="{FF2B5EF4-FFF2-40B4-BE49-F238E27FC236}">
                <a16:creationId xmlns:a16="http://schemas.microsoft.com/office/drawing/2014/main" id="{23D86A46-A833-43B3-A720-63E52AA16F56}"/>
              </a:ext>
            </a:extLst>
          </p:cNvPr>
          <p:cNvSpPr>
            <a:spLocks noGrp="1"/>
          </p:cNvSpPr>
          <p:nvPr>
            <p:ph idx="1"/>
          </p:nvPr>
        </p:nvSpPr>
        <p:spPr>
          <a:xfrm>
            <a:off x="819377" y="1340529"/>
            <a:ext cx="8596668" cy="4700834"/>
          </a:xfrm>
        </p:spPr>
        <p:txBody>
          <a:bodyPr>
            <a:normAutofit fontScale="92500"/>
          </a:bodyPr>
          <a:lstStyle/>
          <a:p>
            <a:pPr algn="l"/>
            <a:r>
              <a:rPr lang="en-US" sz="1800" b="0" i="0" u="none" strike="noStrike" baseline="0" dirty="0">
                <a:latin typeface="Times New Roman" panose="02020603050405020304" pitchFamily="18" charset="0"/>
              </a:rPr>
              <a:t>Good software development organizations usually need their programmers to stick to some well-defined and standard style of coding known as coding standards. </a:t>
            </a:r>
          </a:p>
          <a:p>
            <a:pPr marL="0" indent="0" algn="l">
              <a:buNone/>
            </a:pPr>
            <a:r>
              <a:rPr lang="en-US" sz="1800" b="0" i="0" u="none" strike="noStrike" baseline="0" dirty="0">
                <a:latin typeface="Times New Roman" panose="02020603050405020304" pitchFamily="18" charset="0"/>
              </a:rPr>
              <a:t>	Majority software development organizations create their own coding standards that suit them most, and need their engineers to pursue these standards thoroughly. </a:t>
            </a:r>
          </a:p>
          <a:p>
            <a:pPr marL="0" indent="0" algn="l">
              <a:buNone/>
            </a:pPr>
            <a:r>
              <a:rPr lang="en-US" sz="1800" b="0" i="0" u="none" strike="noStrike" baseline="0" dirty="0">
                <a:latin typeface="Times New Roman" panose="02020603050405020304" pitchFamily="18" charset="0"/>
              </a:rPr>
              <a:t>	The aim of needing all engineers of an organization to stick to a standard style of coding is the following:</a:t>
            </a:r>
          </a:p>
          <a:p>
            <a:pPr marL="0" indent="0" algn="l">
              <a:buNone/>
            </a:pPr>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A coding standard offers a uniform appearance to the codes written by </a:t>
            </a:r>
            <a:r>
              <a:rPr lang="en-IN" sz="1800" b="0" i="0" u="none" strike="noStrike" baseline="0" dirty="0">
                <a:latin typeface="Times New Roman" panose="02020603050405020304" pitchFamily="18" charset="0"/>
              </a:rPr>
              <a:t>various engineers.</a:t>
            </a:r>
          </a:p>
          <a:p>
            <a:pPr marL="0" indent="0" algn="l">
              <a:buNone/>
            </a:pPr>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It improves code understanding.</a:t>
            </a:r>
          </a:p>
          <a:p>
            <a:pPr marL="0" indent="0" algn="l">
              <a:buNone/>
            </a:pPr>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It motivates good programming practices.</a:t>
            </a:r>
          </a:p>
          <a:p>
            <a:pPr algn="l"/>
            <a:r>
              <a:rPr lang="en-US" sz="1800" b="0" i="0" u="none" strike="noStrike" baseline="0" dirty="0">
                <a:latin typeface="Times New Roman" panose="02020603050405020304" pitchFamily="18" charset="0"/>
              </a:rPr>
              <a:t>A coding standard lists several rules to be pursued during coding, like the </a:t>
            </a:r>
            <a:r>
              <a:rPr lang="en-IN" sz="1800" b="0" i="0" u="none" strike="noStrike" baseline="0" dirty="0">
                <a:latin typeface="Times New Roman" panose="02020603050405020304" pitchFamily="18" charset="0"/>
              </a:rPr>
              <a:t>manner variables are to </a:t>
            </a:r>
            <a:r>
              <a:rPr lang="en-US" sz="1800" b="0" i="0" u="none" strike="noStrike" baseline="0" dirty="0">
                <a:latin typeface="Times New Roman" panose="02020603050405020304" pitchFamily="18" charset="0"/>
              </a:rPr>
              <a:t>be named, the manner the code is to be laid out, error </a:t>
            </a:r>
            <a:r>
              <a:rPr lang="en-IN" sz="1800" b="0" i="0" u="none" strike="noStrike" baseline="0" dirty="0">
                <a:latin typeface="Times New Roman" panose="02020603050405020304" pitchFamily="18" charset="0"/>
              </a:rPr>
              <a:t>return conventions, etc.</a:t>
            </a:r>
          </a:p>
          <a:p>
            <a:pPr algn="l"/>
            <a:r>
              <a:rPr lang="en-US" sz="1800" b="0" i="0" u="none" strike="noStrike" baseline="0" dirty="0">
                <a:latin typeface="Times New Roman" panose="02020603050405020304" pitchFamily="18" charset="0"/>
              </a:rPr>
              <a:t>Good software development organizations normally develop their own coding standards and guidelines relying on what best suit their organization and the kind of products they create.</a:t>
            </a:r>
            <a:endParaRPr lang="en-IN" dirty="0"/>
          </a:p>
        </p:txBody>
      </p:sp>
    </p:spTree>
    <p:extLst>
      <p:ext uri="{BB962C8B-B14F-4D97-AF65-F5344CB8AC3E}">
        <p14:creationId xmlns:p14="http://schemas.microsoft.com/office/powerpoint/2010/main" val="315836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04CF-1AE5-4960-86AB-AC0D9CCF44C9}"/>
              </a:ext>
            </a:extLst>
          </p:cNvPr>
          <p:cNvSpPr>
            <a:spLocks noGrp="1"/>
          </p:cNvSpPr>
          <p:nvPr>
            <p:ph type="title"/>
          </p:nvPr>
        </p:nvSpPr>
        <p:spPr>
          <a:xfrm>
            <a:off x="677334" y="609600"/>
            <a:ext cx="8596668" cy="420210"/>
          </a:xfrm>
        </p:spPr>
        <p:txBody>
          <a:bodyPr>
            <a:normAutofit fontScale="90000"/>
          </a:bodyPr>
          <a:lstStyle/>
          <a:p>
            <a:endParaRPr lang="en-IN" dirty="0"/>
          </a:p>
        </p:txBody>
      </p:sp>
      <p:sp>
        <p:nvSpPr>
          <p:cNvPr id="4" name="Content Placeholder 3">
            <a:extLst>
              <a:ext uri="{FF2B5EF4-FFF2-40B4-BE49-F238E27FC236}">
                <a16:creationId xmlns:a16="http://schemas.microsoft.com/office/drawing/2014/main" id="{6DAE11CE-E87F-4476-B22A-50C6070ED2B4}"/>
              </a:ext>
            </a:extLst>
          </p:cNvPr>
          <p:cNvSpPr>
            <a:spLocks noGrp="1"/>
          </p:cNvSpPr>
          <p:nvPr>
            <p:ph idx="1"/>
          </p:nvPr>
        </p:nvSpPr>
        <p:spPr>
          <a:xfrm>
            <a:off x="677334" y="1207363"/>
            <a:ext cx="8596668" cy="4833999"/>
          </a:xfrm>
        </p:spPr>
        <p:txBody>
          <a:bodyPr>
            <a:normAutofit fontScale="92500" lnSpcReduction="10000"/>
          </a:bodyPr>
          <a:lstStyle/>
          <a:p>
            <a:pPr marL="0" indent="0" algn="l">
              <a:buNone/>
            </a:pPr>
            <a:r>
              <a:rPr lang="en-US" sz="1800" b="0" i="0" u="none" strike="noStrike" baseline="0" dirty="0">
                <a:latin typeface="Times New Roman" panose="02020603050405020304" pitchFamily="18" charset="0"/>
              </a:rPr>
              <a:t>The following are few representative coding standards:</a:t>
            </a:r>
          </a:p>
          <a:p>
            <a:pPr marL="0" indent="0" algn="l">
              <a:buNone/>
            </a:pPr>
            <a:r>
              <a:rPr lang="en-US" sz="1800" b="0" i="0" u="none" strike="noStrike" baseline="0" dirty="0">
                <a:latin typeface="Wingdings" panose="05000000000000000000" pitchFamily="2" charset="2"/>
              </a:rPr>
              <a:t> </a:t>
            </a:r>
            <a:r>
              <a:rPr lang="en-US" sz="1800" b="1" i="1" u="none" strike="noStrike" baseline="0" dirty="0">
                <a:latin typeface="Times New Roman" panose="02020603050405020304" pitchFamily="18" charset="0"/>
              </a:rPr>
              <a:t>Rules for limiting the use of global: </a:t>
            </a:r>
            <a:r>
              <a:rPr lang="en-US" sz="1800" b="0" i="0" u="none" strike="noStrike" baseline="0" dirty="0">
                <a:latin typeface="Times New Roman" panose="02020603050405020304" pitchFamily="18" charset="0"/>
              </a:rPr>
              <a:t>These rules list what kinds of data can be announced global and what cannot.</a:t>
            </a:r>
          </a:p>
          <a:p>
            <a:pPr marL="0" indent="0" algn="l">
              <a:buNone/>
            </a:pPr>
            <a:r>
              <a:rPr lang="en-US" sz="1800" b="0" i="0" u="none" strike="noStrike" baseline="0" dirty="0">
                <a:latin typeface="Wingdings" panose="05000000000000000000" pitchFamily="2" charset="2"/>
              </a:rPr>
              <a:t> </a:t>
            </a:r>
            <a:r>
              <a:rPr lang="en-US" sz="1800" b="1" i="1" u="none" strike="noStrike" baseline="0" dirty="0">
                <a:latin typeface="Times New Roman" panose="02020603050405020304" pitchFamily="18" charset="0"/>
              </a:rPr>
              <a:t>Contents of the headers preceding codes for different modules: </a:t>
            </a:r>
            <a:r>
              <a:rPr lang="en-US" sz="1800" b="0" i="0" u="none" strike="noStrike" baseline="0" dirty="0">
                <a:latin typeface="Times New Roman" panose="02020603050405020304" pitchFamily="18" charset="0"/>
              </a:rPr>
              <a:t>The information contained in the headers of various modules should be standard for an organization. The precise format in which the header information is arranged in the header can also be stated. The following are few standard </a:t>
            </a:r>
            <a:r>
              <a:rPr lang="en-IN" sz="1800" b="0" i="0" u="none" strike="noStrike" baseline="0" dirty="0">
                <a:latin typeface="Times New Roman" panose="02020603050405020304" pitchFamily="18" charset="0"/>
              </a:rPr>
              <a:t>header data:</a:t>
            </a:r>
          </a:p>
          <a:p>
            <a:pPr marL="0" indent="0" algn="l">
              <a:buNone/>
            </a:pPr>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Name of the module.</a:t>
            </a:r>
          </a:p>
          <a:p>
            <a:pPr marL="0" indent="0" algn="l">
              <a:buNone/>
            </a:pPr>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Date on which the module was created.</a:t>
            </a:r>
          </a:p>
          <a:p>
            <a:pPr marL="0" indent="0" algn="l">
              <a:buNone/>
            </a:pPr>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Author’s name.</a:t>
            </a:r>
          </a:p>
          <a:p>
            <a:pPr marL="0" indent="0" algn="l">
              <a:buNone/>
            </a:pPr>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Modification history.</a:t>
            </a:r>
          </a:p>
          <a:p>
            <a:pPr marL="0" indent="0" algn="l">
              <a:buNone/>
            </a:pPr>
            <a:r>
              <a:rPr lang="en-IN" sz="1800" b="0" i="0" u="none" strike="noStrike" baseline="0" dirty="0">
                <a:latin typeface="Wingdings" panose="05000000000000000000" pitchFamily="2" charset="2"/>
              </a:rPr>
              <a:t> </a:t>
            </a:r>
            <a:r>
              <a:rPr lang="en-IN" sz="1800" b="0" i="0" u="none" strike="noStrike" baseline="0" dirty="0">
                <a:latin typeface="Times New Roman" panose="02020603050405020304" pitchFamily="18" charset="0"/>
              </a:rPr>
              <a:t>Synopsis of the module.</a:t>
            </a:r>
          </a:p>
          <a:p>
            <a:pPr marL="0" indent="0" algn="l">
              <a:buNone/>
            </a:pPr>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Different functions supported, along with their input/output parameters.</a:t>
            </a:r>
          </a:p>
          <a:p>
            <a:pPr marL="0" indent="0" algn="l">
              <a:buNone/>
            </a:pPr>
            <a:r>
              <a:rPr lang="en-US" sz="1800" b="0" i="0" u="none" strike="noStrike" baseline="0" dirty="0">
                <a:latin typeface="Wingdings" panose="05000000000000000000" pitchFamily="2" charset="2"/>
              </a:rPr>
              <a:t> </a:t>
            </a:r>
            <a:r>
              <a:rPr lang="en-US" sz="1800" b="0" i="0" u="none" strike="noStrike" baseline="0" dirty="0">
                <a:latin typeface="Times New Roman" panose="02020603050405020304" pitchFamily="18" charset="0"/>
              </a:rPr>
              <a:t>Global variables accessed/modified by the module.</a:t>
            </a:r>
            <a:endParaRPr lang="en-IN" dirty="0"/>
          </a:p>
        </p:txBody>
      </p:sp>
    </p:spTree>
    <p:extLst>
      <p:ext uri="{BB962C8B-B14F-4D97-AF65-F5344CB8AC3E}">
        <p14:creationId xmlns:p14="http://schemas.microsoft.com/office/powerpoint/2010/main" val="921092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AECE-31DE-47F2-AC03-D7EAEE70D810}"/>
              </a:ext>
            </a:extLst>
          </p:cNvPr>
          <p:cNvSpPr>
            <a:spLocks noGrp="1"/>
          </p:cNvSpPr>
          <p:nvPr>
            <p:ph type="title"/>
          </p:nvPr>
        </p:nvSpPr>
        <p:spPr>
          <a:xfrm>
            <a:off x="677334" y="609600"/>
            <a:ext cx="8596668" cy="2070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75339D3-A332-4628-9DE9-C3686961FC97}"/>
              </a:ext>
            </a:extLst>
          </p:cNvPr>
          <p:cNvSpPr>
            <a:spLocks noGrp="1"/>
          </p:cNvSpPr>
          <p:nvPr>
            <p:ph idx="1"/>
          </p:nvPr>
        </p:nvSpPr>
        <p:spPr>
          <a:xfrm>
            <a:off x="677334" y="1047565"/>
            <a:ext cx="8596668" cy="4993797"/>
          </a:xfrm>
        </p:spPr>
        <p:txBody>
          <a:bodyPr>
            <a:normAutofit/>
          </a:bodyPr>
          <a:lstStyle/>
          <a:p>
            <a:pPr algn="l">
              <a:buFont typeface="Wingdings" panose="05000000000000000000" pitchFamily="2" charset="2"/>
              <a:buChar char="l"/>
            </a:pPr>
            <a:endParaRPr lang="en-US" sz="1800" b="1" i="1" u="none" strike="noStrike" baseline="0" dirty="0">
              <a:latin typeface="Times New Roman" panose="02020603050405020304" pitchFamily="18" charset="0"/>
            </a:endParaRPr>
          </a:p>
          <a:p>
            <a:pPr algn="l">
              <a:buFont typeface="Wingdings" panose="05000000000000000000" pitchFamily="2" charset="2"/>
              <a:buChar char="l"/>
            </a:pPr>
            <a:endParaRPr lang="en-US" b="1" i="1" dirty="0">
              <a:latin typeface="Times New Roman" panose="02020603050405020304" pitchFamily="18" charset="0"/>
            </a:endParaRPr>
          </a:p>
          <a:p>
            <a:pPr algn="l">
              <a:buFont typeface="Wingdings" panose="05000000000000000000" pitchFamily="2" charset="2"/>
              <a:buChar char="l"/>
            </a:pPr>
            <a:r>
              <a:rPr lang="en-US" sz="2000" b="1" i="1" u="none" strike="noStrike" baseline="0" dirty="0">
                <a:latin typeface="Times New Roman" panose="02020603050405020304" pitchFamily="18" charset="0"/>
              </a:rPr>
              <a:t>Naming conventions for global variables, local variables, and constant identifiers: </a:t>
            </a:r>
            <a:r>
              <a:rPr lang="en-US" sz="2000" b="0" i="0" u="none" strike="noStrike" baseline="0" dirty="0">
                <a:latin typeface="Times New Roman" panose="02020603050405020304" pitchFamily="18" charset="0"/>
              </a:rPr>
              <a:t>A probable naming convention can be that global variable names always begin with a capital letter, local variable names are comprised of small letters, and continuous names are always capital letters.</a:t>
            </a:r>
          </a:p>
          <a:p>
            <a:pPr marL="0" indent="0" algn="l">
              <a:buNone/>
            </a:pPr>
            <a:r>
              <a:rPr lang="en-US" sz="2000" b="0" i="0" u="none" strike="noStrike" baseline="0" dirty="0">
                <a:latin typeface="Wingdings" panose="05000000000000000000" pitchFamily="2" charset="2"/>
              </a:rPr>
              <a:t> </a:t>
            </a:r>
            <a:r>
              <a:rPr lang="en-US" sz="2000" b="1" i="1" u="none" strike="noStrike" baseline="0" dirty="0">
                <a:latin typeface="Times New Roman" panose="02020603050405020304" pitchFamily="18" charset="0"/>
              </a:rPr>
              <a:t>Error return conventions and exception handling mechanisms: </a:t>
            </a:r>
            <a:r>
              <a:rPr lang="en-US" sz="2000" b="0" i="0" u="none" strike="noStrike" baseline="0" dirty="0">
                <a:latin typeface="Times New Roman" panose="02020603050405020304" pitchFamily="18" charset="0"/>
              </a:rPr>
              <a:t>The way in which error conditions are reported by various functions in a program are tackled should be standard inside an organization.</a:t>
            </a:r>
            <a:endParaRPr lang="en-IN" sz="2000" dirty="0"/>
          </a:p>
        </p:txBody>
      </p:sp>
    </p:spTree>
    <p:extLst>
      <p:ext uri="{BB962C8B-B14F-4D97-AF65-F5344CB8AC3E}">
        <p14:creationId xmlns:p14="http://schemas.microsoft.com/office/powerpoint/2010/main" val="251103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9A37-9EAC-45E6-B4ED-10598EB160AC}"/>
              </a:ext>
            </a:extLst>
          </p:cNvPr>
          <p:cNvSpPr>
            <a:spLocks noGrp="1"/>
          </p:cNvSpPr>
          <p:nvPr>
            <p:ph type="title"/>
          </p:nvPr>
        </p:nvSpPr>
        <p:spPr/>
        <p:txBody>
          <a:bodyPr/>
          <a:lstStyle/>
          <a:p>
            <a:r>
              <a:rPr lang="en-IN" b="0" i="0" dirty="0">
                <a:solidFill>
                  <a:srgbClr val="610B38"/>
                </a:solidFill>
                <a:effectLst/>
                <a:latin typeface="erdana"/>
              </a:rPr>
              <a:t>Objectives of Software Design</a:t>
            </a:r>
            <a:br>
              <a:rPr lang="en-IN" b="0" i="0" dirty="0">
                <a:solidFill>
                  <a:srgbClr val="610B38"/>
                </a:solidFill>
                <a:effectLst/>
                <a:latin typeface="erdana"/>
              </a:rPr>
            </a:br>
            <a:endParaRPr lang="en-IN" dirty="0"/>
          </a:p>
        </p:txBody>
      </p:sp>
      <p:pic>
        <p:nvPicPr>
          <p:cNvPr id="2050" name="Picture 2" descr="Software Design">
            <a:extLst>
              <a:ext uri="{FF2B5EF4-FFF2-40B4-BE49-F238E27FC236}">
                <a16:creationId xmlns:a16="http://schemas.microsoft.com/office/drawing/2014/main" id="{87901005-780A-430F-9C7A-2658B3ED12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769" y="2782094"/>
            <a:ext cx="47625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8594-A5C1-4770-A6B7-0ACF94872D4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DE54115-2F9C-4B1F-9AFA-A630F1B1991D}"/>
              </a:ext>
            </a:extLst>
          </p:cNvPr>
          <p:cNvSpPr>
            <a:spLocks noGrp="1"/>
          </p:cNvSpPr>
          <p:nvPr>
            <p:ph idx="1"/>
          </p:nvPr>
        </p:nvSpPr>
        <p:spPr/>
        <p:txBody>
          <a:bodyPr/>
          <a:lstStyle/>
          <a:p>
            <a:pPr algn="just">
              <a:buFont typeface="+mj-lt"/>
              <a:buAutoNum type="arabicPeriod"/>
            </a:pPr>
            <a:r>
              <a:rPr lang="en-US" b="1" i="0" dirty="0">
                <a:solidFill>
                  <a:srgbClr val="000000"/>
                </a:solidFill>
                <a:effectLst/>
                <a:latin typeface="inter-bold"/>
              </a:rPr>
              <a:t>Correctness: </a:t>
            </a:r>
            <a:r>
              <a:rPr lang="en-US" b="0" i="0" dirty="0">
                <a:solidFill>
                  <a:srgbClr val="000000"/>
                </a:solidFill>
                <a:effectLst/>
                <a:latin typeface="inter-regular"/>
              </a:rPr>
              <a:t>Software design should be correct as per requirement.</a:t>
            </a:r>
          </a:p>
          <a:p>
            <a:pPr algn="just">
              <a:buFont typeface="+mj-lt"/>
              <a:buAutoNum type="arabicPeriod"/>
            </a:pPr>
            <a:r>
              <a:rPr lang="en-US" b="1" i="0" dirty="0">
                <a:solidFill>
                  <a:srgbClr val="000000"/>
                </a:solidFill>
                <a:effectLst/>
                <a:latin typeface="inter-bold"/>
              </a:rPr>
              <a:t>Completeness: </a:t>
            </a:r>
            <a:r>
              <a:rPr lang="en-US" b="0" i="0" dirty="0">
                <a:solidFill>
                  <a:srgbClr val="000000"/>
                </a:solidFill>
                <a:effectLst/>
                <a:latin typeface="inter-regular"/>
              </a:rPr>
              <a:t>The design should have all components like data structures, modules, and external interfaces, etc.</a:t>
            </a:r>
          </a:p>
          <a:p>
            <a:pPr algn="just">
              <a:buFont typeface="+mj-lt"/>
              <a:buAutoNum type="arabicPeriod"/>
            </a:pPr>
            <a:r>
              <a:rPr lang="en-US" b="1" i="0" dirty="0">
                <a:solidFill>
                  <a:srgbClr val="000000"/>
                </a:solidFill>
                <a:effectLst/>
                <a:latin typeface="inter-bold"/>
              </a:rPr>
              <a:t>Efficiency: </a:t>
            </a:r>
            <a:r>
              <a:rPr lang="en-US" b="0" i="0" dirty="0">
                <a:solidFill>
                  <a:srgbClr val="000000"/>
                </a:solidFill>
                <a:effectLst/>
                <a:latin typeface="inter-regular"/>
              </a:rPr>
              <a:t>Resources should be used efficiently by the program.</a:t>
            </a:r>
          </a:p>
          <a:p>
            <a:pPr algn="just">
              <a:buFont typeface="+mj-lt"/>
              <a:buAutoNum type="arabicPeriod"/>
            </a:pPr>
            <a:r>
              <a:rPr lang="en-US" b="1" i="0" dirty="0">
                <a:solidFill>
                  <a:srgbClr val="000000"/>
                </a:solidFill>
                <a:effectLst/>
                <a:latin typeface="inter-bold"/>
              </a:rPr>
              <a:t>Flexibility: </a:t>
            </a:r>
            <a:r>
              <a:rPr lang="en-US" b="0" i="0" dirty="0">
                <a:solidFill>
                  <a:srgbClr val="000000"/>
                </a:solidFill>
                <a:effectLst/>
                <a:latin typeface="inter-regular"/>
              </a:rPr>
              <a:t>Able to modify on changing needs.</a:t>
            </a:r>
          </a:p>
          <a:p>
            <a:pPr algn="just">
              <a:buFont typeface="+mj-lt"/>
              <a:buAutoNum type="arabicPeriod"/>
            </a:pPr>
            <a:r>
              <a:rPr lang="en-US" b="1" i="0" dirty="0">
                <a:solidFill>
                  <a:srgbClr val="000000"/>
                </a:solidFill>
                <a:effectLst/>
                <a:latin typeface="inter-bold"/>
              </a:rPr>
              <a:t>Consistency: </a:t>
            </a:r>
            <a:r>
              <a:rPr lang="en-US" b="0" i="0" dirty="0">
                <a:solidFill>
                  <a:srgbClr val="000000"/>
                </a:solidFill>
                <a:effectLst/>
                <a:latin typeface="inter-regular"/>
              </a:rPr>
              <a:t>There should not be any inconsistency in the design.</a:t>
            </a:r>
          </a:p>
          <a:p>
            <a:pPr algn="just">
              <a:buFont typeface="+mj-lt"/>
              <a:buAutoNum type="arabicPeriod"/>
            </a:pPr>
            <a:r>
              <a:rPr lang="en-US" b="1" i="0" dirty="0">
                <a:solidFill>
                  <a:srgbClr val="000000"/>
                </a:solidFill>
                <a:effectLst/>
                <a:latin typeface="inter-bold"/>
              </a:rPr>
              <a:t>Maintainability:</a:t>
            </a:r>
            <a:r>
              <a:rPr lang="en-US" b="0" i="0" dirty="0">
                <a:solidFill>
                  <a:srgbClr val="000000"/>
                </a:solidFill>
                <a:effectLst/>
                <a:latin typeface="inter-regular"/>
              </a:rPr>
              <a:t> The design should be so simple so that it can be easily maintainable by other designers.</a:t>
            </a:r>
          </a:p>
          <a:p>
            <a:endParaRPr lang="en-IN" dirty="0"/>
          </a:p>
        </p:txBody>
      </p:sp>
    </p:spTree>
    <p:extLst>
      <p:ext uri="{BB962C8B-B14F-4D97-AF65-F5344CB8AC3E}">
        <p14:creationId xmlns:p14="http://schemas.microsoft.com/office/powerpoint/2010/main" val="414404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7D95-AA00-43DF-AB6C-D14B21118185}"/>
              </a:ext>
            </a:extLst>
          </p:cNvPr>
          <p:cNvSpPr>
            <a:spLocks noGrp="1"/>
          </p:cNvSpPr>
          <p:nvPr>
            <p:ph type="title"/>
          </p:nvPr>
        </p:nvSpPr>
        <p:spPr>
          <a:xfrm>
            <a:off x="677334" y="609600"/>
            <a:ext cx="8596668" cy="571130"/>
          </a:xfrm>
        </p:spPr>
        <p:txBody>
          <a:bodyPr>
            <a:normAutofit fontScale="90000"/>
          </a:bodyPr>
          <a:lstStyle/>
          <a:p>
            <a:pPr algn="l"/>
            <a:r>
              <a:rPr lang="en-IN" b="1" i="0" dirty="0">
                <a:solidFill>
                  <a:srgbClr val="333333"/>
                </a:solidFill>
                <a:effectLst/>
                <a:latin typeface="lato" panose="020F0502020204030203" pitchFamily="34" charset="0"/>
              </a:rPr>
              <a:t>What Is Abstraction?</a:t>
            </a:r>
          </a:p>
        </p:txBody>
      </p:sp>
      <p:sp>
        <p:nvSpPr>
          <p:cNvPr id="3" name="Content Placeholder 2">
            <a:extLst>
              <a:ext uri="{FF2B5EF4-FFF2-40B4-BE49-F238E27FC236}">
                <a16:creationId xmlns:a16="http://schemas.microsoft.com/office/drawing/2014/main" id="{F5A64955-F643-4E45-B47C-66A944176C83}"/>
              </a:ext>
            </a:extLst>
          </p:cNvPr>
          <p:cNvSpPr>
            <a:spLocks noGrp="1"/>
          </p:cNvSpPr>
          <p:nvPr>
            <p:ph idx="1"/>
          </p:nvPr>
        </p:nvSpPr>
        <p:spPr>
          <a:xfrm>
            <a:off x="677334" y="1269507"/>
            <a:ext cx="8596668" cy="4771855"/>
          </a:xfrm>
        </p:spPr>
        <p:txBody>
          <a:bodyPr>
            <a:normAutofit fontScale="92500" lnSpcReduction="20000"/>
          </a:bodyPr>
          <a:lstStyle/>
          <a:p>
            <a:r>
              <a:rPr lang="en-US" b="0" i="0" dirty="0">
                <a:solidFill>
                  <a:srgbClr val="333333"/>
                </a:solidFill>
                <a:effectLst/>
                <a:latin typeface="merriweather" panose="020B0604020202020204" pitchFamily="2" charset="0"/>
              </a:rPr>
              <a:t>Abstraction is one of the fundamental concepts of software engineering.</a:t>
            </a:r>
          </a:p>
          <a:p>
            <a:r>
              <a:rPr lang="en-US" b="0" i="0" dirty="0">
                <a:solidFill>
                  <a:srgbClr val="333333"/>
                </a:solidFill>
                <a:effectLst/>
                <a:latin typeface="merriweather" panose="00000500000000000000" pitchFamily="2" charset="0"/>
              </a:rPr>
              <a:t>It is all about hiding complexity in building various parts of your application.</a:t>
            </a:r>
          </a:p>
          <a:p>
            <a:r>
              <a:rPr lang="en-US" dirty="0">
                <a:solidFill>
                  <a:srgbClr val="333333"/>
                </a:solidFill>
                <a:latin typeface="merriweather" panose="00000500000000000000" pitchFamily="2" charset="0"/>
              </a:rPr>
              <a:t>An abstraction is a tool that enables a designer to consider a component at an abstract level without bothering about the internal details of the implementation. Abstraction can be used for existing element as well as the component being designed.</a:t>
            </a:r>
          </a:p>
          <a:p>
            <a:pPr marL="0" indent="0">
              <a:buNone/>
            </a:pPr>
            <a:r>
              <a:rPr lang="en-IN" b="1" i="0" dirty="0">
                <a:solidFill>
                  <a:srgbClr val="333333"/>
                </a:solidFill>
                <a:effectLst/>
                <a:latin typeface="lato" panose="020F0502020204030203" pitchFamily="34" charset="0"/>
              </a:rPr>
              <a:t>Example Of Abstraction:</a:t>
            </a:r>
          </a:p>
          <a:p>
            <a:pPr>
              <a:buFont typeface="Wingdings" panose="05000000000000000000" pitchFamily="2" charset="2"/>
              <a:buChar char="Ø"/>
            </a:pPr>
            <a:r>
              <a:rPr lang="en-US" dirty="0">
                <a:solidFill>
                  <a:srgbClr val="202122"/>
                </a:solidFill>
                <a:latin typeface="Arial" panose="020B0604020202020204" pitchFamily="34" charset="0"/>
              </a:rPr>
              <a:t>Printing a document from your computer. You just open the document, click on the “print” command, and in a short while, the printed document is ready. You are not really bothered about how the computer stores the document in 0s and 1s, nor about how it is transferred to the printer.</a:t>
            </a:r>
          </a:p>
          <a:p>
            <a:pPr algn="l">
              <a:buFont typeface="Arial" panose="020B0604020202020204" pitchFamily="34" charset="0"/>
              <a:buChar char="•"/>
            </a:pPr>
            <a:r>
              <a:rPr lang="en-US" b="0" i="0" dirty="0">
                <a:solidFill>
                  <a:srgbClr val="202122"/>
                </a:solidFill>
                <a:effectLst/>
                <a:latin typeface="Arial" panose="020B0604020202020204" pitchFamily="34" charset="0"/>
              </a:rPr>
              <a:t>A car is a very complex machine but the interface is simple (a steering wheel, a gas pedal and a gear shift)</a:t>
            </a:r>
          </a:p>
          <a:p>
            <a:pPr algn="l">
              <a:buFont typeface="Arial" panose="020B0604020202020204" pitchFamily="34" charset="0"/>
              <a:buChar char="•"/>
            </a:pPr>
            <a:r>
              <a:rPr lang="en-US" b="0" i="0" dirty="0">
                <a:solidFill>
                  <a:srgbClr val="202122"/>
                </a:solidFill>
                <a:effectLst/>
                <a:latin typeface="Arial" panose="020B0604020202020204" pitchFamily="34" charset="0"/>
              </a:rPr>
              <a:t>A video game controller only has a few buttons, but underneath the controller is complex control mechanism</a:t>
            </a:r>
          </a:p>
          <a:p>
            <a:pPr algn="l">
              <a:buFont typeface="Arial" panose="020B0604020202020204" pitchFamily="34" charset="0"/>
              <a:buChar char="•"/>
            </a:pPr>
            <a:r>
              <a:rPr lang="en-US" b="0" i="0" dirty="0">
                <a:solidFill>
                  <a:srgbClr val="202122"/>
                </a:solidFill>
                <a:effectLst/>
                <a:latin typeface="Arial" panose="020B0604020202020204" pitchFamily="34" charset="0"/>
              </a:rPr>
              <a:t>A programming language can be fairly simple, but it translates the instructions you write into machine code, which is impossibly complex</a:t>
            </a:r>
          </a:p>
          <a:p>
            <a:pPr>
              <a:buFont typeface="Wingdings" panose="05000000000000000000" pitchFamily="2" charset="2"/>
              <a:buChar char="Ø"/>
            </a:pPr>
            <a:endParaRPr lang="en-IN" b="1" i="0" dirty="0">
              <a:solidFill>
                <a:srgbClr val="333333"/>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60057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575A-3743-43B7-86DD-4C5B7890B165}"/>
              </a:ext>
            </a:extLst>
          </p:cNvPr>
          <p:cNvSpPr>
            <a:spLocks noGrp="1"/>
          </p:cNvSpPr>
          <p:nvPr>
            <p:ph type="title"/>
          </p:nvPr>
        </p:nvSpPr>
        <p:spPr>
          <a:xfrm>
            <a:off x="677334" y="609600"/>
            <a:ext cx="8596668" cy="686540"/>
          </a:xfrm>
        </p:spPr>
        <p:txBody>
          <a:bodyPr/>
          <a:lstStyle/>
          <a:p>
            <a:r>
              <a:rPr lang="en-IN" b="0" i="0" dirty="0">
                <a:solidFill>
                  <a:srgbClr val="000000"/>
                </a:solidFill>
                <a:effectLst/>
                <a:latin typeface="Linux Libertine"/>
              </a:rPr>
              <a:t>why abstraction is required?</a:t>
            </a:r>
            <a:endParaRPr lang="en-IN" dirty="0"/>
          </a:p>
        </p:txBody>
      </p:sp>
      <p:sp>
        <p:nvSpPr>
          <p:cNvPr id="3" name="Content Placeholder 2">
            <a:extLst>
              <a:ext uri="{FF2B5EF4-FFF2-40B4-BE49-F238E27FC236}">
                <a16:creationId xmlns:a16="http://schemas.microsoft.com/office/drawing/2014/main" id="{5BC541C8-45AE-4DBD-BD39-2371BE488E81}"/>
              </a:ext>
            </a:extLst>
          </p:cNvPr>
          <p:cNvSpPr>
            <a:spLocks noGrp="1"/>
          </p:cNvSpPr>
          <p:nvPr>
            <p:ph idx="1"/>
          </p:nvPr>
        </p:nvSpPr>
        <p:spPr>
          <a:xfrm>
            <a:off x="677334" y="1296141"/>
            <a:ext cx="8596668" cy="4745222"/>
          </a:xfrm>
        </p:spPr>
        <p:txBody>
          <a:bodyPr/>
          <a:lstStyle/>
          <a:p>
            <a:pPr algn="l"/>
            <a:r>
              <a:rPr lang="en-US" b="0" i="0" dirty="0">
                <a:solidFill>
                  <a:srgbClr val="202122"/>
                </a:solidFill>
                <a:effectLst/>
                <a:latin typeface="Arial" panose="020B0604020202020204" pitchFamily="34" charset="0"/>
              </a:rPr>
              <a:t>You must decide </a:t>
            </a:r>
            <a:r>
              <a:rPr lang="en-US" b="1" i="0" dirty="0">
                <a:solidFill>
                  <a:srgbClr val="202122"/>
                </a:solidFill>
                <a:effectLst/>
                <a:latin typeface="Arial" panose="020B0604020202020204" pitchFamily="34" charset="0"/>
              </a:rPr>
              <a:t>at what level should I abstract a problem and solution</a:t>
            </a:r>
            <a:r>
              <a:rPr lang="en-US" b="0" i="0" dirty="0">
                <a:solidFill>
                  <a:srgbClr val="202122"/>
                </a:solidFill>
                <a:effectLst/>
                <a:latin typeface="Arial" panose="020B0604020202020204" pitchFamily="34" charset="0"/>
              </a:rPr>
              <a:t>. Abstraction is required because life is complex. We need to simplify complex systems so people can understand and use them.</a:t>
            </a:r>
          </a:p>
          <a:p>
            <a:pPr algn="l"/>
            <a:r>
              <a:rPr lang="en-US" b="0" i="0" dirty="0">
                <a:solidFill>
                  <a:srgbClr val="202122"/>
                </a:solidFill>
                <a:effectLst/>
                <a:latin typeface="Arial" panose="020B0604020202020204" pitchFamily="34" charset="0"/>
              </a:rPr>
              <a:t>For example, a student is building a software program to help students pick the right college. The student uses NEET scores to determine a good match. The student has </a:t>
            </a:r>
            <a:r>
              <a:rPr lang="en-US" b="1" i="0" dirty="0">
                <a:solidFill>
                  <a:srgbClr val="202122"/>
                </a:solidFill>
                <a:effectLst/>
                <a:latin typeface="Arial" panose="020B0604020202020204" pitchFamily="34" charset="0"/>
              </a:rPr>
              <a:t>abstracted</a:t>
            </a:r>
            <a:r>
              <a:rPr lang="en-US" b="0" i="0" dirty="0">
                <a:solidFill>
                  <a:srgbClr val="202122"/>
                </a:solidFill>
                <a:effectLst/>
                <a:latin typeface="Arial" panose="020B0604020202020204" pitchFamily="34" charset="0"/>
              </a:rPr>
              <a:t> complexity when it comes to choosing a college. There are actually many factors in choosing a college, but the student has chosen to focus on NEET scores.</a:t>
            </a:r>
          </a:p>
          <a:p>
            <a:pPr algn="l"/>
            <a:endParaRPr lang="en-US" dirty="0">
              <a:solidFill>
                <a:srgbClr val="202122"/>
              </a:solidFill>
              <a:latin typeface="Arial" panose="020B0604020202020204" pitchFamily="34" charset="0"/>
            </a:endParaRPr>
          </a:p>
          <a:p>
            <a:pPr marL="0" indent="0" algn="l">
              <a:buNone/>
            </a:pPr>
            <a:r>
              <a:rPr lang="en-US" b="1" i="0" dirty="0">
                <a:solidFill>
                  <a:srgbClr val="202122"/>
                </a:solidFill>
                <a:effectLst/>
                <a:latin typeface="Arial" panose="020B0604020202020204" pitchFamily="34" charset="0"/>
              </a:rPr>
              <a:t>Abstraction </a:t>
            </a:r>
            <a:r>
              <a:rPr lang="en-US" b="1" dirty="0">
                <a:solidFill>
                  <a:srgbClr val="202122"/>
                </a:solidFill>
                <a:latin typeface="Arial" panose="020B0604020202020204" pitchFamily="34" charset="0"/>
              </a:rPr>
              <a:t>Levels</a:t>
            </a:r>
            <a:r>
              <a:rPr lang="en-US" b="1" i="0" dirty="0">
                <a:solidFill>
                  <a:srgbClr val="202122"/>
                </a:solidFill>
                <a:effectLst/>
                <a:latin typeface="Arial" panose="020B0604020202020204" pitchFamily="34" charset="0"/>
              </a:rPr>
              <a:t>:</a:t>
            </a:r>
          </a:p>
          <a:p>
            <a:pPr algn="just">
              <a:buFont typeface="+mj-lt"/>
              <a:buAutoNum type="arabicPeriod"/>
            </a:pPr>
            <a:r>
              <a:rPr lang="en-GB" dirty="0">
                <a:solidFill>
                  <a:srgbClr val="000000"/>
                </a:solidFill>
                <a:latin typeface="inter-regular"/>
              </a:rPr>
              <a:t>Procedural</a:t>
            </a:r>
            <a:r>
              <a:rPr lang="en-IN" b="0" i="0" dirty="0">
                <a:solidFill>
                  <a:srgbClr val="000000"/>
                </a:solidFill>
                <a:effectLst/>
                <a:latin typeface="inter-regular"/>
              </a:rPr>
              <a:t> Abstraction</a:t>
            </a:r>
          </a:p>
          <a:p>
            <a:pPr algn="just">
              <a:buFont typeface="+mj-lt"/>
              <a:buAutoNum type="arabicPeriod"/>
            </a:pPr>
            <a:r>
              <a:rPr lang="en-IN" b="0" i="0" dirty="0">
                <a:solidFill>
                  <a:srgbClr val="000000"/>
                </a:solidFill>
                <a:effectLst/>
                <a:latin typeface="inter-regular"/>
              </a:rPr>
              <a:t>Data Abstraction</a:t>
            </a:r>
          </a:p>
          <a:p>
            <a:pPr algn="just">
              <a:buFont typeface="+mj-lt"/>
              <a:buAutoNum type="arabicPeriod"/>
            </a:pPr>
            <a:r>
              <a:rPr lang="en-IN" dirty="0">
                <a:solidFill>
                  <a:srgbClr val="000000"/>
                </a:solidFill>
                <a:latin typeface="inter-regular"/>
              </a:rPr>
              <a:t>Control Abstraction</a:t>
            </a:r>
            <a:endParaRPr lang="en-IN" b="0" i="0" dirty="0">
              <a:solidFill>
                <a:srgbClr val="000000"/>
              </a:solidFill>
              <a:effectLst/>
              <a:latin typeface="inter-regular"/>
            </a:endParaRPr>
          </a:p>
          <a:p>
            <a:pPr algn="l"/>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223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various levels of abstraction are as follows:</a:t>
            </a:r>
            <a:endParaRPr lang="en-IN" dirty="0"/>
          </a:p>
        </p:txBody>
      </p:sp>
      <p:sp>
        <p:nvSpPr>
          <p:cNvPr id="3" name="Content Placeholder 2"/>
          <p:cNvSpPr>
            <a:spLocks noGrp="1"/>
          </p:cNvSpPr>
          <p:nvPr>
            <p:ph idx="1"/>
          </p:nvPr>
        </p:nvSpPr>
        <p:spPr/>
        <p:txBody>
          <a:bodyPr/>
          <a:lstStyle/>
          <a:p>
            <a:r>
              <a:rPr lang="en-GB" dirty="0"/>
              <a:t> </a:t>
            </a:r>
            <a:r>
              <a:rPr lang="en-GB" b="1" dirty="0"/>
              <a:t>Procedural Abstraction</a:t>
            </a:r>
            <a:r>
              <a:rPr lang="en-GB" dirty="0"/>
              <a:t>: It is a sequence of instructions that have limited functions in a specific area. E.g. the word “prepare” for tea. Although it involves a lot of actions like going to the kitchen, boiling water in the kettle, adding tea leaves, sugar and milk, removing the kettle from the gas stove and finally putting the gas off. </a:t>
            </a:r>
          </a:p>
          <a:p>
            <a:r>
              <a:rPr lang="en-GB" dirty="0"/>
              <a:t> </a:t>
            </a:r>
            <a:r>
              <a:rPr lang="en-GB" b="1" dirty="0"/>
              <a:t>Data Abstraction</a:t>
            </a:r>
            <a:r>
              <a:rPr lang="en-GB" dirty="0"/>
              <a:t>: It is a named collection of data that describes the data object. E.g. data abstraction for prepare tea will used kettle as a data object which in turn would contain a number of attributes like brand, weight, colour, etc.</a:t>
            </a:r>
          </a:p>
          <a:p>
            <a:r>
              <a:rPr lang="en-GB" b="1" dirty="0"/>
              <a:t>  Control Abstraction: </a:t>
            </a:r>
            <a:r>
              <a:rPr lang="en-GB" dirty="0"/>
              <a:t>It implies a program control mechanism without specifying its internal details for example, synchronisation semaphore in operating system which is used for coordination amongst various activities.</a:t>
            </a:r>
            <a:endParaRPr lang="en-IN" dirty="0"/>
          </a:p>
        </p:txBody>
      </p:sp>
    </p:spTree>
    <p:extLst>
      <p:ext uri="{BB962C8B-B14F-4D97-AF65-F5344CB8AC3E}">
        <p14:creationId xmlns:p14="http://schemas.microsoft.com/office/powerpoint/2010/main" val="262105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B67E-8DC3-4875-886A-A84DA4F9F7B5}"/>
              </a:ext>
            </a:extLst>
          </p:cNvPr>
          <p:cNvSpPr>
            <a:spLocks noGrp="1"/>
          </p:cNvSpPr>
          <p:nvPr>
            <p:ph type="title"/>
          </p:nvPr>
        </p:nvSpPr>
        <p:spPr>
          <a:xfrm>
            <a:off x="677334" y="609600"/>
            <a:ext cx="8596668" cy="686540"/>
          </a:xfrm>
        </p:spPr>
        <p:txBody>
          <a:bodyPr/>
          <a:lstStyle/>
          <a:p>
            <a:r>
              <a:rPr lang="en-US" dirty="0"/>
              <a:t>Modularity</a:t>
            </a:r>
            <a:endParaRPr lang="en-IN" dirty="0"/>
          </a:p>
        </p:txBody>
      </p:sp>
      <p:sp>
        <p:nvSpPr>
          <p:cNvPr id="3" name="Content Placeholder 2">
            <a:extLst>
              <a:ext uri="{FF2B5EF4-FFF2-40B4-BE49-F238E27FC236}">
                <a16:creationId xmlns:a16="http://schemas.microsoft.com/office/drawing/2014/main" id="{B94C6208-9DB0-4E6B-B9F0-DFAC73D4A9A6}"/>
              </a:ext>
            </a:extLst>
          </p:cNvPr>
          <p:cNvSpPr>
            <a:spLocks noGrp="1"/>
          </p:cNvSpPr>
          <p:nvPr>
            <p:ph idx="1"/>
          </p:nvPr>
        </p:nvSpPr>
        <p:spPr>
          <a:xfrm>
            <a:off x="677334" y="1411551"/>
            <a:ext cx="8596668" cy="4629812"/>
          </a:xfrm>
        </p:spPr>
        <p:txBody>
          <a:bodyPr>
            <a:normAutofit/>
          </a:bodyPr>
          <a:lstStyle/>
          <a:p>
            <a:pPr algn="just"/>
            <a:r>
              <a:rPr lang="en-US" b="0" i="0" dirty="0">
                <a:solidFill>
                  <a:srgbClr val="333333"/>
                </a:solidFill>
                <a:effectLst/>
                <a:latin typeface="inter-regular"/>
              </a:rPr>
              <a:t>Modularity specifies to the division of software into separate modules which are differently named and addressed and are integrated later on in to obtain the completely functional software. It is the only property that allows a program to be intellectually manageable. Single large programs are difficult to understand and read due to a large number of reference variables, control paths, global variables, etc.</a:t>
            </a:r>
          </a:p>
          <a:p>
            <a:pPr algn="just"/>
            <a:r>
              <a:rPr lang="en-US" b="1" i="0" dirty="0">
                <a:solidFill>
                  <a:srgbClr val="333333"/>
                </a:solidFill>
                <a:effectLst/>
                <a:latin typeface="inter-bold"/>
              </a:rPr>
              <a:t>The desirable properties of a modular system are: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Each module is a well-defined system that can be used with other applications.</a:t>
            </a:r>
          </a:p>
          <a:p>
            <a:pPr algn="just">
              <a:buFont typeface="Arial" panose="020B0604020202020204" pitchFamily="34" charset="0"/>
              <a:buChar char="•"/>
            </a:pPr>
            <a:r>
              <a:rPr lang="en-US" b="0" i="0" dirty="0">
                <a:solidFill>
                  <a:srgbClr val="000000"/>
                </a:solidFill>
                <a:effectLst/>
                <a:latin typeface="inter-regular"/>
              </a:rPr>
              <a:t>Each module has single specified objectives.</a:t>
            </a:r>
          </a:p>
          <a:p>
            <a:pPr algn="just">
              <a:buFont typeface="Arial" panose="020B0604020202020204" pitchFamily="34" charset="0"/>
              <a:buChar char="•"/>
            </a:pPr>
            <a:r>
              <a:rPr lang="en-US" b="0" i="0" dirty="0">
                <a:solidFill>
                  <a:srgbClr val="000000"/>
                </a:solidFill>
                <a:effectLst/>
                <a:latin typeface="inter-regular"/>
              </a:rPr>
              <a:t>Modules can be separately compiled and saved in the library.</a:t>
            </a:r>
          </a:p>
          <a:p>
            <a:pPr algn="just">
              <a:buFont typeface="Arial" panose="020B0604020202020204" pitchFamily="34" charset="0"/>
              <a:buChar char="•"/>
            </a:pPr>
            <a:r>
              <a:rPr lang="en-US" b="0" i="0" dirty="0">
                <a:solidFill>
                  <a:srgbClr val="000000"/>
                </a:solidFill>
                <a:effectLst/>
                <a:latin typeface="inter-regular"/>
              </a:rPr>
              <a:t>Modules should be easier to use than to build.</a:t>
            </a:r>
          </a:p>
          <a:p>
            <a:pPr algn="just">
              <a:buFont typeface="Arial" panose="020B0604020202020204" pitchFamily="34" charset="0"/>
              <a:buChar char="•"/>
            </a:pPr>
            <a:r>
              <a:rPr lang="en-US" b="0" i="0" dirty="0">
                <a:solidFill>
                  <a:srgbClr val="000000"/>
                </a:solidFill>
                <a:effectLst/>
                <a:latin typeface="inter-regular"/>
              </a:rPr>
              <a:t>Modules are simpler from outside than inside.</a:t>
            </a:r>
          </a:p>
          <a:p>
            <a:endParaRPr lang="en-IN" dirty="0"/>
          </a:p>
        </p:txBody>
      </p:sp>
    </p:spTree>
    <p:extLst>
      <p:ext uri="{BB962C8B-B14F-4D97-AF65-F5344CB8AC3E}">
        <p14:creationId xmlns:p14="http://schemas.microsoft.com/office/powerpoint/2010/main" val="15377601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2296</TotalTime>
  <Words>3335</Words>
  <Application>Microsoft Office PowerPoint</Application>
  <PresentationFormat>Widescreen</PresentationFormat>
  <Paragraphs>232</Paragraphs>
  <Slides>37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erdana</vt:lpstr>
      <vt:lpstr>inter-bold</vt:lpstr>
      <vt:lpstr>inter-regular</vt:lpstr>
      <vt:lpstr>lato</vt:lpstr>
      <vt:lpstr>Linux Libertine</vt:lpstr>
      <vt:lpstr>merriweather</vt:lpstr>
      <vt:lpstr>times new roman</vt:lpstr>
      <vt:lpstr>times new roman</vt:lpstr>
      <vt:lpstr>Trebuchet MS</vt:lpstr>
      <vt:lpstr>urw-din</vt:lpstr>
      <vt:lpstr>Verdana</vt:lpstr>
      <vt:lpstr>Wingdings</vt:lpstr>
      <vt:lpstr>Wingdings 3</vt:lpstr>
      <vt:lpstr>Facet</vt:lpstr>
      <vt:lpstr>Software Design</vt:lpstr>
      <vt:lpstr>PowerPoint Presentation</vt:lpstr>
      <vt:lpstr>Software Design</vt:lpstr>
      <vt:lpstr>Objectives of Software Design </vt:lpstr>
      <vt:lpstr>PowerPoint Presentation</vt:lpstr>
      <vt:lpstr>What Is Abstraction?</vt:lpstr>
      <vt:lpstr>why abstraction is required?</vt:lpstr>
      <vt:lpstr>The various levels of abstraction are as follows:</vt:lpstr>
      <vt:lpstr>Modularity</vt:lpstr>
      <vt:lpstr>Advantages and Disadvantages of Modularity </vt:lpstr>
      <vt:lpstr>Software Architecture</vt:lpstr>
      <vt:lpstr>PowerPoint Presentation</vt:lpstr>
      <vt:lpstr>PowerPoint Presentation</vt:lpstr>
      <vt:lpstr>PowerPoint Presentation</vt:lpstr>
      <vt:lpstr>Cohesion </vt:lpstr>
      <vt:lpstr>PowerPoint Presentation</vt:lpstr>
      <vt:lpstr>Types of Cohesion</vt:lpstr>
      <vt:lpstr>Coupling</vt:lpstr>
      <vt:lpstr>The various types of coupling techniques</vt:lpstr>
      <vt:lpstr>PowerPoint Presentation</vt:lpstr>
      <vt:lpstr>PowerPoint Presentation</vt:lpstr>
      <vt:lpstr>PowerPoint Presentation</vt:lpstr>
      <vt:lpstr>PowerPoint Presentation</vt:lpstr>
      <vt:lpstr>PowerPoint Presentation</vt:lpstr>
      <vt:lpstr>Difference b/w Coupling &amp; Cohesion</vt:lpstr>
      <vt:lpstr>PowerPoint Presentation</vt:lpstr>
      <vt:lpstr>PowerPoint Presentation</vt:lpstr>
      <vt:lpstr>PowerPoint Presentation</vt:lpstr>
      <vt:lpstr>Documentation</vt:lpstr>
      <vt:lpstr>Advantages</vt:lpstr>
      <vt:lpstr>Data flow orientated design </vt:lpstr>
      <vt:lpstr>PowerPoint Presentation</vt:lpstr>
      <vt:lpstr>Designing for reuse</vt:lpstr>
      <vt:lpstr>Benefits of Software Reuse</vt:lpstr>
      <vt:lpstr>Programming standards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sathish periyasami</dc:creator>
  <cp:lastModifiedBy>sathish periyasami</cp:lastModifiedBy>
  <cp:revision>35</cp:revision>
  <dcterms:created xsi:type="dcterms:W3CDTF">2022-03-13T14:25:42Z</dcterms:created>
  <dcterms:modified xsi:type="dcterms:W3CDTF">2022-03-20T08:13:58Z</dcterms:modified>
</cp:coreProperties>
</file>