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69" r:id="rId4"/>
    <p:sldId id="267" r:id="rId5"/>
    <p:sldId id="268" r:id="rId6"/>
    <p:sldId id="302" r:id="rId7"/>
    <p:sldId id="270" r:id="rId8"/>
    <p:sldId id="310" r:id="rId9"/>
    <p:sldId id="311" r:id="rId10"/>
    <p:sldId id="271" r:id="rId11"/>
    <p:sldId id="309" r:id="rId12"/>
    <p:sldId id="303" r:id="rId13"/>
    <p:sldId id="305" r:id="rId14"/>
    <p:sldId id="306" r:id="rId15"/>
    <p:sldId id="307" r:id="rId16"/>
    <p:sldId id="308" r:id="rId17"/>
    <p:sldId id="272" r:id="rId18"/>
    <p:sldId id="312" r:id="rId19"/>
    <p:sldId id="273" r:id="rId20"/>
    <p:sldId id="274" r:id="rId21"/>
    <p:sldId id="276" r:id="rId22"/>
    <p:sldId id="275" r:id="rId23"/>
    <p:sldId id="317" r:id="rId24"/>
    <p:sldId id="313" r:id="rId25"/>
    <p:sldId id="277" r:id="rId26"/>
    <p:sldId id="294" r:id="rId27"/>
    <p:sldId id="296" r:id="rId28"/>
    <p:sldId id="295" r:id="rId29"/>
    <p:sldId id="280" r:id="rId30"/>
    <p:sldId id="279" r:id="rId31"/>
    <p:sldId id="278" r:id="rId32"/>
    <p:sldId id="297" r:id="rId33"/>
    <p:sldId id="299" r:id="rId34"/>
    <p:sldId id="298" r:id="rId35"/>
    <p:sldId id="301" r:id="rId36"/>
    <p:sldId id="314" r:id="rId37"/>
    <p:sldId id="316" r:id="rId38"/>
    <p:sldId id="315" r:id="rId39"/>
    <p:sldId id="318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AE59-57C3-4E88-9C2A-B905E698CF70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D338A-B55F-49E7-9FC7-859FBE01D3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832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AE59-57C3-4E88-9C2A-B905E698CF70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D338A-B55F-49E7-9FC7-859FBE01D3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99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AE59-57C3-4E88-9C2A-B905E698CF70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D338A-B55F-49E7-9FC7-859FBE01D33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1392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AE59-57C3-4E88-9C2A-B905E698CF70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D338A-B55F-49E7-9FC7-859FBE01D3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505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AE59-57C3-4E88-9C2A-B905E698CF70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D338A-B55F-49E7-9FC7-859FBE01D33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522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AE59-57C3-4E88-9C2A-B905E698CF70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D338A-B55F-49E7-9FC7-859FBE01D3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323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AE59-57C3-4E88-9C2A-B905E698CF70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D338A-B55F-49E7-9FC7-859FBE01D3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876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AE59-57C3-4E88-9C2A-B905E698CF70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D338A-B55F-49E7-9FC7-859FBE01D3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17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AE59-57C3-4E88-9C2A-B905E698CF70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D338A-B55F-49E7-9FC7-859FBE01D3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866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AE59-57C3-4E88-9C2A-B905E698CF70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D338A-B55F-49E7-9FC7-859FBE01D3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395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AE59-57C3-4E88-9C2A-B905E698CF70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D338A-B55F-49E7-9FC7-859FBE01D3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59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AE59-57C3-4E88-9C2A-B905E698CF70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D338A-B55F-49E7-9FC7-859FBE01D3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055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AE59-57C3-4E88-9C2A-B905E698CF70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D338A-B55F-49E7-9FC7-859FBE01D3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339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AE59-57C3-4E88-9C2A-B905E698CF70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D338A-B55F-49E7-9FC7-859FBE01D3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80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AE59-57C3-4E88-9C2A-B905E698CF70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D338A-B55F-49E7-9FC7-859FBE01D3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146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AE59-57C3-4E88-9C2A-B905E698CF70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D338A-B55F-49E7-9FC7-859FBE01D3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653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DAE59-57C3-4E88-9C2A-B905E698CF70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E3D338A-B55F-49E7-9FC7-859FBE01D3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25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90F0E-A5E1-4A8C-95B8-6BD87BAAE0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Maintenance and Software Metrics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F56B40-9660-4340-9F72-F949173848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Unit-V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8270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93A0-074A-46B8-8FCA-F119E0FFF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Q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</a:rPr>
              <a:t>uick-Fix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M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</a:rPr>
              <a:t>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43188-818D-46AB-AFFB-38BD16A26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is an ad hoc approach used for maintaining the software system. </a:t>
            </a:r>
          </a:p>
          <a:p>
            <a:pPr algn="l"/>
            <a:r>
              <a:rPr lang="en-US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this model is to identify the problem and then fix it as quickly as possible. </a:t>
            </a:r>
          </a:p>
          <a:p>
            <a:pPr algn="l"/>
            <a:r>
              <a:rPr lang="en-US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advantage is that it performs its work quickly and at a low cost. </a:t>
            </a:r>
          </a:p>
          <a:p>
            <a:pPr algn="l"/>
            <a:r>
              <a:rPr lang="en-US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model is an approach to modify the software code with little consideration for its impact on the overall structure of the software system.</a:t>
            </a:r>
          </a:p>
          <a:p>
            <a:pPr marL="0" indent="0">
              <a:buNone/>
            </a:pP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114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B019E-C7E5-7935-4DF3-DA87A3748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 descr="Quick fix model">
            <a:extLst>
              <a:ext uri="{FF2B5EF4-FFF2-40B4-BE49-F238E27FC236}">
                <a16:creationId xmlns:a16="http://schemas.microsoft.com/office/drawing/2014/main" id="{DF51D6CA-5DDD-1659-E5EF-DC33D95CB24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395" y="2160588"/>
            <a:ext cx="4841248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2622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9DCD3-4B1A-4F6B-80B9-4D9BED9BF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i="1" u="none" strike="noStrike" baseline="0" dirty="0">
                <a:latin typeface="Times New Roman" panose="02020603050405020304" pitchFamily="18" charset="0"/>
              </a:rPr>
              <a:t>Osborne’s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C9579-551C-4C0C-8F9B-470DE31F2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6203"/>
            <a:ext cx="8596668" cy="4455159"/>
          </a:xfrm>
        </p:spPr>
        <p:txBody>
          <a:bodyPr>
            <a:noAutofit/>
          </a:bodyPr>
          <a:lstStyle/>
          <a:p>
            <a:pPr algn="l"/>
            <a:r>
              <a:rPr lang="en-US" sz="2000" b="0" i="1" u="none" strike="noStrike" baseline="0" dirty="0">
                <a:latin typeface="Times New Roman" panose="02020603050405020304" pitchFamily="18" charset="0"/>
              </a:rPr>
              <a:t>Osborne’s model 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is involved with the reality of the maintenance environment.</a:t>
            </a:r>
          </a:p>
          <a:p>
            <a:pPr algn="l"/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In Osborne’s point of view, technical problems, which emerge during maintenance are because of weak communication and control between management. Osborne suggests four strategies to tackle these issues, which are </a:t>
            </a:r>
            <a:r>
              <a:rPr lang="en-IN" sz="2000" b="0" i="0" u="none" strike="noStrike" baseline="0" dirty="0">
                <a:latin typeface="Times New Roman" panose="02020603050405020304" pitchFamily="18" charset="0"/>
              </a:rPr>
              <a:t>given below:</a:t>
            </a:r>
          </a:p>
          <a:p>
            <a:pPr algn="l"/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1. A quality assurance program is required to establish quality assurance </a:t>
            </a:r>
            <a:r>
              <a:rPr lang="en-IN" sz="2000" b="0" i="0" u="none" strike="noStrike" baseline="0" dirty="0">
                <a:latin typeface="Times New Roman" panose="02020603050405020304" pitchFamily="18" charset="0"/>
              </a:rPr>
              <a:t>requirements.</a:t>
            </a:r>
          </a:p>
          <a:p>
            <a:pPr algn="l"/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2. Managers need to be provided with feedback through performance reviews.</a:t>
            </a:r>
          </a:p>
          <a:p>
            <a:pPr algn="l"/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3. Maintenance requirements need to be included in the change specification.</a:t>
            </a:r>
          </a:p>
          <a:p>
            <a:pPr algn="l"/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4. A metrics needs to be developed in order to verify that the maintenance</a:t>
            </a:r>
          </a:p>
          <a:p>
            <a:pPr algn="l"/>
            <a:r>
              <a:rPr lang="en-IN" sz="2000" b="0" i="0" u="none" strike="noStrike" baseline="0" dirty="0">
                <a:latin typeface="Times New Roman" panose="02020603050405020304" pitchFamily="18" charset="0"/>
              </a:rPr>
              <a:t>goals have been met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51679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1F5F1-39A0-41BA-8500-5DD5A9D3F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i="1" u="none" strike="noStrike" baseline="0" dirty="0">
                <a:latin typeface="Times New Roman" panose="02020603050405020304" pitchFamily="18" charset="0"/>
              </a:rPr>
              <a:t>Reuse-oriented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36076-BAED-4832-9612-8B069759A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The reuse-oriented model assumes that existing program components could be reused</a:t>
            </a:r>
            <a:r>
              <a:rPr lang="en-US" sz="2800" b="0" i="0" u="none" strike="noStrike" baseline="0" dirty="0">
                <a:latin typeface="Times New Roman" panose="02020603050405020304" pitchFamily="18" charset="0"/>
              </a:rPr>
              <a:t>.</a:t>
            </a:r>
            <a:endParaRPr lang="en-US" sz="2400" b="0" i="0" dirty="0">
              <a:solidFill>
                <a:srgbClr val="212529"/>
              </a:solidFill>
              <a:effectLst/>
              <a:latin typeface="Raleway" pitchFamily="2" charset="0"/>
            </a:endParaRPr>
          </a:p>
          <a:p>
            <a:r>
              <a:rPr lang="en-US" sz="2400" dirty="0">
                <a:latin typeface="Times New Roman" panose="02020603050405020304" pitchFamily="18" charset="0"/>
              </a:rPr>
              <a:t>The parts of the old/existing system that are appropriate for reuse are identified and understood, in Reuse Oriented Model. </a:t>
            </a:r>
          </a:p>
          <a:p>
            <a:r>
              <a:rPr lang="en-US" sz="2400" dirty="0">
                <a:latin typeface="Times New Roman" panose="02020603050405020304" pitchFamily="18" charset="0"/>
              </a:rPr>
              <a:t>These parts are then go through modification and enhancement, which are done on the basis of the specified new requirements. </a:t>
            </a:r>
          </a:p>
          <a:p>
            <a:r>
              <a:rPr lang="en-US" sz="2400" dirty="0">
                <a:latin typeface="Times New Roman" panose="02020603050405020304" pitchFamily="18" charset="0"/>
              </a:rPr>
              <a:t>The final step of this model is the integration of modified parts into the new system.</a:t>
            </a:r>
            <a:endParaRPr lang="en-IN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317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68ADF-D0D0-464E-858B-F32E1B3B8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 descr="Reuse oriented model">
            <a:extLst>
              <a:ext uri="{FF2B5EF4-FFF2-40B4-BE49-F238E27FC236}">
                <a16:creationId xmlns:a16="http://schemas.microsoft.com/office/drawing/2014/main" id="{B8B2322A-77E4-4AA4-9E29-1959454854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359742"/>
            <a:ext cx="8596668" cy="3888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137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9B0C4-D759-4E39-AFDA-D613098D0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2E6B9-2D5C-4337-8E22-841F0ACAE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Boehm’s model is based on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conomic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odels 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Principles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represents the maintenance process in a closed loop cycle, wherein changes are suggested and approved first and then are executed.</a:t>
            </a:r>
          </a:p>
          <a:p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use of economic models helps us to better understand the problem and </a:t>
            </a:r>
            <a:r>
              <a:rPr lang="en-IN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 productivity in maintenance</a:t>
            </a:r>
            <a:endParaRPr lang="en-US" sz="24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0240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EF13E-9AA1-41FB-913F-6BBC4A432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 descr="Bohem model image">
            <a:extLst>
              <a:ext uri="{FF2B5EF4-FFF2-40B4-BE49-F238E27FC236}">
                <a16:creationId xmlns:a16="http://schemas.microsoft.com/office/drawing/2014/main" id="{D7571965-70FC-40E2-851A-03507464F60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48" y="2212258"/>
            <a:ext cx="8497254" cy="403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735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BB805-A9EE-474E-ADFC-1500F8573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35791-AC16-4FE1-807C-BD380240B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Software Configuration Management(SCM) is a process to systematically manage, organize, and control the changes in the documents, codes, and other entities during the Software Development Life Cycle. 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The primary goal is to increase productivity with minimal mistakes.</a:t>
            </a:r>
          </a:p>
          <a:p>
            <a:pPr algn="l"/>
            <a:r>
              <a:rPr 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Software Configuration Management is the ability to control and manage change in a software project.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118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1EB2F-3BD5-BA85-CF32-34E809612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</a:t>
            </a:r>
            <a:r>
              <a:rPr lang="en-IN" dirty="0"/>
              <a:t>Configuration Management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CE166-CBA3-F1DA-A4B0-07B43D308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There are multiple people working on software which is continually updating.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It may be a case where multiple version, branches, authors are involved in a software config project, and the team is geographically distributed and works concurrently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Changes in user requirement, policy, budget, schedule need to be accommodated.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Software should able to run on various machines and Operating Systems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Helps to develop coordination among stakeholders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SCM process is also beneficial to control the costs involved in making changes to a system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7934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094A2-8AF7-40C2-8936-A83EB0ECE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</a:rPr>
              <a:t>Version Control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936B2-5341-4C00-821B-10DE0BCEA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Version control (also known as revision control or source control) is a category of processes and tools designed to keep track of multiple different versions of software, content, documents, websites and other information in development. 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Is the practice of tracking and managing changes to software code. 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Version control systems are software tools that help software teams manage changes to source code over time.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289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306F3-365B-4F4B-A8D3-B08333D68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450244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7FAB3-D5BC-4FA7-B066-0EF5B6241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136342"/>
            <a:ext cx="10058400" cy="473275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Need for Software maintenance  </a:t>
            </a:r>
          </a:p>
          <a:p>
            <a:pPr algn="l"/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Maintenance</a:t>
            </a:r>
            <a:r>
              <a:rPr lang="en-US" b="1" dirty="0"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models </a:t>
            </a:r>
          </a:p>
          <a:p>
            <a:pPr algn="l"/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SCM</a:t>
            </a:r>
          </a:p>
          <a:p>
            <a:pPr algn="l"/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Version Control </a:t>
            </a:r>
          </a:p>
          <a:p>
            <a:pPr algn="l"/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SCM process </a:t>
            </a:r>
          </a:p>
          <a:p>
            <a:pPr algn="l"/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Software Configuration Items </a:t>
            </a:r>
          </a:p>
          <a:p>
            <a:pPr algn="l"/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Scope of Software Metrics </a:t>
            </a:r>
          </a:p>
          <a:p>
            <a:pPr algn="l"/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Classification of metrics </a:t>
            </a:r>
          </a:p>
          <a:p>
            <a:pPr algn="l"/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Measuring Process and Product attributes </a:t>
            </a:r>
          </a:p>
          <a:p>
            <a:pPr algn="l"/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Direct and Indirect measures </a:t>
            </a:r>
          </a:p>
          <a:p>
            <a:pPr algn="l"/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 Reliability </a:t>
            </a:r>
          </a:p>
          <a:p>
            <a:pPr algn="l"/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Software Quality Assurance </a:t>
            </a:r>
          </a:p>
          <a:p>
            <a:pPr algn="l"/>
            <a:r>
              <a:rPr lang="en-US" b="1" dirty="0">
                <a:latin typeface="Times New Roman" panose="02020603050405020304" pitchFamily="18" charset="0"/>
              </a:rPr>
              <a:t>Standards</a:t>
            </a:r>
          </a:p>
          <a:p>
            <a:pPr algn="l"/>
            <a:r>
              <a:rPr lang="en-US" b="1" dirty="0">
                <a:latin typeface="Times New Roman" panose="02020603050405020304" pitchFamily="18" charset="0"/>
              </a:rPr>
              <a:t>Taxonomy</a:t>
            </a:r>
          </a:p>
          <a:p>
            <a:pPr algn="l"/>
            <a:endParaRPr lang="en-US" sz="1800" b="1" i="0" u="none" strike="noStrike" baseline="0" dirty="0">
              <a:latin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8915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30842-6193-4FD7-B48F-A159F9DBF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E79B0-EFFC-4EED-91FD-E8EAA01D4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Types of Version Control Systems: </a:t>
            </a:r>
            <a:b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 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Local Version Control Systems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Centralized Version Control Systems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Distributed Version Control Systems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602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59DBE-F90C-43BD-9E4A-28C64EEDF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SCM Process</a:t>
            </a:r>
            <a:br>
              <a:rPr lang="en-GB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BD487-8391-43A0-B2FF-35D9AD49E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It uses the tools which keep that the necessary change has been implemented adequately to the appropriate component. The SCM process defines a number of tasks:</a:t>
            </a:r>
          </a:p>
          <a:p>
            <a:pPr fontAlgn="base"/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Identification of objects in the software configuration</a:t>
            </a:r>
          </a:p>
          <a:p>
            <a:pPr fontAlgn="base"/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Version Control</a:t>
            </a:r>
          </a:p>
          <a:p>
            <a:pPr fontAlgn="base"/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Change Control</a:t>
            </a:r>
          </a:p>
          <a:p>
            <a:pPr fontAlgn="base"/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Configuration Audit</a:t>
            </a:r>
          </a:p>
          <a:p>
            <a:pPr fontAlgn="base"/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Status Reporting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9760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5C8D3-C294-4E82-A735-D8BCD983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Software Configuration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24BE0-D8F0-48D9-B9A3-B06D4E6B6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A software configuration item is generated as part of the software engineering process. 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Artifacts produced during the software configuration process are called Software Configuration Items (SCIs).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Some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examples of software configuration items are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</a:p>
          <a:p>
            <a:pPr fontAlgn="base"/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Management plans (Project Plan, Test Plan, etc.)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Specification (Requirements, Design, Test Case, etc.)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Customer documentation (Implementation Manual, User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Manuals,Operations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Manuals, On-Line help files)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723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99825-E06A-E14F-BCB3-17DBB617E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D240E-9404-FD7C-4578-14A150D22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Source code (PL/I Fortran, COBOL, Visual Basic, Visual C, etc.)</a:t>
            </a:r>
          </a:p>
          <a:p>
            <a:pPr fontAlgn="base"/>
            <a:r>
              <a:rPr lang="fr-FR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Executable</a:t>
            </a: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code (Machine </a:t>
            </a:r>
            <a:r>
              <a:rPr lang="fr-FR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readable</a:t>
            </a: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object</a:t>
            </a: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code, </a:t>
            </a:r>
            <a:r>
              <a:rPr lang="fr-FR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exe’s</a:t>
            </a: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, etc.)</a:t>
            </a:r>
          </a:p>
          <a:p>
            <a:pPr fontAlgn="base"/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Libraries (Runtime Libraries, Procedures, API’s DLL’s etc.)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Database (Data being Processed, Data a program requires, test data, 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Regression test data, etc.)</a:t>
            </a:r>
          </a:p>
          <a:p>
            <a:pPr fontAlgn="base"/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Production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865223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5D599-1FCE-3744-5B93-3D695BD56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Metric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F4A75-9800-D2BD-FF25-A4C610CBB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A software metric is a measure of software characteristics which are measurable or countable. 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Software metrics are valuable for many reasons, including measuring software performance, planning work items, measuring productivity, and many other uses.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906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9782B-DA70-4B29-B972-77758718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9D0A8-83C6-46D9-BA5B-D95B864B5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5495"/>
            <a:ext cx="8596668" cy="4305868"/>
          </a:xfrm>
        </p:spPr>
        <p:txBody>
          <a:bodyPr/>
          <a:lstStyle/>
          <a:p>
            <a:pPr fontAlgn="base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A metric is a measurement of the level that any impute belongs to a system product or process. There are 4 functions related to software metrics: 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Planning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Organizing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Controlling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Improving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79875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3FF8C-5825-46CF-8FCD-CA383D322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Characteristics of software Metrics: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</a:t>
            </a:r>
            <a:br>
              <a:rPr lang="en-US" b="0" i="0" dirty="0">
                <a:solidFill>
                  <a:srgbClr val="273239"/>
                </a:solidFill>
                <a:effectLst/>
                <a:latin typeface="urw-din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4CD36-A834-4542-A1BB-62F9420D6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8963"/>
            <a:ext cx="8596668" cy="4772399"/>
          </a:xfrm>
        </p:spPr>
        <p:txBody>
          <a:bodyPr>
            <a:normAutofit/>
          </a:bodyPr>
          <a:lstStyle/>
          <a:p>
            <a:pPr algn="l" fontAlgn="base">
              <a:buFont typeface="+mj-lt"/>
              <a:buAutoNum type="arabicPeriod"/>
            </a:pP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Quantitative: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</a:t>
            </a:r>
            <a:br>
              <a:rPr lang="en-US" b="0" i="0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Metrics must possess quantitative nature. It means metrics can be expressed in values.</a:t>
            </a:r>
          </a:p>
          <a:p>
            <a:pPr algn="l" fontAlgn="base">
              <a:buFont typeface="+mj-lt"/>
              <a:buAutoNum type="arabicPeriod"/>
            </a:pP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Understandable: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</a:t>
            </a:r>
            <a:br>
              <a:rPr lang="en-US" b="0" i="0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Metric computation should be easily understood ,the method of computing metric should be clearly defined.</a:t>
            </a:r>
          </a:p>
          <a:p>
            <a:pPr algn="l" fontAlgn="base">
              <a:buFont typeface="+mj-lt"/>
              <a:buAutoNum type="arabicPeriod"/>
            </a:pP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Applicability: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</a:t>
            </a:r>
            <a:br>
              <a:rPr lang="en-US" b="0" i="0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Metrics should be applicable in the initial phases of development of the software.</a:t>
            </a:r>
          </a:p>
          <a:p>
            <a:pPr algn="l" fontAlgn="base">
              <a:buFont typeface="+mj-lt"/>
              <a:buAutoNum type="arabicPeriod"/>
            </a:pP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Repeatable: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</a:t>
            </a:r>
            <a:br>
              <a:rPr lang="en-US" b="0" i="0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 metric values should be same when measured repeatedly and consistent in nature.</a:t>
            </a:r>
          </a:p>
          <a:p>
            <a:pPr algn="l" fontAlgn="base">
              <a:buFont typeface="+mj-lt"/>
              <a:buAutoNum type="arabicPeriod"/>
            </a:pP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Economical: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</a:t>
            </a:r>
            <a:br>
              <a:rPr lang="en-US" b="0" i="0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Computation of metrics should be economical.</a:t>
            </a:r>
          </a:p>
          <a:p>
            <a:pPr algn="l" fontAlgn="base">
              <a:buFont typeface="+mj-lt"/>
              <a:buAutoNum type="arabicPeriod"/>
            </a:pP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Language Independent: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</a:t>
            </a:r>
            <a:br>
              <a:rPr lang="en-US" b="0" i="0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Metrics should not depend on any programming language.</a:t>
            </a:r>
          </a:p>
          <a:p>
            <a:endParaRPr lang="en-IN" dirty="0">
              <a:solidFill>
                <a:srgbClr val="273239"/>
              </a:solidFill>
              <a:latin typeface="urw-din"/>
            </a:endParaRPr>
          </a:p>
        </p:txBody>
      </p:sp>
    </p:spTree>
    <p:extLst>
      <p:ext uri="{BB962C8B-B14F-4D97-AF65-F5344CB8AC3E}">
        <p14:creationId xmlns:p14="http://schemas.microsoft.com/office/powerpoint/2010/main" val="2277177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E8594-A5C1-4770-A6B7-0ACF94872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 of Software Metrics</a:t>
            </a:r>
            <a:br>
              <a:rPr lang="en-GB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54115-2F9C-4B1F-9AFA-A630F1B19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2817"/>
            <a:ext cx="8596668" cy="426854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Software metrics contains many activities which include the following −</a:t>
            </a:r>
          </a:p>
          <a:p>
            <a:r>
              <a:rPr lang="en-GB" dirty="0"/>
              <a:t>Cost and effort estimation</a:t>
            </a:r>
          </a:p>
          <a:p>
            <a:r>
              <a:rPr lang="en-GB" dirty="0"/>
              <a:t>Productivity measures and model</a:t>
            </a:r>
          </a:p>
          <a:p>
            <a:r>
              <a:rPr lang="en-GB" dirty="0"/>
              <a:t>Data collection</a:t>
            </a:r>
          </a:p>
          <a:p>
            <a:r>
              <a:rPr lang="en-GB" dirty="0"/>
              <a:t>Quantity models and measures</a:t>
            </a:r>
          </a:p>
          <a:p>
            <a:r>
              <a:rPr lang="en-GB" dirty="0"/>
              <a:t>Reliability models</a:t>
            </a:r>
          </a:p>
          <a:p>
            <a:r>
              <a:rPr lang="en-GB" dirty="0"/>
              <a:t>Performance and evaluation models</a:t>
            </a:r>
          </a:p>
          <a:p>
            <a:r>
              <a:rPr lang="en-GB" dirty="0"/>
              <a:t>Structural and complexity metrics</a:t>
            </a:r>
          </a:p>
          <a:p>
            <a:r>
              <a:rPr lang="en-GB" dirty="0"/>
              <a:t>Capability – maturity assessment</a:t>
            </a:r>
          </a:p>
          <a:p>
            <a:r>
              <a:rPr lang="en-GB" dirty="0"/>
              <a:t>Management by metrics</a:t>
            </a:r>
          </a:p>
          <a:p>
            <a:r>
              <a:rPr lang="en-GB" dirty="0"/>
              <a:t>Evaluation of methods and tools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93203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F4B5F-7CA5-4E29-891F-7CAAA692E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Classification of Software Metrics: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28C23-EE94-4B62-87BF-FEE17DE4E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0327"/>
            <a:ext cx="8596668" cy="4541036"/>
          </a:xfrm>
        </p:spPr>
        <p:txBody>
          <a:bodyPr>
            <a:normAutofit fontScale="92500" lnSpcReduction="10000"/>
          </a:bodyPr>
          <a:lstStyle/>
          <a:p>
            <a:pPr marL="0" indent="0" algn="l" fontAlgn="base">
              <a:buNone/>
            </a:pPr>
            <a:br>
              <a:rPr lang="en-US" b="0" i="0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b="0" i="0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 are 3 types of software metrics:  </a:t>
            </a:r>
          </a:p>
          <a:p>
            <a:pPr algn="l" fontAlgn="base">
              <a:buFont typeface="+mj-lt"/>
              <a:buAutoNum type="arabicPeriod"/>
            </a:pPr>
            <a:r>
              <a:rPr lang="en-US" b="1" i="0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 Metrics:</a:t>
            </a:r>
            <a:r>
              <a:rPr lang="en-US" b="0" i="0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br>
              <a:rPr lang="en-US" b="0" i="0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0" i="0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 metrics are used to evaluate the state of the product, </a:t>
            </a:r>
            <a:r>
              <a:rPr lang="en-US" b="1" i="0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tracing risks and undercovering prospective problem areas</a:t>
            </a:r>
            <a:r>
              <a:rPr lang="en-US" b="0" i="0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The ability of team to control quality is evaluated.</a:t>
            </a:r>
          </a:p>
          <a:p>
            <a:pPr algn="l" fontAlgn="base">
              <a:buFont typeface="+mj-lt"/>
              <a:buAutoNum type="arabicPeriod"/>
            </a:pPr>
            <a:r>
              <a:rPr lang="en-US" b="1" i="0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Process Metrics:</a:t>
            </a:r>
            <a:r>
              <a:rPr lang="en-US" b="0" i="0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br>
              <a:rPr lang="en-US" b="0" i="0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0" i="0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Process metrics pay particular attention on </a:t>
            </a:r>
            <a:r>
              <a:rPr lang="en-US" b="1" i="0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enhancing the long term process </a:t>
            </a:r>
            <a:r>
              <a:rPr lang="en-US" b="0" i="0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 the team or organization.</a:t>
            </a:r>
          </a:p>
          <a:p>
            <a:pPr algn="l" fontAlgn="base">
              <a:buFont typeface="+mj-lt"/>
              <a:buAutoNum type="arabicPeriod"/>
            </a:pPr>
            <a:r>
              <a:rPr lang="en-US" b="1" i="0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Project Metrics:</a:t>
            </a:r>
            <a:r>
              <a:rPr lang="en-US" b="0" i="0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br>
              <a:rPr lang="en-US" b="0" i="0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0" i="0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project matrix describes the project characteristic and execution process. </a:t>
            </a:r>
          </a:p>
          <a:p>
            <a:pPr marL="742950" lvl="1" indent="-285750"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Number of software developer</a:t>
            </a:r>
          </a:p>
          <a:p>
            <a:pPr marL="742950" lvl="1" indent="-285750"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Staffing pattern over the life cycle of software</a:t>
            </a:r>
          </a:p>
          <a:p>
            <a:pPr marL="742950" lvl="1" indent="-285750"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Cost and schedule</a:t>
            </a:r>
          </a:p>
          <a:p>
            <a:pPr marL="742950" lvl="1" indent="-285750"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Productivity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53887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8A74-25E3-4592-A23F-DD4340B36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121214"/>
                </a:solidFill>
                <a:latin typeface="Verdana" panose="020B0604030504040204" pitchFamily="34" charset="0"/>
              </a:rPr>
              <a:t>M</a:t>
            </a:r>
            <a:r>
              <a:rPr lang="en-US" b="0" i="0" dirty="0">
                <a:solidFill>
                  <a:srgbClr val="121214"/>
                </a:solidFill>
                <a:effectLst/>
                <a:latin typeface="Verdana" panose="020B0604030504040204" pitchFamily="34" charset="0"/>
              </a:rPr>
              <a:t>easuring </a:t>
            </a:r>
            <a:r>
              <a:rPr lang="en-US" dirty="0">
                <a:solidFill>
                  <a:srgbClr val="121214"/>
                </a:solidFill>
                <a:latin typeface="Verdana" panose="020B0604030504040204" pitchFamily="34" charset="0"/>
              </a:rPr>
              <a:t>P</a:t>
            </a:r>
            <a:r>
              <a:rPr lang="en-US" b="0" i="0" dirty="0">
                <a:solidFill>
                  <a:srgbClr val="121214"/>
                </a:solidFill>
                <a:effectLst/>
                <a:latin typeface="Verdana" panose="020B0604030504040204" pitchFamily="34" charset="0"/>
              </a:rPr>
              <a:t>rocess and Product attributes</a:t>
            </a:r>
            <a:br>
              <a:rPr lang="en-US" b="0" i="0" dirty="0">
                <a:solidFill>
                  <a:srgbClr val="121214"/>
                </a:solidFill>
                <a:effectLst/>
                <a:latin typeface="Verdan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300B7-B631-420C-84B3-8E8D211E4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In software measurement we can divide entities into two categories: products and processes. </a:t>
            </a:r>
          </a:p>
          <a:p>
            <a:pPr fontAlgn="base"/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Product and process entities are of different types.</a:t>
            </a:r>
          </a:p>
          <a:p>
            <a:pPr fontAlgn="base"/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For example, specifications, requirements, designs, test sets, code are all product entities and their parts are also product entities. </a:t>
            </a:r>
          </a:p>
          <a:p>
            <a:pPr fontAlgn="base"/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On the other hand, we can define process entities as single phases, activities, and resources used during a project. </a:t>
            </a:r>
          </a:p>
          <a:p>
            <a:pPr fontAlgn="base"/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Product and process entities have specific attributes. For example, product attributes include complexity, size, cohesion, reliability, coupling, etc. Process attributes consist of time, cost, effort, etc</a:t>
            </a:r>
            <a:r>
              <a:rPr lang="en-GB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1441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F9A37-9EAC-45E6-B4ED-10598EB16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r>
              <a:rPr lang="en-US" dirty="0"/>
              <a:t>Software Maintenance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E54D6-C402-403A-BAEC-A946DADB1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Software Maintenance is the process of modifying a software product after it has been delivered to the customer. 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The main purpose of software maintenance is to modify and update software applications after delivery to correct faults and to improve performance. 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Software maintenance is a part of the Software Development Life Cycle.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09400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ACBD7-C804-4FCB-A3FE-2F8F1D9DC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>
                <a:solidFill>
                  <a:schemeClr val="tx1"/>
                </a:solidFill>
                <a:latin typeface="Times New Roman" panose="02020603050405020304" pitchFamily="18" charset="0"/>
              </a:rPr>
              <a:t>Direct and Indirect measures</a:t>
            </a:r>
            <a:br>
              <a:rPr lang="en-GB" sz="3600" dirty="0">
                <a:solidFill>
                  <a:schemeClr val="tx1"/>
                </a:solidFill>
                <a:latin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274D8-E178-4F31-94F3-904D5573A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Software measurement is a quantified attribute of a characteristic of a software product or the software process.</a:t>
            </a:r>
          </a:p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Software measurements are of two categories,</a:t>
            </a: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en-GB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1. Direct measures</a:t>
            </a:r>
          </a:p>
          <a:p>
            <a:r>
              <a:rPr lang="en-GB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2. Indirect measures. </a:t>
            </a:r>
          </a:p>
          <a:p>
            <a:r>
              <a:rPr lang="en-GB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Direct measures include software processes like cost and effort applied and products like lines of code produced, execution speed, and other defects that have been reported. </a:t>
            </a:r>
          </a:p>
          <a:p>
            <a:r>
              <a:rPr lang="en-GB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Indirect measures include products like functionality, quality, complexity, reliability, maintainability, and many more.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6310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FE676-4A0B-4EAC-BDDC-CC4E84576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</a:rPr>
              <a:t>Software Reliability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B1205-5D7D-49D8-A123-E8E1560E6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Software reliability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is defined in statistical terms as "the probability of failure-free operation of a computer program in a specified environment for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a specified time".</a:t>
            </a:r>
          </a:p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software Reliability is an essential connect of software quality, composed with functionality, usability, performance, serviceability, capability,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installability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, maintainability, and documentation.</a:t>
            </a:r>
          </a:p>
          <a:p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Software safety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is a software quality assurance activity that focuses on the identification and assessment of potential hazards that may affect software negatively and cause an entire system to fail.</a:t>
            </a: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893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6B10A-6FD0-4FCA-A7C2-818783D4F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</a:rPr>
              <a:t>Software Quality Assurance (SQA) 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1230A-44FE-45BF-96AB-B6C7A1B1F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Software Quality Assurance (SQA) is simply a way to assure quality in the software. It is the set of activities which ensure processes, procedures as well as standards are suitable for the project and implemented correctly. </a:t>
            </a:r>
          </a:p>
          <a:p>
            <a:pPr algn="l" fontAlgn="base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Software Quality Assurance is a process which works parallel to development of software. It focuses on improving the process of development of software so that problems can be prevented before they become a major issue. </a:t>
            </a:r>
          </a:p>
          <a:p>
            <a:pPr algn="l" fontAlgn="base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Software Quality Assurance is a kind of Umbrella activity that is applied throughout the software process.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82449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7581D-0449-4039-9951-98338CD7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</a:rPr>
              <a:t>SQA</a:t>
            </a:r>
            <a:r>
              <a:rPr lang="en-IN" sz="1800" b="1" i="0" u="none" strike="noStrike" baseline="0" dirty="0">
                <a:latin typeface="Times New Roman" panose="02020603050405020304" pitchFamily="18" charset="0"/>
              </a:rPr>
              <a:t>  </a:t>
            </a:r>
            <a:r>
              <a:rPr lang="en-IN" b="1" dirty="0">
                <a:latin typeface="Times New Roman" panose="02020603050405020304" pitchFamily="18" charset="0"/>
              </a:rPr>
              <a:t>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797B8-A67A-4C45-808C-CAA86225D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Prepares an SQA plan for a project</a:t>
            </a:r>
          </a:p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Participates in the development of the project's software process description</a:t>
            </a:r>
          </a:p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Reviews software engineering activities to verify compliance with the defined software process</a:t>
            </a:r>
          </a:p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Audits designated software work products to verify compliance with those defined as a part of the software process</a:t>
            </a:r>
          </a:p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Ensures that deviations in software work and work products are documented and handled according to a documented procedure</a:t>
            </a:r>
          </a:p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Records any noncompliance and reports to senior management</a:t>
            </a: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9267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395A8-457C-4313-A23B-D2E38E638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Benefits of SQA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B5A92-B786-45A9-810A-64B924721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SQA produces high quality software. </a:t>
            </a:r>
          </a:p>
          <a:p>
            <a:pPr algn="l" fontAlgn="base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High quality application saves time and cost. </a:t>
            </a:r>
          </a:p>
          <a:p>
            <a:pPr algn="l" fontAlgn="base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SQA is beneficial for better reliability. </a:t>
            </a:r>
          </a:p>
          <a:p>
            <a:pPr algn="l" fontAlgn="base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SQA is beneficial in the condition of no maintenance for a long time. </a:t>
            </a:r>
          </a:p>
          <a:p>
            <a:pPr algn="l" fontAlgn="base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High quality commercial software increase market share of company. </a:t>
            </a:r>
          </a:p>
          <a:p>
            <a:pPr algn="l" fontAlgn="base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Improving the process of creating software. </a:t>
            </a:r>
          </a:p>
          <a:p>
            <a:pPr algn="l" fontAlgn="base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Improves the quality of the software.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77398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515C0-25FF-41D1-A923-BE3E81480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SQA Standards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645E4-74C0-483E-8A3C-F00750C72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Standards are documented agreements containing technical specifications or other precise criteria to be used consistently as rules, guidelines, or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definitions of characteristics.</a:t>
            </a:r>
          </a:p>
          <a:p>
            <a:pPr algn="l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ISO 9001 is the quality assurance standard that applies to software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engineering.</a:t>
            </a:r>
          </a:p>
          <a:p>
            <a:pPr algn="l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Standards: Standards are documented agreements containing technical specifications or other precise criteria to be used consistently to ensure that materials, products, processes and services are fit for their purpose</a:t>
            </a: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3931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98EAB-2FA5-DE75-A9DC-D39BC92F6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i="1" u="none" strike="noStrike" baseline="0" dirty="0">
                <a:latin typeface="Times New Roman" panose="02020603050405020304" pitchFamily="18" charset="0"/>
              </a:rPr>
              <a:t>ISO Standard Series and Some Other Standards</a:t>
            </a:r>
            <a:br>
              <a:rPr lang="en-US" sz="3600" b="1" i="1" u="none" strike="noStrike" baseline="0" dirty="0">
                <a:latin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62C0D-EF28-B616-0E9B-CADF1FF6E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The ISO Standard Series includes the following Systems Standards indicating 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their specific purposes: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ISO 9000: Quality Management and Quality Assurance Standards Guidelines for Selection and Use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ISO 9001: Model for Quality Assurance in Design/Development, 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Production Installation, and Servicing.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ISO 9002: Model for Quality Assurance in Production and Installation.</a:t>
            </a:r>
          </a:p>
        </p:txBody>
      </p:sp>
    </p:spTree>
    <p:extLst>
      <p:ext uri="{BB962C8B-B14F-4D97-AF65-F5344CB8AC3E}">
        <p14:creationId xmlns:p14="http://schemas.microsoft.com/office/powerpoint/2010/main" val="9408211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98EAB-2FA5-DE75-A9DC-D39BC92F6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i="1" u="none" strike="noStrike" baseline="0" dirty="0">
                <a:latin typeface="Times New Roman" panose="02020603050405020304" pitchFamily="18" charset="0"/>
              </a:rPr>
              <a:t>ISO Standard Series and Some Other Standards</a:t>
            </a:r>
            <a:br>
              <a:rPr lang="en-US" sz="3600" b="1" i="1" u="none" strike="noStrike" baseline="0" dirty="0">
                <a:latin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62C0D-EF28-B616-0E9B-CADF1FF6E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ISO 9003: Model for Quality Assurance in Final Inspection and Test.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ISO 9004: Generic Guidelines for Quality Management and Systems.</a:t>
            </a:r>
          </a:p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ISO 9004-2: Guidelines for Services</a:t>
            </a:r>
          </a:p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ISO 14001: Environmental Management System Guidelines for Principles, Systems, and Supporting Techniques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4197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6F3AB-FA29-55AC-AA55-E1EF684F4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i="0" u="none" strike="noStrike" baseline="0" dirty="0">
                <a:latin typeface="Times New Roman" panose="02020603050405020304" pitchFamily="18" charset="0"/>
              </a:rPr>
              <a:t>TAXONOMY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53EF7-9581-4819-5110-7985F8E3F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3486"/>
            <a:ext cx="8596668" cy="4277876"/>
          </a:xfrm>
        </p:spPr>
        <p:txBody>
          <a:bodyPr>
            <a:normAutofit fontScale="92500"/>
          </a:bodyPr>
          <a:lstStyle/>
          <a:p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</a:rPr>
              <a:t>CASE tools stand for </a:t>
            </a: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Computer Aided Software Engineering tools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</a:rPr>
              <a:t>. We can define them as computer based programs that increase the productivity of </a:t>
            </a:r>
            <a:r>
              <a:rPr lang="en-IN" sz="2600" dirty="0">
                <a:solidFill>
                  <a:schemeClr val="tx1"/>
                </a:solidFill>
                <a:latin typeface="Times New Roman" panose="02020603050405020304" pitchFamily="18" charset="0"/>
              </a:rPr>
              <a:t>analysts.</a:t>
            </a:r>
          </a:p>
          <a:p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</a:rPr>
              <a:t>Generally, Case tools can be classified by its function, also by their role as instruments for managers, by their use in the various steps of software engineering process, by its environment. </a:t>
            </a:r>
          </a:p>
          <a:p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</a:rPr>
              <a:t>Let us now study the various types of tools available. They are the following:</a:t>
            </a:r>
          </a:p>
          <a:p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</a:rPr>
              <a:t>Process Modelling and Management Tools</a:t>
            </a:r>
          </a:p>
          <a:p>
            <a:r>
              <a:rPr lang="en-IN" sz="2600" dirty="0">
                <a:solidFill>
                  <a:schemeClr val="tx1"/>
                </a:solidFill>
                <a:latin typeface="Times New Roman" panose="02020603050405020304" pitchFamily="18" charset="0"/>
              </a:rPr>
              <a:t>Business Process Engineering Tools</a:t>
            </a:r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6946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AE751-8FF4-3E17-68D4-386059826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C5424-841B-7A85-9777-FC52993D1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Risk Analysis Tools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Metrics and Management Tools</a:t>
            </a:r>
          </a:p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Project Planning Tools</a:t>
            </a:r>
          </a:p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Requirements Tracing Tools</a:t>
            </a:r>
          </a:p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Documentation Tools</a:t>
            </a:r>
          </a:p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System Software Tools</a:t>
            </a:r>
          </a:p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Database Management Tools</a:t>
            </a:r>
          </a:p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Quality Assurance Tools</a:t>
            </a:r>
          </a:p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Software Configuration Management Tools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1596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9117E-4F88-44AA-B7C5-7B1359C60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NEED FOR SOFTWARE MAINTENANCE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210D7-6D2F-4D0B-8718-18D4482DC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Correct errors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Change in user requirement with time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Changing hardware/software requirements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To improve system efficiency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To optimize the code to run faster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To modify the components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To reduce any unwanted side effects.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318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E8594-A5C1-4770-A6B7-0ACF94872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Types of Software Maintenance</a:t>
            </a: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54115-2F9C-4B1F-9AFA-A630F1B19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1. Corrective Maintenance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Corrective maintenance aims to correct any remaining errors regardless of where they may cause specifications, design, coding, testing, and documentation, etc.</a:t>
            </a:r>
          </a:p>
          <a:p>
            <a:pPr fontAlgn="base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2. Adaptive Maintenance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It contains modifying the software to match changes in the ever-changing environment.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4046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9A4D4-4283-4B83-A3CC-C5CC52F08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9BC41-6A73-49F5-9209-5966C8F2F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3. Preventive Maintenance</a:t>
            </a:r>
          </a:p>
          <a:p>
            <a:pPr fontAlgn="base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It involves the concept of 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reengineering &amp; reverse engineering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in which an old system with old technology is re-engineered using new technology. This maintenance prevents the system from dying out.</a:t>
            </a:r>
          </a:p>
          <a:p>
            <a:pPr marL="0" indent="0" fontAlgn="base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4. Perfective Maintenance</a:t>
            </a:r>
          </a:p>
          <a:p>
            <a:pPr fontAlgn="base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It defines improving processing efficiency or performance or restricting the software to enhance changeability. </a:t>
            </a:r>
          </a:p>
          <a:p>
            <a:pPr fontAlgn="base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This may contain enhancement of existing system functionality, improvement in computational efficiency,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6430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B1DAB-3312-4152-88F0-1F780A54B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Maintenance Model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E50793-B084-4903-8655-05111EAC4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400" dirty="0">
                <a:latin typeface="Times New Roman" panose="02020603050405020304" pitchFamily="18" charset="0"/>
              </a:rPr>
              <a:t>I</a:t>
            </a:r>
            <a:r>
              <a:rPr lang="en-IN" sz="2400" b="0" i="0" u="none" strike="noStrike" baseline="0" dirty="0">
                <a:latin typeface="Times New Roman" panose="02020603050405020304" pitchFamily="18" charset="0"/>
              </a:rPr>
              <a:t>terative Enhancement </a:t>
            </a:r>
            <a:r>
              <a:rPr lang="en-IN" sz="2400" dirty="0">
                <a:latin typeface="Times New Roman" panose="02020603050405020304" pitchFamily="18" charset="0"/>
              </a:rPr>
              <a:t>M</a:t>
            </a:r>
            <a:r>
              <a:rPr lang="en-IN" sz="2400" b="0" i="0" u="none" strike="noStrike" baseline="0" dirty="0">
                <a:latin typeface="Times New Roman" panose="02020603050405020304" pitchFamily="18" charset="0"/>
              </a:rPr>
              <a:t>odel, </a:t>
            </a:r>
          </a:p>
          <a:p>
            <a:pPr algn="l"/>
            <a:r>
              <a:rPr lang="en-IN" sz="2400" b="0" i="0" u="none" strike="noStrike" baseline="0" dirty="0">
                <a:latin typeface="Times New Roman" panose="02020603050405020304" pitchFamily="18" charset="0"/>
              </a:rPr>
              <a:t>Osborne’s Model, </a:t>
            </a:r>
          </a:p>
          <a:p>
            <a:pPr algn="l"/>
            <a:r>
              <a:rPr lang="en-IN" sz="2400" dirty="0">
                <a:latin typeface="Times New Roman" panose="02020603050405020304" pitchFamily="18" charset="0"/>
              </a:rPr>
              <a:t>Q</a:t>
            </a:r>
            <a:r>
              <a:rPr lang="en-IN" sz="2400" b="0" i="0" u="none" strike="noStrike" baseline="0" dirty="0">
                <a:latin typeface="Times New Roman" panose="02020603050405020304" pitchFamily="18" charset="0"/>
              </a:rPr>
              <a:t>uick-fix Model, </a:t>
            </a:r>
          </a:p>
          <a:p>
            <a:pPr algn="l"/>
            <a:r>
              <a:rPr lang="en-IN" sz="2400" dirty="0">
                <a:latin typeface="Times New Roman" panose="02020603050405020304" pitchFamily="18" charset="0"/>
              </a:rPr>
              <a:t>R</a:t>
            </a:r>
            <a:r>
              <a:rPr lang="en-IN" sz="2400" b="0" i="0" u="none" strike="noStrike" baseline="0" dirty="0">
                <a:latin typeface="Times New Roman" panose="02020603050405020304" pitchFamily="18" charset="0"/>
              </a:rPr>
              <a:t>euse-Oriented </a:t>
            </a:r>
            <a:r>
              <a:rPr lang="en-IN" sz="2400" dirty="0">
                <a:latin typeface="Times New Roman" panose="02020603050405020304" pitchFamily="18" charset="0"/>
              </a:rPr>
              <a:t>M</a:t>
            </a:r>
            <a:r>
              <a:rPr lang="en-IN" sz="2400" b="0" i="0" u="none" strike="noStrike" baseline="0" dirty="0">
                <a:latin typeface="Times New Roman" panose="02020603050405020304" pitchFamily="18" charset="0"/>
              </a:rPr>
              <a:t>odel  </a:t>
            </a:r>
          </a:p>
          <a:p>
            <a:pPr algn="l"/>
            <a:r>
              <a:rPr lang="en-IN" sz="2400" b="0" i="0" u="none" strike="noStrike" baseline="0" dirty="0">
                <a:latin typeface="Times New Roman" panose="02020603050405020304" pitchFamily="18" charset="0"/>
              </a:rPr>
              <a:t>Boehm’s Model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69069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CA1DF-DB8F-DFD3-DAB5-8A93EEEBA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latin typeface="Times New Roman" panose="02020603050405020304" pitchFamily="18" charset="0"/>
              </a:rPr>
              <a:t>I</a:t>
            </a:r>
            <a:r>
              <a:rPr lang="en-IN" sz="3600" b="0" i="0" u="none" strike="noStrike" baseline="0" dirty="0">
                <a:latin typeface="Times New Roman" panose="02020603050405020304" pitchFamily="18" charset="0"/>
              </a:rPr>
              <a:t>terative Enhancement </a:t>
            </a:r>
            <a:r>
              <a:rPr lang="en-IN" sz="3600" dirty="0">
                <a:latin typeface="Times New Roman" panose="02020603050405020304" pitchFamily="18" charset="0"/>
              </a:rPr>
              <a:t>M</a:t>
            </a:r>
            <a:r>
              <a:rPr lang="en-IN" sz="3600" b="0" i="0" u="none" strike="noStrike" baseline="0" dirty="0">
                <a:latin typeface="Times New Roman" panose="02020603050405020304" pitchFamily="18" charset="0"/>
              </a:rPr>
              <a:t>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0D377-6280-2754-B8B9-74FCEA821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Iterative enhancement model considers the changes made to the system are iterative in nature. </a:t>
            </a:r>
          </a:p>
          <a:p>
            <a:r>
              <a:rPr lang="en-US" sz="24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model incorporates changes in the software based on the analysis of the existing system. </a:t>
            </a:r>
          </a:p>
          <a:p>
            <a:r>
              <a:rPr lang="en-US" sz="24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assumes complete documentation of the software is available in the beginning. </a:t>
            </a:r>
          </a:p>
          <a:p>
            <a:r>
              <a:rPr lang="en-US" sz="24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Moreover, it attempts to control complexity and tries to maintain good design</a:t>
            </a:r>
            <a:endParaRPr lang="en-IN" sz="2400" dirty="0">
              <a:solidFill>
                <a:srgbClr val="2125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447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8A73F-67F1-B415-3BF4-1777F2971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Iterative Enhancement model">
            <a:extLst>
              <a:ext uri="{FF2B5EF4-FFF2-40B4-BE49-F238E27FC236}">
                <a16:creationId xmlns:a16="http://schemas.microsoft.com/office/drawing/2014/main" id="{42FC582F-A03D-9DAD-D902-F98F3014C1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733" y="2279084"/>
            <a:ext cx="5828571" cy="364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9622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2898</TotalTime>
  <Words>2255</Words>
  <Application>Microsoft Office PowerPoint</Application>
  <PresentationFormat>Widescreen</PresentationFormat>
  <Paragraphs>212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erdana</vt:lpstr>
      <vt:lpstr>Raleway</vt:lpstr>
      <vt:lpstr>Times New Roman</vt:lpstr>
      <vt:lpstr>Trebuchet MS</vt:lpstr>
      <vt:lpstr>urw-din</vt:lpstr>
      <vt:lpstr>Verdana</vt:lpstr>
      <vt:lpstr>Wingdings 3</vt:lpstr>
      <vt:lpstr>Facet</vt:lpstr>
      <vt:lpstr>Software Maintenance and Software Metrics</vt:lpstr>
      <vt:lpstr>PowerPoint Presentation</vt:lpstr>
      <vt:lpstr> Software Maintenance</vt:lpstr>
      <vt:lpstr>NEED FOR SOFTWARE MAINTENANCE</vt:lpstr>
      <vt:lpstr>Types of Software Maintenance </vt:lpstr>
      <vt:lpstr>PowerPoint Presentation</vt:lpstr>
      <vt:lpstr>Software Maintenance Model</vt:lpstr>
      <vt:lpstr>Iterative Enhancement Model</vt:lpstr>
      <vt:lpstr>PowerPoint Presentation</vt:lpstr>
      <vt:lpstr>Quick-Fix Model</vt:lpstr>
      <vt:lpstr>PowerPoint Presentation</vt:lpstr>
      <vt:lpstr>Osborne’s model</vt:lpstr>
      <vt:lpstr>Reuse-oriented Model</vt:lpstr>
      <vt:lpstr>PowerPoint Presentation</vt:lpstr>
      <vt:lpstr>PowerPoint Presentation</vt:lpstr>
      <vt:lpstr>PowerPoint Presentation</vt:lpstr>
      <vt:lpstr>SCM</vt:lpstr>
      <vt:lpstr>Need for Configuration Management </vt:lpstr>
      <vt:lpstr>Version Control</vt:lpstr>
      <vt:lpstr>PowerPoint Presentation</vt:lpstr>
      <vt:lpstr>SCM Process </vt:lpstr>
      <vt:lpstr>Software Configuration Items</vt:lpstr>
      <vt:lpstr>PowerPoint Presentation</vt:lpstr>
      <vt:lpstr>Software Metric</vt:lpstr>
      <vt:lpstr>Metrics</vt:lpstr>
      <vt:lpstr>Characteristics of software Metrics:  </vt:lpstr>
      <vt:lpstr>Scope of Software Metrics </vt:lpstr>
      <vt:lpstr>Classification of Software Metrics: </vt:lpstr>
      <vt:lpstr>Measuring Process and Product attributes </vt:lpstr>
      <vt:lpstr>Direct and Indirect measures </vt:lpstr>
      <vt:lpstr>Software Reliability</vt:lpstr>
      <vt:lpstr>Software Quality Assurance (SQA) </vt:lpstr>
      <vt:lpstr>SQA  Activities</vt:lpstr>
      <vt:lpstr>Benefits of SQA </vt:lpstr>
      <vt:lpstr>SQA Standards</vt:lpstr>
      <vt:lpstr>ISO Standard Series and Some Other Standards </vt:lpstr>
      <vt:lpstr>ISO Standard Series and Some Other Standards </vt:lpstr>
      <vt:lpstr>TAXONOMY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</dc:title>
  <dc:creator>sathish periyasami</dc:creator>
  <cp:lastModifiedBy>sathish periyasami</cp:lastModifiedBy>
  <cp:revision>57</cp:revision>
  <dcterms:created xsi:type="dcterms:W3CDTF">2022-03-13T14:25:42Z</dcterms:created>
  <dcterms:modified xsi:type="dcterms:W3CDTF">2022-05-20T01:14:54Z</dcterms:modified>
</cp:coreProperties>
</file>