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62" r:id="rId3"/>
    <p:sldId id="270" r:id="rId4"/>
    <p:sldId id="266" r:id="rId5"/>
    <p:sldId id="257" r:id="rId6"/>
    <p:sldId id="258" r:id="rId7"/>
    <p:sldId id="259" r:id="rId8"/>
    <p:sldId id="260" r:id="rId9"/>
    <p:sldId id="261" r:id="rId10"/>
    <p:sldId id="264" r:id="rId11"/>
    <p:sldId id="265" r:id="rId12"/>
    <p:sldId id="263"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81C471-F902-4F22-B46C-6BB5245B7B2E}"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167939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C471-F902-4F22-B46C-6BB5245B7B2E}"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235466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C471-F902-4F22-B46C-6BB5245B7B2E}"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B80AA-3281-4098-9996-C04284ABBE7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484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C471-F902-4F22-B46C-6BB5245B7B2E}"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2184133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C471-F902-4F22-B46C-6BB5245B7B2E}"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B80AA-3281-4098-9996-C04284ABBE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7177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C471-F902-4F22-B46C-6BB5245B7B2E}"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2149255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C471-F902-4F22-B46C-6BB5245B7B2E}"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2056225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C471-F902-4F22-B46C-6BB5245B7B2E}"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2147006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C471-F902-4F22-B46C-6BB5245B7B2E}"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330319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C471-F902-4F22-B46C-6BB5245B7B2E}"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11773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81C471-F902-4F22-B46C-6BB5245B7B2E}"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27566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81C471-F902-4F22-B46C-6BB5245B7B2E}" type="datetimeFigureOut">
              <a:rPr lang="en-IN" smtClean="0"/>
              <a:t>13-03-2022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355837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81C471-F902-4F22-B46C-6BB5245B7B2E}" type="datetimeFigureOut">
              <a:rPr lang="en-IN" smtClean="0"/>
              <a:t>13-03-2022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334279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1C471-F902-4F22-B46C-6BB5245B7B2E}" type="datetimeFigureOut">
              <a:rPr lang="en-IN" smtClean="0"/>
              <a:t>13-03-2022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246991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81C471-F902-4F22-B46C-6BB5245B7B2E}"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107080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81C471-F902-4F22-B46C-6BB5245B7B2E}"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B80AA-3281-4098-9996-C04284ABBE73}" type="slidenum">
              <a:rPr lang="en-IN" smtClean="0"/>
              <a:t>‹#›</a:t>
            </a:fld>
            <a:endParaRPr lang="en-IN"/>
          </a:p>
        </p:txBody>
      </p:sp>
    </p:spTree>
    <p:extLst>
      <p:ext uri="{BB962C8B-B14F-4D97-AF65-F5344CB8AC3E}">
        <p14:creationId xmlns:p14="http://schemas.microsoft.com/office/powerpoint/2010/main" val="186597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81C471-F902-4F22-B46C-6BB5245B7B2E}" type="datetimeFigureOut">
              <a:rPr lang="en-IN" smtClean="0"/>
              <a:t>13-03-2022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AB80AA-3281-4098-9996-C04284ABBE73}" type="slidenum">
              <a:rPr lang="en-IN" smtClean="0"/>
              <a:t>‹#›</a:t>
            </a:fld>
            <a:endParaRPr lang="en-IN"/>
          </a:p>
        </p:txBody>
      </p:sp>
    </p:spTree>
    <p:extLst>
      <p:ext uri="{BB962C8B-B14F-4D97-AF65-F5344CB8AC3E}">
        <p14:creationId xmlns:p14="http://schemas.microsoft.com/office/powerpoint/2010/main" val="293282791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0D0C-CDD5-4D81-AEF4-7CDBD856D906}"/>
              </a:ext>
            </a:extLst>
          </p:cNvPr>
          <p:cNvSpPr>
            <a:spLocks noGrp="1"/>
          </p:cNvSpPr>
          <p:nvPr>
            <p:ph type="ctrTitle"/>
          </p:nvPr>
        </p:nvSpPr>
        <p:spPr/>
        <p:txBody>
          <a:bodyPr/>
          <a:lstStyle/>
          <a:p>
            <a:r>
              <a:rPr lang="en-US" dirty="0">
                <a:latin typeface="Cooper Black" panose="0208090404030B020404" pitchFamily="18" charset="0"/>
              </a:rPr>
              <a:t>Requirement Analysis</a:t>
            </a:r>
            <a:endParaRPr lang="en-IN" dirty="0">
              <a:latin typeface="Cooper Black" panose="0208090404030B020404" pitchFamily="18" charset="0"/>
            </a:endParaRPr>
          </a:p>
        </p:txBody>
      </p:sp>
      <p:sp>
        <p:nvSpPr>
          <p:cNvPr id="3" name="Subtitle 2">
            <a:extLst>
              <a:ext uri="{FF2B5EF4-FFF2-40B4-BE49-F238E27FC236}">
                <a16:creationId xmlns:a16="http://schemas.microsoft.com/office/drawing/2014/main" id="{4613EE9E-3095-4E2D-B80E-3DE1A2984E9F}"/>
              </a:ext>
            </a:extLst>
          </p:cNvPr>
          <p:cNvSpPr>
            <a:spLocks noGrp="1"/>
          </p:cNvSpPr>
          <p:nvPr>
            <p:ph type="subTitle" idx="1"/>
          </p:nvPr>
        </p:nvSpPr>
        <p:spPr/>
        <p:txBody>
          <a:bodyPr/>
          <a:lstStyle/>
          <a:p>
            <a:r>
              <a:rPr lang="en-US" dirty="0">
                <a:latin typeface="Cooper Black" panose="0208090404030B020404" pitchFamily="18" charset="0"/>
              </a:rPr>
              <a:t>Unit-II</a:t>
            </a:r>
            <a:endParaRPr lang="en-IN" dirty="0">
              <a:latin typeface="Cooper Black" panose="0208090404030B020404" pitchFamily="18" charset="0"/>
            </a:endParaRPr>
          </a:p>
        </p:txBody>
      </p:sp>
    </p:spTree>
    <p:extLst>
      <p:ext uri="{BB962C8B-B14F-4D97-AF65-F5344CB8AC3E}">
        <p14:creationId xmlns:p14="http://schemas.microsoft.com/office/powerpoint/2010/main" val="28786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F1FC-F6E0-4516-A795-D30EA6928599}"/>
              </a:ext>
            </a:extLst>
          </p:cNvPr>
          <p:cNvSpPr>
            <a:spLocks noGrp="1"/>
          </p:cNvSpPr>
          <p:nvPr>
            <p:ph type="title"/>
          </p:nvPr>
        </p:nvSpPr>
        <p:spPr/>
        <p:txBody>
          <a:bodyPr>
            <a:normAutofit/>
          </a:bodyPr>
          <a:lstStyle/>
          <a:p>
            <a:r>
              <a:rPr lang="en-IN" b="1" i="0" dirty="0">
                <a:solidFill>
                  <a:srgbClr val="004488"/>
                </a:solidFill>
                <a:effectLst/>
                <a:latin typeface="Bitter"/>
              </a:rPr>
              <a:t>Requirement Analysis and Specification</a:t>
            </a:r>
            <a:br>
              <a:rPr lang="en-IN" b="1" i="0" dirty="0">
                <a:solidFill>
                  <a:srgbClr val="004488"/>
                </a:solidFill>
                <a:effectLst/>
                <a:latin typeface="Bitter"/>
              </a:rPr>
            </a:br>
            <a:endParaRPr lang="en-IN" dirty="0"/>
          </a:p>
        </p:txBody>
      </p:sp>
      <p:sp>
        <p:nvSpPr>
          <p:cNvPr id="3" name="Content Placeholder 2">
            <a:extLst>
              <a:ext uri="{FF2B5EF4-FFF2-40B4-BE49-F238E27FC236}">
                <a16:creationId xmlns:a16="http://schemas.microsoft.com/office/drawing/2014/main" id="{3C6D6211-CE5D-43C0-9742-747117733249}"/>
              </a:ext>
            </a:extLst>
          </p:cNvPr>
          <p:cNvSpPr>
            <a:spLocks noGrp="1"/>
          </p:cNvSpPr>
          <p:nvPr>
            <p:ph idx="1"/>
          </p:nvPr>
        </p:nvSpPr>
        <p:spPr>
          <a:xfrm>
            <a:off x="677334" y="1546861"/>
            <a:ext cx="8596668" cy="4494502"/>
          </a:xfrm>
        </p:spPr>
        <p:txBody>
          <a:bodyPr>
            <a:normAutofit/>
          </a:bodyPr>
          <a:lstStyle/>
          <a:p>
            <a:r>
              <a:rPr lang="en-US" b="0" i="0" dirty="0">
                <a:solidFill>
                  <a:srgbClr val="111111"/>
                </a:solidFill>
                <a:effectLst/>
                <a:latin typeface="Open Sans" panose="020B0604020202020204" pitchFamily="34" charset="0"/>
              </a:rPr>
              <a:t>The </a:t>
            </a:r>
            <a:r>
              <a:rPr lang="en-US" b="1" i="0" dirty="0">
                <a:solidFill>
                  <a:srgbClr val="111111"/>
                </a:solidFill>
                <a:effectLst/>
                <a:latin typeface="Open Sans" panose="020B0604020202020204" pitchFamily="34" charset="0"/>
              </a:rPr>
              <a:t>Requirement Analysis</a:t>
            </a:r>
            <a:r>
              <a:rPr lang="en-US" b="0" i="0" dirty="0">
                <a:solidFill>
                  <a:srgbClr val="111111"/>
                </a:solidFill>
                <a:effectLst/>
                <a:latin typeface="Open Sans" panose="020B0604020202020204" pitchFamily="34" charset="0"/>
              </a:rPr>
              <a:t> and</a:t>
            </a:r>
            <a:r>
              <a:rPr lang="en-US" b="1" i="0" dirty="0">
                <a:solidFill>
                  <a:srgbClr val="111111"/>
                </a:solidFill>
                <a:effectLst/>
                <a:latin typeface="Open Sans" panose="020B0604020202020204" pitchFamily="34" charset="0"/>
              </a:rPr>
              <a:t> Specification</a:t>
            </a:r>
            <a:r>
              <a:rPr lang="en-US" b="0" i="0" dirty="0">
                <a:solidFill>
                  <a:srgbClr val="111111"/>
                </a:solidFill>
                <a:effectLst/>
                <a:latin typeface="Open Sans" panose="020B0604020202020204" pitchFamily="34" charset="0"/>
              </a:rPr>
              <a:t> phase starts after the feasibility study stage is complete and the project is financially viable and technically feasible.</a:t>
            </a:r>
          </a:p>
          <a:p>
            <a:r>
              <a:rPr lang="en-US" b="0" i="0" dirty="0">
                <a:solidFill>
                  <a:srgbClr val="111111"/>
                </a:solidFill>
                <a:effectLst/>
                <a:latin typeface="Open Sans" panose="020B0606030504020204" pitchFamily="34" charset="0"/>
              </a:rPr>
              <a:t>The requirements analysis and specification phase ends when the requirements specification document has been developed and reviewed. </a:t>
            </a:r>
            <a:endParaRPr lang="en-US" dirty="0">
              <a:solidFill>
                <a:srgbClr val="111111"/>
              </a:solidFill>
              <a:latin typeface="Open Sans" panose="020B0604020202020204" pitchFamily="34" charset="0"/>
            </a:endParaRPr>
          </a:p>
          <a:p>
            <a:r>
              <a:rPr lang="en-US" b="0" i="0" dirty="0">
                <a:solidFill>
                  <a:srgbClr val="111111"/>
                </a:solidFill>
                <a:effectLst/>
                <a:latin typeface="Open Sans" panose="020B0606030504020204" pitchFamily="34" charset="0"/>
              </a:rPr>
              <a:t>The requirements specification document is usually called the </a:t>
            </a:r>
            <a:r>
              <a:rPr lang="en-US" b="1" i="0" dirty="0">
                <a:solidFill>
                  <a:srgbClr val="111111"/>
                </a:solidFill>
                <a:effectLst/>
                <a:latin typeface="Open Sans" panose="020B0606030504020204" pitchFamily="34" charset="0"/>
              </a:rPr>
              <a:t>Software Requirements Specification (SRS)</a:t>
            </a:r>
            <a:r>
              <a:rPr lang="en-US" b="0" i="0" dirty="0">
                <a:solidFill>
                  <a:srgbClr val="111111"/>
                </a:solidFill>
                <a:effectLst/>
                <a:latin typeface="Open Sans" panose="020B0606030504020204" pitchFamily="34" charset="0"/>
              </a:rPr>
              <a:t> Document.</a:t>
            </a:r>
          </a:p>
          <a:p>
            <a:r>
              <a:rPr lang="en-US" b="0" i="0" dirty="0">
                <a:solidFill>
                  <a:srgbClr val="111111"/>
                </a:solidFill>
                <a:effectLst/>
                <a:latin typeface="Open Sans" panose="020B0606030504020204" pitchFamily="34" charset="0"/>
              </a:rPr>
              <a:t>Requirements analysis and specification activity are usually carried out by a few experienced members of the development team and it normally requires them to spend some time at the customer site. </a:t>
            </a:r>
          </a:p>
        </p:txBody>
      </p:sp>
    </p:spTree>
    <p:extLst>
      <p:ext uri="{BB962C8B-B14F-4D97-AF65-F5344CB8AC3E}">
        <p14:creationId xmlns:p14="http://schemas.microsoft.com/office/powerpoint/2010/main" val="353593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956C-C6F6-468C-99D7-48FC984B5C9F}"/>
              </a:ext>
            </a:extLst>
          </p:cNvPr>
          <p:cNvSpPr>
            <a:spLocks noGrp="1"/>
          </p:cNvSpPr>
          <p:nvPr>
            <p:ph type="title"/>
          </p:nvPr>
        </p:nvSpPr>
        <p:spPr>
          <a:xfrm>
            <a:off x="677334" y="609600"/>
            <a:ext cx="8596668" cy="5562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B239383-FB01-498D-A2CB-9D0EEDB6D0F6}"/>
              </a:ext>
            </a:extLst>
          </p:cNvPr>
          <p:cNvSpPr>
            <a:spLocks noGrp="1"/>
          </p:cNvSpPr>
          <p:nvPr>
            <p:ph idx="1"/>
          </p:nvPr>
        </p:nvSpPr>
        <p:spPr>
          <a:xfrm>
            <a:off x="677334" y="1584961"/>
            <a:ext cx="8596668" cy="4456402"/>
          </a:xfrm>
        </p:spPr>
        <p:txBody>
          <a:bodyPr>
            <a:normAutofit/>
          </a:bodyPr>
          <a:lstStyle/>
          <a:p>
            <a:r>
              <a:rPr lang="en-US" b="0" i="0" dirty="0">
                <a:solidFill>
                  <a:srgbClr val="111111"/>
                </a:solidFill>
                <a:effectLst/>
                <a:latin typeface="Open Sans" panose="020B0606030504020204" pitchFamily="34" charset="0"/>
              </a:rPr>
              <a:t>The engineers who gather and </a:t>
            </a:r>
            <a:r>
              <a:rPr lang="en-US" b="0" i="0" dirty="0" err="1">
                <a:solidFill>
                  <a:srgbClr val="111111"/>
                </a:solidFill>
                <a:effectLst/>
                <a:latin typeface="Open Sans" panose="020B0606030504020204" pitchFamily="34" charset="0"/>
              </a:rPr>
              <a:t>analyse</a:t>
            </a:r>
            <a:r>
              <a:rPr lang="en-US" b="0" i="0" dirty="0">
                <a:solidFill>
                  <a:srgbClr val="111111"/>
                </a:solidFill>
                <a:effectLst/>
                <a:latin typeface="Open Sans" panose="020B0606030504020204" pitchFamily="34" charset="0"/>
              </a:rPr>
              <a:t> customer requirements and then write the requirements specification document are known as </a:t>
            </a:r>
            <a:r>
              <a:rPr lang="en-US" b="1" i="0" dirty="0">
                <a:solidFill>
                  <a:srgbClr val="111111"/>
                </a:solidFill>
                <a:effectLst/>
                <a:latin typeface="Open Sans" panose="020B0606030504020204" pitchFamily="34" charset="0"/>
              </a:rPr>
              <a:t>system analysts</a:t>
            </a:r>
            <a:r>
              <a:rPr lang="en-US" b="0" i="0" dirty="0">
                <a:solidFill>
                  <a:srgbClr val="111111"/>
                </a:solidFill>
                <a:effectLst/>
                <a:latin typeface="Open Sans" panose="020B0606030504020204" pitchFamily="34" charset="0"/>
              </a:rPr>
              <a:t> in the software industry. </a:t>
            </a:r>
          </a:p>
          <a:p>
            <a:r>
              <a:rPr lang="en-US" b="0" i="0" dirty="0">
                <a:solidFill>
                  <a:srgbClr val="111111"/>
                </a:solidFill>
                <a:effectLst/>
                <a:latin typeface="Open Sans" panose="020B0606030504020204" pitchFamily="34" charset="0"/>
              </a:rPr>
              <a:t>System analysts collect data about the product to be developed and </a:t>
            </a:r>
            <a:r>
              <a:rPr lang="en-US" b="0" i="0" dirty="0" err="1">
                <a:solidFill>
                  <a:srgbClr val="111111"/>
                </a:solidFill>
                <a:effectLst/>
                <a:latin typeface="Open Sans" panose="020B0606030504020204" pitchFamily="34" charset="0"/>
              </a:rPr>
              <a:t>analyse</a:t>
            </a:r>
            <a:r>
              <a:rPr lang="en-US" b="0" i="0" dirty="0">
                <a:solidFill>
                  <a:srgbClr val="111111"/>
                </a:solidFill>
                <a:effectLst/>
                <a:latin typeface="Open Sans" panose="020B0606030504020204" pitchFamily="34" charset="0"/>
              </a:rPr>
              <a:t> the collected data to conceptualize what exactly needs to be done. After understanding the precise user requirements, the analysts </a:t>
            </a:r>
            <a:r>
              <a:rPr lang="en-US" b="0" i="0" dirty="0" err="1">
                <a:solidFill>
                  <a:srgbClr val="111111"/>
                </a:solidFill>
                <a:effectLst/>
                <a:latin typeface="Open Sans" panose="020B0606030504020204" pitchFamily="34" charset="0"/>
              </a:rPr>
              <a:t>analyse</a:t>
            </a:r>
            <a:r>
              <a:rPr lang="en-US" b="0" i="0" dirty="0">
                <a:solidFill>
                  <a:srgbClr val="111111"/>
                </a:solidFill>
                <a:effectLst/>
                <a:latin typeface="Open Sans" panose="020B0606030504020204" pitchFamily="34" charset="0"/>
              </a:rPr>
              <a:t> the requirements to weed out inconsistencies, anomalies and incompleteness.</a:t>
            </a:r>
            <a:endParaRPr lang="en-IN" dirty="0"/>
          </a:p>
          <a:p>
            <a:pPr marL="0" indent="0">
              <a:buNone/>
            </a:pPr>
            <a:r>
              <a:rPr lang="en-US" b="0" i="0" dirty="0">
                <a:solidFill>
                  <a:srgbClr val="111111"/>
                </a:solidFill>
                <a:effectLst/>
                <a:latin typeface="Open Sans" panose="020B0606030504020204" pitchFamily="34" charset="0"/>
              </a:rPr>
              <a:t>We can conceptually divide the requirements gathering and analysis activity</a:t>
            </a:r>
            <a:br>
              <a:rPr lang="en-US" dirty="0"/>
            </a:br>
            <a:r>
              <a:rPr lang="en-US" b="0" i="0" dirty="0">
                <a:solidFill>
                  <a:srgbClr val="111111"/>
                </a:solidFill>
                <a:effectLst/>
                <a:latin typeface="Open Sans" panose="020B0606030504020204" pitchFamily="34" charset="0"/>
              </a:rPr>
              <a:t>into two separate tasks:</a:t>
            </a:r>
            <a:r>
              <a:rPr lang="en-IN" b="0" i="0" dirty="0">
                <a:solidFill>
                  <a:srgbClr val="111111"/>
                </a:solidFill>
                <a:effectLst/>
                <a:latin typeface="Open Sans" panose="020B0606030504020204" pitchFamily="34" charset="0"/>
              </a:rPr>
              <a:t> </a:t>
            </a:r>
          </a:p>
          <a:p>
            <a:r>
              <a:rPr lang="en-IN" b="0" i="0" dirty="0">
                <a:solidFill>
                  <a:srgbClr val="111111"/>
                </a:solidFill>
                <a:effectLst/>
                <a:latin typeface="Open Sans" panose="020B0606030504020204" pitchFamily="34" charset="0"/>
              </a:rPr>
              <a:t>Requirements gathering.</a:t>
            </a:r>
          </a:p>
          <a:p>
            <a:r>
              <a:rPr lang="en-IN" b="0" i="0" dirty="0">
                <a:solidFill>
                  <a:srgbClr val="111111"/>
                </a:solidFill>
                <a:effectLst/>
                <a:latin typeface="Open Sans" panose="020B0606030504020204" pitchFamily="34" charset="0"/>
              </a:rPr>
              <a:t>Requirements analysis.</a:t>
            </a:r>
            <a:endParaRPr lang="en-IN" dirty="0"/>
          </a:p>
        </p:txBody>
      </p:sp>
    </p:spTree>
    <p:extLst>
      <p:ext uri="{BB962C8B-B14F-4D97-AF65-F5344CB8AC3E}">
        <p14:creationId xmlns:p14="http://schemas.microsoft.com/office/powerpoint/2010/main" val="144386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7725-8681-4DCF-9B09-78D1DC65C753}"/>
              </a:ext>
            </a:extLst>
          </p:cNvPr>
          <p:cNvSpPr>
            <a:spLocks noGrp="1"/>
          </p:cNvSpPr>
          <p:nvPr>
            <p:ph type="title"/>
          </p:nvPr>
        </p:nvSpPr>
        <p:spPr/>
        <p:txBody>
          <a:bodyPr/>
          <a:lstStyle/>
          <a:p>
            <a:r>
              <a:rPr lang="en-US" dirty="0"/>
              <a:t>Validation	</a:t>
            </a:r>
            <a:endParaRPr lang="en-IN" dirty="0"/>
          </a:p>
        </p:txBody>
      </p:sp>
      <p:sp>
        <p:nvSpPr>
          <p:cNvPr id="3" name="Content Placeholder 2">
            <a:extLst>
              <a:ext uri="{FF2B5EF4-FFF2-40B4-BE49-F238E27FC236}">
                <a16:creationId xmlns:a16="http://schemas.microsoft.com/office/drawing/2014/main" id="{F3AF6685-AA95-4B7D-B33B-4EA4A1A16722}"/>
              </a:ext>
            </a:extLst>
          </p:cNvPr>
          <p:cNvSpPr>
            <a:spLocks noGrp="1"/>
          </p:cNvSpPr>
          <p:nvPr>
            <p:ph idx="1"/>
          </p:nvPr>
        </p:nvSpPr>
        <p:spPr>
          <a:xfrm>
            <a:off x="677334" y="2160589"/>
            <a:ext cx="8596668" cy="2251391"/>
          </a:xfrm>
        </p:spPr>
        <p:txBody>
          <a:bodyPr>
            <a:normAutofit/>
          </a:bodyPr>
          <a:lstStyle/>
          <a:p>
            <a:pPr algn="just"/>
            <a:r>
              <a:rPr lang="en-US" b="0" i="0" dirty="0">
                <a:solidFill>
                  <a:srgbClr val="000000"/>
                </a:solidFill>
                <a:effectLst/>
                <a:latin typeface="Arial" panose="020B0604020202020204" pitchFamily="34" charset="0"/>
              </a:rPr>
              <a:t>The process of evaluating software during the development process or at the end of the development process to determine whether it satisfies specified business requirements.</a:t>
            </a:r>
          </a:p>
          <a:p>
            <a:pPr algn="just"/>
            <a:r>
              <a:rPr lang="en-US" b="0" i="0" dirty="0">
                <a:solidFill>
                  <a:srgbClr val="000000"/>
                </a:solidFill>
                <a:effectLst/>
                <a:latin typeface="Arial" panose="020B0604020202020204" pitchFamily="34" charset="0"/>
              </a:rPr>
              <a:t>Validation Testing ensures that the product actually meets the client's needs. It can also be defined as to demonstrate that the product fulfills its intended use when deployed on appropriate environment.</a:t>
            </a:r>
          </a:p>
          <a:p>
            <a:endParaRPr lang="en-IN" dirty="0"/>
          </a:p>
        </p:txBody>
      </p:sp>
    </p:spTree>
    <p:extLst>
      <p:ext uri="{BB962C8B-B14F-4D97-AF65-F5344CB8AC3E}">
        <p14:creationId xmlns:p14="http://schemas.microsoft.com/office/powerpoint/2010/main" val="407725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4A5F-E82D-4D0A-A12B-D3C40CC2EE2F}"/>
              </a:ext>
            </a:extLst>
          </p:cNvPr>
          <p:cNvSpPr>
            <a:spLocks noGrp="1"/>
          </p:cNvSpPr>
          <p:nvPr>
            <p:ph type="title"/>
          </p:nvPr>
        </p:nvSpPr>
        <p:spPr/>
        <p:txBody>
          <a:bodyPr/>
          <a:lstStyle/>
          <a:p>
            <a:r>
              <a:rPr lang="en-US" dirty="0"/>
              <a:t>Metrics</a:t>
            </a:r>
            <a:endParaRPr lang="en-IN" dirty="0"/>
          </a:p>
        </p:txBody>
      </p:sp>
      <p:sp>
        <p:nvSpPr>
          <p:cNvPr id="3" name="Content Placeholder 2">
            <a:extLst>
              <a:ext uri="{FF2B5EF4-FFF2-40B4-BE49-F238E27FC236}">
                <a16:creationId xmlns:a16="http://schemas.microsoft.com/office/drawing/2014/main" id="{05425EEB-0CB6-4480-BA4D-0F3C10B31981}"/>
              </a:ext>
            </a:extLst>
          </p:cNvPr>
          <p:cNvSpPr>
            <a:spLocks noGrp="1"/>
          </p:cNvSpPr>
          <p:nvPr>
            <p:ph idx="1"/>
          </p:nvPr>
        </p:nvSpPr>
        <p:spPr/>
        <p:txBody>
          <a:bodyPr>
            <a:normAutofit/>
          </a:bodyPr>
          <a:lstStyle/>
          <a:p>
            <a:pPr algn="l" fontAlgn="base"/>
            <a:r>
              <a:rPr lang="en-US" b="0" i="0" dirty="0">
                <a:solidFill>
                  <a:srgbClr val="273239"/>
                </a:solidFill>
                <a:effectLst/>
                <a:latin typeface="urw-din"/>
              </a:rPr>
              <a:t>A metric is a measurement of the level that any impute belongs to a system product or process. There are 4 functions related to software metrics: </a:t>
            </a:r>
          </a:p>
          <a:p>
            <a:pPr algn="l" fontAlgn="base">
              <a:buFont typeface="+mj-lt"/>
              <a:buAutoNum type="arabicPeriod"/>
            </a:pPr>
            <a:r>
              <a:rPr lang="en-US" b="0" i="0" dirty="0">
                <a:solidFill>
                  <a:srgbClr val="273239"/>
                </a:solidFill>
                <a:effectLst/>
                <a:latin typeface="urw-din"/>
              </a:rPr>
              <a:t>Planning</a:t>
            </a:r>
          </a:p>
          <a:p>
            <a:pPr algn="l" fontAlgn="base">
              <a:buFont typeface="+mj-lt"/>
              <a:buAutoNum type="arabicPeriod"/>
            </a:pPr>
            <a:r>
              <a:rPr lang="en-US" b="0" i="0" dirty="0">
                <a:solidFill>
                  <a:srgbClr val="273239"/>
                </a:solidFill>
                <a:effectLst/>
                <a:latin typeface="urw-din"/>
              </a:rPr>
              <a:t>Organizing</a:t>
            </a:r>
          </a:p>
          <a:p>
            <a:pPr algn="l" fontAlgn="base">
              <a:buFont typeface="+mj-lt"/>
              <a:buAutoNum type="arabicPeriod"/>
            </a:pPr>
            <a:r>
              <a:rPr lang="en-US" b="0" i="0" dirty="0">
                <a:solidFill>
                  <a:srgbClr val="273239"/>
                </a:solidFill>
                <a:effectLst/>
                <a:latin typeface="urw-din"/>
              </a:rPr>
              <a:t>Controlling</a:t>
            </a:r>
          </a:p>
          <a:p>
            <a:pPr algn="l" fontAlgn="base">
              <a:buFont typeface="+mj-lt"/>
              <a:buAutoNum type="arabicPeriod"/>
            </a:pPr>
            <a:r>
              <a:rPr lang="en-US" b="0" i="0" dirty="0">
                <a:solidFill>
                  <a:srgbClr val="273239"/>
                </a:solidFill>
                <a:effectLst/>
                <a:latin typeface="urw-din"/>
              </a:rPr>
              <a:t>Improving</a:t>
            </a:r>
          </a:p>
          <a:p>
            <a:pPr marL="0" indent="0">
              <a:buNone/>
            </a:pPr>
            <a:endParaRPr lang="en-IN" dirty="0"/>
          </a:p>
        </p:txBody>
      </p:sp>
    </p:spTree>
    <p:extLst>
      <p:ext uri="{BB962C8B-B14F-4D97-AF65-F5344CB8AC3E}">
        <p14:creationId xmlns:p14="http://schemas.microsoft.com/office/powerpoint/2010/main" val="237354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FF8C-5825-46CF-8FCD-CA383D32281D}"/>
              </a:ext>
            </a:extLst>
          </p:cNvPr>
          <p:cNvSpPr>
            <a:spLocks noGrp="1"/>
          </p:cNvSpPr>
          <p:nvPr>
            <p:ph type="title"/>
          </p:nvPr>
        </p:nvSpPr>
        <p:spPr/>
        <p:txBody>
          <a:bodyPr>
            <a:normAutofit/>
          </a:bodyPr>
          <a:lstStyle/>
          <a:p>
            <a:r>
              <a:rPr lang="en-US" b="1" i="0" dirty="0">
                <a:solidFill>
                  <a:srgbClr val="273239"/>
                </a:solidFill>
                <a:effectLst/>
                <a:latin typeface="urw-din"/>
              </a:rPr>
              <a:t>Characteristics of software Metrics:</a:t>
            </a:r>
            <a:r>
              <a:rPr lang="en-US" b="0" i="0" dirty="0">
                <a:solidFill>
                  <a:srgbClr val="273239"/>
                </a:solidFill>
                <a:effectLst/>
                <a:latin typeface="urw-din"/>
              </a:rPr>
              <a:t> </a:t>
            </a:r>
            <a:br>
              <a:rPr lang="en-US" b="0"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7734CD36-A834-4542-A1BB-62F9420D6A4F}"/>
              </a:ext>
            </a:extLst>
          </p:cNvPr>
          <p:cNvSpPr>
            <a:spLocks noGrp="1"/>
          </p:cNvSpPr>
          <p:nvPr>
            <p:ph idx="1"/>
          </p:nvPr>
        </p:nvSpPr>
        <p:spPr/>
        <p:txBody>
          <a:bodyPr>
            <a:normAutofit fontScale="92500" lnSpcReduction="10000"/>
          </a:bodyPr>
          <a:lstStyle/>
          <a:p>
            <a:pPr algn="l" fontAlgn="base">
              <a:buFont typeface="+mj-lt"/>
              <a:buAutoNum type="arabicPeriod"/>
            </a:pPr>
            <a:r>
              <a:rPr lang="en-US" b="1" i="0" dirty="0">
                <a:solidFill>
                  <a:srgbClr val="273239"/>
                </a:solidFill>
                <a:effectLst/>
                <a:latin typeface="urw-din"/>
              </a:rPr>
              <a:t>Quantitative:</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Metrics must possess quantitative nature. It means metrics can be expressed in values.</a:t>
            </a:r>
          </a:p>
          <a:p>
            <a:pPr algn="l" fontAlgn="base">
              <a:buFont typeface="+mj-lt"/>
              <a:buAutoNum type="arabicPeriod"/>
            </a:pPr>
            <a:r>
              <a:rPr lang="en-US" b="1" i="0" dirty="0">
                <a:solidFill>
                  <a:srgbClr val="273239"/>
                </a:solidFill>
                <a:effectLst/>
                <a:latin typeface="urw-din"/>
              </a:rPr>
              <a:t>Understandable:</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Metric computation should be easily understood ,the method of computing metric should be clearly defined.</a:t>
            </a:r>
          </a:p>
          <a:p>
            <a:pPr algn="l" fontAlgn="base">
              <a:buFont typeface="+mj-lt"/>
              <a:buAutoNum type="arabicPeriod"/>
            </a:pPr>
            <a:r>
              <a:rPr lang="en-US" b="1" i="0" dirty="0">
                <a:solidFill>
                  <a:srgbClr val="273239"/>
                </a:solidFill>
                <a:effectLst/>
                <a:latin typeface="urw-din"/>
              </a:rPr>
              <a:t>Applicability:</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Metrics should be applicable in the initial phases of development of the software.</a:t>
            </a:r>
          </a:p>
          <a:p>
            <a:pPr algn="l" fontAlgn="base">
              <a:buFont typeface="+mj-lt"/>
              <a:buAutoNum type="arabicPeriod"/>
            </a:pPr>
            <a:r>
              <a:rPr lang="en-US" b="1" i="0" dirty="0">
                <a:solidFill>
                  <a:srgbClr val="273239"/>
                </a:solidFill>
                <a:effectLst/>
                <a:latin typeface="urw-din"/>
              </a:rPr>
              <a:t>Repeatable:</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The metric values should be same when measured repeatedly and consistent in nature.</a:t>
            </a:r>
          </a:p>
          <a:p>
            <a:pPr algn="l" fontAlgn="base">
              <a:buFont typeface="+mj-lt"/>
              <a:buAutoNum type="arabicPeriod"/>
            </a:pPr>
            <a:r>
              <a:rPr lang="en-US" b="1" i="0" dirty="0">
                <a:solidFill>
                  <a:srgbClr val="273239"/>
                </a:solidFill>
                <a:effectLst/>
                <a:latin typeface="urw-din"/>
              </a:rPr>
              <a:t>Economical:</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Computation of metrics should be economical.</a:t>
            </a:r>
          </a:p>
          <a:p>
            <a:pPr algn="l" fontAlgn="base">
              <a:buFont typeface="+mj-lt"/>
              <a:buAutoNum type="arabicPeriod"/>
            </a:pPr>
            <a:r>
              <a:rPr lang="en-US" b="1" i="0" dirty="0">
                <a:solidFill>
                  <a:srgbClr val="273239"/>
                </a:solidFill>
                <a:effectLst/>
                <a:latin typeface="urw-din"/>
              </a:rPr>
              <a:t>Language Independent:</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Metrics should not depend on any programming language.</a:t>
            </a:r>
          </a:p>
          <a:p>
            <a:endParaRPr lang="en-IN" dirty="0">
              <a:solidFill>
                <a:srgbClr val="273239"/>
              </a:solidFill>
              <a:latin typeface="urw-din"/>
            </a:endParaRPr>
          </a:p>
        </p:txBody>
      </p:sp>
    </p:spTree>
    <p:extLst>
      <p:ext uri="{BB962C8B-B14F-4D97-AF65-F5344CB8AC3E}">
        <p14:creationId xmlns:p14="http://schemas.microsoft.com/office/powerpoint/2010/main" val="132282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4B5F-7CA5-4E29-891F-7CAAA692E66C}"/>
              </a:ext>
            </a:extLst>
          </p:cNvPr>
          <p:cNvSpPr>
            <a:spLocks noGrp="1"/>
          </p:cNvSpPr>
          <p:nvPr>
            <p:ph type="title"/>
          </p:nvPr>
        </p:nvSpPr>
        <p:spPr/>
        <p:txBody>
          <a:bodyPr/>
          <a:lstStyle/>
          <a:p>
            <a:r>
              <a:rPr lang="en-US" b="1" i="0" dirty="0">
                <a:solidFill>
                  <a:srgbClr val="273239"/>
                </a:solidFill>
                <a:effectLst/>
                <a:latin typeface="urw-din"/>
              </a:rPr>
              <a:t>Classification of Software Metrics:</a:t>
            </a:r>
            <a:r>
              <a:rPr lang="en-US"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1E228C23-EE94-4B62-87BF-FEE17DE4E1DE}"/>
              </a:ext>
            </a:extLst>
          </p:cNvPr>
          <p:cNvSpPr>
            <a:spLocks noGrp="1"/>
          </p:cNvSpPr>
          <p:nvPr>
            <p:ph idx="1"/>
          </p:nvPr>
        </p:nvSpPr>
        <p:spPr>
          <a:xfrm>
            <a:off x="677334" y="1500327"/>
            <a:ext cx="8596668" cy="4541036"/>
          </a:xfrm>
        </p:spPr>
        <p:txBody>
          <a:bodyPr>
            <a:normAutofit fontScale="92500" lnSpcReduction="10000"/>
          </a:bodyPr>
          <a:lstStyle/>
          <a:p>
            <a:pPr marL="0" indent="0" algn="l" fontAlgn="base">
              <a:buNone/>
            </a:pPr>
            <a:br>
              <a:rPr lang="en-US" b="0" i="0" dirty="0">
                <a:solidFill>
                  <a:srgbClr val="273239"/>
                </a:solidFill>
                <a:effectLst/>
                <a:latin typeface="urw-din"/>
              </a:rPr>
            </a:br>
            <a:r>
              <a:rPr lang="en-US" b="0" i="0" dirty="0">
                <a:solidFill>
                  <a:srgbClr val="273239"/>
                </a:solidFill>
                <a:effectLst/>
                <a:latin typeface="urw-din"/>
              </a:rPr>
              <a:t>There are 3 types of software metrics:  </a:t>
            </a:r>
          </a:p>
          <a:p>
            <a:pPr algn="l" fontAlgn="base">
              <a:buFont typeface="+mj-lt"/>
              <a:buAutoNum type="arabicPeriod"/>
            </a:pPr>
            <a:r>
              <a:rPr lang="en-US" b="1" i="0" dirty="0">
                <a:solidFill>
                  <a:srgbClr val="273239"/>
                </a:solidFill>
                <a:effectLst/>
                <a:latin typeface="urw-din"/>
              </a:rPr>
              <a:t>Product Metrics:</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Product metrics are used to evaluate the state of the product, tracing risks and undercovering prospective problem areas. The ability of team to control quality is evaluated.</a:t>
            </a:r>
          </a:p>
          <a:p>
            <a:pPr algn="l" fontAlgn="base">
              <a:buFont typeface="+mj-lt"/>
              <a:buAutoNum type="arabicPeriod"/>
            </a:pPr>
            <a:r>
              <a:rPr lang="en-US" b="1" i="0" dirty="0">
                <a:solidFill>
                  <a:srgbClr val="273239"/>
                </a:solidFill>
                <a:effectLst/>
                <a:latin typeface="urw-din"/>
              </a:rPr>
              <a:t>Process Metrics:</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Process metrics pay particular attention on enhancing the long term process of the team or organization.</a:t>
            </a:r>
          </a:p>
          <a:p>
            <a:pPr algn="l" fontAlgn="base">
              <a:buFont typeface="+mj-lt"/>
              <a:buAutoNum type="arabicPeriod"/>
            </a:pPr>
            <a:r>
              <a:rPr lang="en-US" b="1" i="0" dirty="0">
                <a:solidFill>
                  <a:srgbClr val="273239"/>
                </a:solidFill>
                <a:effectLst/>
                <a:latin typeface="urw-din"/>
              </a:rPr>
              <a:t>Project Metrics:</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The project matrix describes the project characteristic and execution process. </a:t>
            </a:r>
          </a:p>
          <a:p>
            <a:pPr marL="742950" lvl="1" indent="-285750" algn="l" fontAlgn="base">
              <a:buFont typeface="+mj-lt"/>
              <a:buAutoNum type="arabicPeriod"/>
            </a:pPr>
            <a:r>
              <a:rPr lang="en-US" b="0" i="0" dirty="0">
                <a:solidFill>
                  <a:srgbClr val="273239"/>
                </a:solidFill>
                <a:effectLst/>
                <a:latin typeface="urw-din"/>
              </a:rPr>
              <a:t>Number of software developer</a:t>
            </a:r>
          </a:p>
          <a:p>
            <a:pPr marL="742950" lvl="1" indent="-285750" algn="l" fontAlgn="base">
              <a:buFont typeface="+mj-lt"/>
              <a:buAutoNum type="arabicPeriod"/>
            </a:pPr>
            <a:r>
              <a:rPr lang="en-US" b="0" i="0" dirty="0">
                <a:solidFill>
                  <a:srgbClr val="273239"/>
                </a:solidFill>
                <a:effectLst/>
                <a:latin typeface="urw-din"/>
              </a:rPr>
              <a:t>Staffing pattern over the life cycle of software</a:t>
            </a:r>
          </a:p>
          <a:p>
            <a:pPr marL="742950" lvl="1" indent="-285750" algn="l" fontAlgn="base">
              <a:buFont typeface="+mj-lt"/>
              <a:buAutoNum type="arabicPeriod"/>
            </a:pPr>
            <a:r>
              <a:rPr lang="en-US" b="0" i="0" dirty="0">
                <a:solidFill>
                  <a:srgbClr val="273239"/>
                </a:solidFill>
                <a:effectLst/>
                <a:latin typeface="urw-din"/>
              </a:rPr>
              <a:t>Cost and schedule</a:t>
            </a:r>
          </a:p>
          <a:p>
            <a:pPr marL="742950" lvl="1" indent="-285750" algn="l" fontAlgn="base">
              <a:buFont typeface="+mj-lt"/>
              <a:buAutoNum type="arabicPeriod"/>
            </a:pPr>
            <a:r>
              <a:rPr lang="en-US" b="0" i="0" dirty="0">
                <a:solidFill>
                  <a:srgbClr val="273239"/>
                </a:solidFill>
                <a:effectLst/>
                <a:latin typeface="urw-din"/>
              </a:rPr>
              <a:t>Productivity</a:t>
            </a:r>
          </a:p>
          <a:p>
            <a:endParaRPr lang="en-IN" dirty="0"/>
          </a:p>
        </p:txBody>
      </p:sp>
    </p:spTree>
    <p:extLst>
      <p:ext uri="{BB962C8B-B14F-4D97-AF65-F5344CB8AC3E}">
        <p14:creationId xmlns:p14="http://schemas.microsoft.com/office/powerpoint/2010/main" val="198570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EEF0-74F3-4CA3-B6D5-1468FE1AB1F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4D8882C-F6E9-4BF9-9FF7-DE5F7589C18B}"/>
              </a:ext>
            </a:extLst>
          </p:cNvPr>
          <p:cNvSpPr>
            <a:spLocks noGrp="1"/>
          </p:cNvSpPr>
          <p:nvPr>
            <p:ph idx="1"/>
          </p:nvPr>
        </p:nvSpPr>
        <p:spPr>
          <a:xfrm>
            <a:off x="677334" y="2160589"/>
            <a:ext cx="8596668" cy="3068359"/>
          </a:xfrm>
        </p:spPr>
        <p:txBody>
          <a:bodyPr/>
          <a:lstStyle/>
          <a:p>
            <a:r>
              <a:rPr lang="en-US" dirty="0"/>
              <a:t>Software requirement Analysis</a:t>
            </a:r>
            <a:r>
              <a:rPr lang="en-IN" dirty="0"/>
              <a:t> and Specification.</a:t>
            </a:r>
          </a:p>
          <a:p>
            <a:r>
              <a:rPr lang="en-IN" dirty="0"/>
              <a:t>Software requirements.</a:t>
            </a:r>
          </a:p>
          <a:p>
            <a:r>
              <a:rPr lang="en-IN" dirty="0"/>
              <a:t>Requirement Specification</a:t>
            </a:r>
          </a:p>
          <a:p>
            <a:r>
              <a:rPr lang="en-IN" dirty="0"/>
              <a:t>Validation</a:t>
            </a:r>
          </a:p>
          <a:p>
            <a:r>
              <a:rPr lang="en-IN" dirty="0"/>
              <a:t>Metrics</a:t>
            </a:r>
          </a:p>
        </p:txBody>
      </p:sp>
    </p:spTree>
    <p:extLst>
      <p:ext uri="{BB962C8B-B14F-4D97-AF65-F5344CB8AC3E}">
        <p14:creationId xmlns:p14="http://schemas.microsoft.com/office/powerpoint/2010/main" val="250497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839A-ABBF-4BEC-A0AA-4416D3507E8E}"/>
              </a:ext>
            </a:extLst>
          </p:cNvPr>
          <p:cNvSpPr>
            <a:spLocks noGrp="1"/>
          </p:cNvSpPr>
          <p:nvPr>
            <p:ph type="title"/>
          </p:nvPr>
        </p:nvSpPr>
        <p:spPr/>
        <p:txBody>
          <a:bodyPr/>
          <a:lstStyle/>
          <a:p>
            <a:r>
              <a:rPr lang="en-IN" b="0" i="0" dirty="0">
                <a:solidFill>
                  <a:srgbClr val="610B38"/>
                </a:solidFill>
                <a:effectLst/>
                <a:latin typeface="Cooper Black" panose="0208090404030B020404" pitchFamily="18" charset="0"/>
              </a:rPr>
              <a:t>Requirement:</a:t>
            </a:r>
            <a:endParaRPr lang="en-IN" dirty="0"/>
          </a:p>
        </p:txBody>
      </p:sp>
      <p:sp>
        <p:nvSpPr>
          <p:cNvPr id="3" name="Content Placeholder 2">
            <a:extLst>
              <a:ext uri="{FF2B5EF4-FFF2-40B4-BE49-F238E27FC236}">
                <a16:creationId xmlns:a16="http://schemas.microsoft.com/office/drawing/2014/main" id="{2BBB3707-859A-4E70-B5ED-A17FBAA90F49}"/>
              </a:ext>
            </a:extLst>
          </p:cNvPr>
          <p:cNvSpPr>
            <a:spLocks noGrp="1"/>
          </p:cNvSpPr>
          <p:nvPr>
            <p:ph idx="1"/>
          </p:nvPr>
        </p:nvSpPr>
        <p:spPr/>
        <p:txBody>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R</a:t>
            </a:r>
            <a:r>
              <a:rPr lang="en-US" sz="2000" i="0" dirty="0">
                <a:effectLst/>
                <a:latin typeface="Arial" panose="020B0604020202020204" pitchFamily="34" charset="0"/>
                <a:cs typeface="Arial" panose="020B0604020202020204" pitchFamily="34" charset="0"/>
              </a:rPr>
              <a:t>equirements are</a:t>
            </a:r>
            <a:r>
              <a:rPr lang="en-US" sz="2000" b="1" i="0" dirty="0">
                <a:effectLst/>
                <a:latin typeface="Arial" panose="020B0604020202020204" pitchFamily="34" charset="0"/>
                <a:cs typeface="Arial" panose="020B0604020202020204" pitchFamily="34" charset="0"/>
              </a:rPr>
              <a:t> description of features and functionalities </a:t>
            </a:r>
            <a:r>
              <a:rPr lang="en-US" sz="2000" i="0" dirty="0">
                <a:effectLst/>
                <a:latin typeface="Arial" panose="020B0604020202020204" pitchFamily="34" charset="0"/>
                <a:cs typeface="Arial" panose="020B0604020202020204" pitchFamily="34" charset="0"/>
              </a:rPr>
              <a:t>of the target system. </a:t>
            </a:r>
          </a:p>
          <a:p>
            <a:pPr>
              <a:buFont typeface="Wingdings" panose="05000000000000000000" pitchFamily="2" charset="2"/>
              <a:buChar char="Ø"/>
            </a:pPr>
            <a:r>
              <a:rPr lang="en-US" sz="2000" i="0" dirty="0">
                <a:effectLst/>
                <a:latin typeface="Arial" panose="020B0604020202020204" pitchFamily="34" charset="0"/>
                <a:cs typeface="Arial" panose="020B0604020202020204" pitchFamily="34" charset="0"/>
              </a:rPr>
              <a:t>Requirements convey the </a:t>
            </a:r>
            <a:r>
              <a:rPr lang="en-US" sz="2000" b="1" i="0" dirty="0">
                <a:effectLst/>
                <a:latin typeface="Arial" panose="020B0604020202020204" pitchFamily="34" charset="0"/>
                <a:cs typeface="Arial" panose="020B0604020202020204" pitchFamily="34" charset="0"/>
              </a:rPr>
              <a:t>expectations of users </a:t>
            </a:r>
            <a:r>
              <a:rPr lang="en-US" sz="2000" i="0" dirty="0">
                <a:effectLst/>
                <a:latin typeface="Arial" panose="020B0604020202020204" pitchFamily="34" charset="0"/>
                <a:cs typeface="Arial" panose="020B0604020202020204" pitchFamily="34" charset="0"/>
              </a:rPr>
              <a:t>from the software product.</a:t>
            </a:r>
          </a:p>
          <a:p>
            <a:pPr>
              <a:buFont typeface="Wingdings" panose="05000000000000000000" pitchFamily="2" charset="2"/>
              <a:buChar char="Ø"/>
            </a:pPr>
            <a:r>
              <a:rPr lang="en-US" sz="2000" b="0" i="0" dirty="0">
                <a:solidFill>
                  <a:srgbClr val="000000"/>
                </a:solidFill>
                <a:effectLst/>
                <a:latin typeface="Arial" panose="020B0604020202020204" pitchFamily="34" charset="0"/>
                <a:cs typeface="Arial" panose="020B0604020202020204" pitchFamily="34" charset="0"/>
              </a:rPr>
              <a:t>The goal of requirement engineering is to develop and maintain descriptive ‘</a:t>
            </a:r>
            <a:r>
              <a:rPr lang="en-US" sz="2000" b="1" i="0" dirty="0">
                <a:solidFill>
                  <a:srgbClr val="000000"/>
                </a:solidFill>
                <a:effectLst/>
                <a:latin typeface="Arial" panose="020B0604020202020204" pitchFamily="34" charset="0"/>
                <a:cs typeface="Arial" panose="020B0604020202020204" pitchFamily="34" charset="0"/>
              </a:rPr>
              <a:t>System Requirements Specification</a:t>
            </a:r>
            <a:r>
              <a:rPr lang="en-US" sz="2000" b="0" i="0" dirty="0">
                <a:solidFill>
                  <a:srgbClr val="000000"/>
                </a:solidFill>
                <a:effectLst/>
                <a:latin typeface="Arial" panose="020B0604020202020204" pitchFamily="34" charset="0"/>
                <a:cs typeface="Arial" panose="020B0604020202020204" pitchFamily="34" charset="0"/>
              </a:rPr>
              <a:t>’ document.</a:t>
            </a:r>
            <a:endParaRPr lang="en-US" sz="2000" i="0" dirty="0">
              <a:effectLst/>
              <a:latin typeface="Arial" panose="020B0604020202020204" pitchFamily="34" charset="0"/>
              <a:cs typeface="Arial" panose="020B0604020202020204" pitchFamily="34" charset="0"/>
            </a:endParaRPr>
          </a:p>
          <a:p>
            <a:pPr marL="0" indent="0">
              <a:buNone/>
            </a:pPr>
            <a:endParaRPr lang="en-US" b="1" u="sng"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7948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3A6B-5EF9-4685-85CC-A907284C775A}"/>
              </a:ext>
            </a:extLst>
          </p:cNvPr>
          <p:cNvSpPr>
            <a:spLocks noGrp="1"/>
          </p:cNvSpPr>
          <p:nvPr>
            <p:ph type="title"/>
          </p:nvPr>
        </p:nvSpPr>
        <p:spPr/>
        <p:txBody>
          <a:bodyPr/>
          <a:lstStyle/>
          <a:p>
            <a:r>
              <a:rPr lang="en-US" dirty="0"/>
              <a:t>SDLC Phases</a:t>
            </a:r>
            <a:endParaRPr lang="en-IN" dirty="0"/>
          </a:p>
        </p:txBody>
      </p:sp>
      <p:sp>
        <p:nvSpPr>
          <p:cNvPr id="3" name="Content Placeholder 2">
            <a:extLst>
              <a:ext uri="{FF2B5EF4-FFF2-40B4-BE49-F238E27FC236}">
                <a16:creationId xmlns:a16="http://schemas.microsoft.com/office/drawing/2014/main" id="{D96838AB-F7D3-4EFF-9C71-42A7FD99991F}"/>
              </a:ext>
            </a:extLst>
          </p:cNvPr>
          <p:cNvSpPr>
            <a:spLocks noGrp="1"/>
          </p:cNvSpPr>
          <p:nvPr>
            <p:ph idx="1"/>
          </p:nvPr>
        </p:nvSpPr>
        <p:spPr>
          <a:xfrm>
            <a:off x="4057899" y="4927601"/>
            <a:ext cx="4450366" cy="248081"/>
          </a:xfrm>
        </p:spPr>
        <p:txBody>
          <a:bodyPr>
            <a:normAutofit fontScale="62500" lnSpcReduction="20000"/>
          </a:bodyPr>
          <a:lstStyle/>
          <a:p>
            <a:endParaRPr lang="en-IN" dirty="0"/>
          </a:p>
        </p:txBody>
      </p:sp>
      <p:sp>
        <p:nvSpPr>
          <p:cNvPr id="5" name="Rectangle 3">
            <a:extLst>
              <a:ext uri="{FF2B5EF4-FFF2-40B4-BE49-F238E27FC236}">
                <a16:creationId xmlns:a16="http://schemas.microsoft.com/office/drawing/2014/main" id="{A0127717-5C01-4753-A109-DB7FEA87E075}"/>
              </a:ext>
            </a:extLst>
          </p:cNvPr>
          <p:cNvSpPr>
            <a:spLocks noChangeArrowheads="1"/>
          </p:cNvSpPr>
          <p:nvPr/>
        </p:nvSpPr>
        <p:spPr bwMode="auto">
          <a:xfrm>
            <a:off x="976394" y="3193175"/>
            <a:ext cx="7803621" cy="23884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600" b="0" i="0" u="none" strike="noStrike" cap="none" normalizeH="0" baseline="0" dirty="0">
                <a:ln>
                  <a:noFill/>
                </a:ln>
                <a:solidFill>
                  <a:srgbClr val="222222"/>
                </a:solidFill>
                <a:effectLst/>
                <a:latin typeface="Source Sans Pro" panose="020B0503030403020204" pitchFamily="34" charset="0"/>
              </a:rPr>
              <a:t>                                                                       </a:t>
            </a:r>
            <a:endParaRPr kumimoji="0" lang="en-US" altLang="en-US" sz="13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SDLC Phases">
            <a:extLst>
              <a:ext uri="{FF2B5EF4-FFF2-40B4-BE49-F238E27FC236}">
                <a16:creationId xmlns:a16="http://schemas.microsoft.com/office/drawing/2014/main" id="{11783A89-1982-4A18-B5BA-18EC8A434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508" y="2495549"/>
            <a:ext cx="780362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99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0915-68C9-4825-BCD0-DE963E535A41}"/>
              </a:ext>
            </a:extLst>
          </p:cNvPr>
          <p:cNvSpPr>
            <a:spLocks noGrp="1"/>
          </p:cNvSpPr>
          <p:nvPr>
            <p:ph type="title"/>
          </p:nvPr>
        </p:nvSpPr>
        <p:spPr>
          <a:xfrm>
            <a:off x="677334" y="609600"/>
            <a:ext cx="8386768" cy="624396"/>
          </a:xfrm>
        </p:spPr>
        <p:txBody>
          <a:bodyPr>
            <a:normAutofit fontScale="90000"/>
          </a:bodyPr>
          <a:lstStyle/>
          <a:p>
            <a:r>
              <a:rPr lang="en-US" b="1" dirty="0">
                <a:latin typeface="Arial" panose="020B0604020202020204" pitchFamily="34" charset="0"/>
                <a:cs typeface="Arial" panose="020B0604020202020204" pitchFamily="34" charset="0"/>
              </a:rPr>
              <a:t>Requirement Analysis:</a:t>
            </a:r>
            <a:br>
              <a:rPr lang="en-US" b="1" u="sng" dirty="0">
                <a:latin typeface="Arial" panose="020B0604020202020204" pitchFamily="34" charset="0"/>
                <a:cs typeface="Arial" panose="020B0604020202020204" pitchFamily="34" charset="0"/>
              </a:rPr>
            </a:br>
            <a:endParaRPr lang="en-IN"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64B488F8-3207-496A-9063-9F44FE0466D6}"/>
              </a:ext>
            </a:extLst>
          </p:cNvPr>
          <p:cNvSpPr>
            <a:spLocks noGrp="1"/>
          </p:cNvSpPr>
          <p:nvPr>
            <p:ph idx="1"/>
          </p:nvPr>
        </p:nvSpPr>
        <p:spPr>
          <a:xfrm>
            <a:off x="838200" y="1343608"/>
            <a:ext cx="8589885" cy="4329223"/>
          </a:xfrm>
        </p:spPr>
        <p:txBody>
          <a:bodyPr>
            <a:normAutofit/>
          </a:bodyPr>
          <a:lstStyle/>
          <a:p>
            <a:pPr>
              <a:buFont typeface="Wingdings" panose="05000000000000000000" pitchFamily="2" charset="2"/>
              <a:buChar char="Ø"/>
            </a:pPr>
            <a:r>
              <a:rPr lang="en-US" sz="2000" b="0" i="0" dirty="0">
                <a:solidFill>
                  <a:srgbClr val="222222"/>
                </a:solidFill>
                <a:effectLst/>
                <a:latin typeface="Arial" panose="020B0604020202020204" pitchFamily="34" charset="0"/>
                <a:cs typeface="Arial" panose="020B0604020202020204" pitchFamily="34" charset="0"/>
              </a:rPr>
              <a:t>The requirement is the first stage in the SDLC process. </a:t>
            </a:r>
          </a:p>
          <a:p>
            <a:pPr>
              <a:buFont typeface="Wingdings" panose="05000000000000000000" pitchFamily="2" charset="2"/>
              <a:buChar char="Ø"/>
            </a:pPr>
            <a:r>
              <a:rPr lang="en-US" sz="2000" b="0" i="0" dirty="0">
                <a:solidFill>
                  <a:srgbClr val="222222"/>
                </a:solidFill>
                <a:effectLst/>
                <a:latin typeface="Arial" panose="020B0604020202020204" pitchFamily="34" charset="0"/>
                <a:cs typeface="Arial" panose="020B0604020202020204" pitchFamily="34" charset="0"/>
              </a:rPr>
              <a:t>It is conducted by the senior team members with inputs from all the stakeholders and domain experts in the industry.</a:t>
            </a:r>
            <a:endParaRPr lang="en-US" sz="2000" i="0" dirty="0">
              <a:solidFill>
                <a:srgbClr val="222222"/>
              </a:solidFill>
              <a:effectLst/>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i="0" dirty="0">
                <a:solidFill>
                  <a:srgbClr val="222222"/>
                </a:solidFill>
                <a:effectLst/>
                <a:latin typeface="Arial" panose="020B0604020202020204" pitchFamily="34" charset="0"/>
                <a:cs typeface="Arial" panose="020B0604020202020204" pitchFamily="34" charset="0"/>
              </a:rPr>
              <a:t>Software requirement is a </a:t>
            </a:r>
            <a:r>
              <a:rPr lang="en-US" sz="2000" b="1" i="0" dirty="0">
                <a:solidFill>
                  <a:srgbClr val="222222"/>
                </a:solidFill>
                <a:effectLst/>
                <a:latin typeface="Arial" panose="020B0604020202020204" pitchFamily="34" charset="0"/>
                <a:cs typeface="Arial" panose="020B0604020202020204" pitchFamily="34" charset="0"/>
              </a:rPr>
              <a:t>functional or non-functional </a:t>
            </a:r>
            <a:r>
              <a:rPr lang="en-US" sz="2000" i="0" dirty="0">
                <a:solidFill>
                  <a:srgbClr val="222222"/>
                </a:solidFill>
                <a:effectLst/>
                <a:latin typeface="Arial" panose="020B0604020202020204" pitchFamily="34" charset="0"/>
                <a:cs typeface="Arial" panose="020B0604020202020204" pitchFamily="34" charset="0"/>
              </a:rPr>
              <a:t>need to be implemented in the system.</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i="0" dirty="0">
                <a:solidFill>
                  <a:srgbClr val="222222"/>
                </a:solidFill>
                <a:effectLst/>
                <a:latin typeface="Arial" panose="020B0604020202020204" pitchFamily="34" charset="0"/>
                <a:cs typeface="Arial" panose="020B0604020202020204" pitchFamily="34" charset="0"/>
              </a:rPr>
              <a:t>Functional</a:t>
            </a:r>
            <a:r>
              <a:rPr lang="en-US" sz="2000" i="0" dirty="0">
                <a:solidFill>
                  <a:srgbClr val="222222"/>
                </a:solidFill>
                <a:effectLst/>
                <a:latin typeface="Arial" panose="020B0604020202020204" pitchFamily="34" charset="0"/>
                <a:cs typeface="Arial" panose="020B0604020202020204" pitchFamily="34" charset="0"/>
              </a:rPr>
              <a:t> means providing particular service to the user.</a:t>
            </a:r>
          </a:p>
          <a:p>
            <a:pPr marL="0" indent="0">
              <a:buNone/>
            </a:pPr>
            <a:r>
              <a:rPr lang="en-US" sz="2000" b="0" i="0" dirty="0">
                <a:solidFill>
                  <a:srgbClr val="222222"/>
                </a:solidFill>
                <a:effectLst/>
                <a:latin typeface="Arial" panose="020B0604020202020204" pitchFamily="34" charset="0"/>
                <a:cs typeface="Arial" panose="020B0604020202020204" pitchFamily="34" charset="0"/>
              </a:rPr>
              <a:t>For example, in context to banking application the functional requirement will be when customer selects “View Balance” they must be able to look at their latest account balance.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106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92A6-D91B-4711-91EA-5A3EC61ABCC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4EFA559-0E42-4E74-85FB-CE12373AB3EB}"/>
              </a:ext>
            </a:extLst>
          </p:cNvPr>
          <p:cNvSpPr>
            <a:spLocks noGrp="1"/>
          </p:cNvSpPr>
          <p:nvPr>
            <p:ph idx="1"/>
          </p:nvPr>
        </p:nvSpPr>
        <p:spPr/>
        <p:txBody>
          <a:bodyPr>
            <a:normAutofit/>
          </a:bodyPr>
          <a:lstStyle/>
          <a:p>
            <a:pPr>
              <a:buFont typeface="Wingdings" panose="05000000000000000000" pitchFamily="2" charset="2"/>
              <a:buChar char="Ø"/>
            </a:pPr>
            <a:r>
              <a:rPr lang="en-US" b="0" i="0" dirty="0">
                <a:solidFill>
                  <a:srgbClr val="222222"/>
                </a:solidFill>
                <a:effectLst/>
                <a:latin typeface="Arial" panose="020B0604020202020204" pitchFamily="34" charset="0"/>
                <a:cs typeface="Arial" panose="020B0604020202020204" pitchFamily="34" charset="0"/>
              </a:rPr>
              <a:t> Software requirement can also be a </a:t>
            </a:r>
            <a:r>
              <a:rPr lang="en-US" b="1" i="0" dirty="0">
                <a:solidFill>
                  <a:srgbClr val="222222"/>
                </a:solidFill>
                <a:effectLst/>
                <a:latin typeface="Arial" panose="020B0604020202020204" pitchFamily="34" charset="0"/>
                <a:cs typeface="Arial" panose="020B0604020202020204" pitchFamily="34" charset="0"/>
              </a:rPr>
              <a:t>non-functional</a:t>
            </a:r>
            <a:r>
              <a:rPr lang="en-US" b="0" i="0" dirty="0">
                <a:solidFill>
                  <a:srgbClr val="222222"/>
                </a:solidFill>
                <a:effectLst/>
                <a:latin typeface="Arial" panose="020B0604020202020204" pitchFamily="34" charset="0"/>
                <a:cs typeface="Arial" panose="020B0604020202020204" pitchFamily="34" charset="0"/>
              </a:rPr>
              <a:t>, it can be a performance requirement. </a:t>
            </a:r>
          </a:p>
          <a:p>
            <a:pPr marL="0" indent="0">
              <a:buNone/>
            </a:pPr>
            <a:r>
              <a:rPr lang="en-US" b="0" i="0" dirty="0">
                <a:solidFill>
                  <a:srgbClr val="222222"/>
                </a:solidFill>
                <a:effectLst/>
                <a:latin typeface="Arial" panose="020B0604020202020204" pitchFamily="34" charset="0"/>
                <a:cs typeface="Arial" panose="020B0604020202020204" pitchFamily="34" charset="0"/>
              </a:rPr>
              <a:t>For example, a non-functional requirement is where every page of the system should be visible to the users within 5 seconds.</a:t>
            </a:r>
          </a:p>
          <a:p>
            <a:pPr marL="0" indent="0">
              <a:buNone/>
            </a:pPr>
            <a:r>
              <a:rPr lang="en-IN" b="1" dirty="0">
                <a:latin typeface="Castellar" panose="020A0402060406010301" pitchFamily="18" charset="0"/>
                <a:cs typeface="Arial" panose="020B0604020202020204" pitchFamily="34" charset="0"/>
              </a:rPr>
              <a:t>Types of Requirement:</a:t>
            </a:r>
          </a:p>
          <a:p>
            <a:pPr>
              <a:buFont typeface="Wingdings" panose="05000000000000000000" pitchFamily="2" charset="2"/>
              <a:buChar char="Ø"/>
            </a:pP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Business Requirement.</a:t>
            </a:r>
          </a:p>
          <a:p>
            <a:pPr>
              <a:buFont typeface="Wingdings" panose="05000000000000000000" pitchFamily="2" charset="2"/>
              <a:buChar char="Ø"/>
            </a:pPr>
            <a:r>
              <a:rPr lang="en-IN" i="0" dirty="0">
                <a:solidFill>
                  <a:srgbClr val="222222"/>
                </a:solidFill>
                <a:effectLst/>
                <a:latin typeface="Arial" panose="020B0604020202020204" pitchFamily="34" charset="0"/>
                <a:cs typeface="Arial" panose="020B0604020202020204" pitchFamily="34" charset="0"/>
              </a:rPr>
              <a:t> Architectural and Design requirements.</a:t>
            </a:r>
          </a:p>
          <a:p>
            <a:pPr>
              <a:buFont typeface="Wingdings" panose="05000000000000000000" pitchFamily="2" charset="2"/>
              <a:buChar char="Ø"/>
            </a:pPr>
            <a:r>
              <a:rPr lang="en-IN" i="0" dirty="0">
                <a:solidFill>
                  <a:srgbClr val="222222"/>
                </a:solidFill>
                <a:effectLst/>
                <a:latin typeface="Arial" panose="020B0604020202020204" pitchFamily="34" charset="0"/>
                <a:cs typeface="Arial" panose="020B0604020202020204" pitchFamily="34" charset="0"/>
              </a:rPr>
              <a:t> System and Integration requirements.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58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CA1C-A105-4914-AA67-A7392A52D949}"/>
              </a:ext>
            </a:extLst>
          </p:cNvPr>
          <p:cNvSpPr>
            <a:spLocks noGrp="1"/>
          </p:cNvSpPr>
          <p:nvPr>
            <p:ph type="title"/>
          </p:nvPr>
        </p:nvSpPr>
        <p:spPr>
          <a:xfrm>
            <a:off x="838200" y="800913"/>
            <a:ext cx="8296922" cy="905015"/>
          </a:xfrm>
        </p:spPr>
        <p:txBody>
          <a:bodyPr>
            <a:normAutofit/>
          </a:bodyPr>
          <a:lstStyle/>
          <a:p>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654C73E-EFED-486A-AA3C-B30F049C3E49}"/>
              </a:ext>
            </a:extLst>
          </p:cNvPr>
          <p:cNvSpPr>
            <a:spLocks noGrp="1"/>
          </p:cNvSpPr>
          <p:nvPr>
            <p:ph idx="1"/>
          </p:nvPr>
        </p:nvSpPr>
        <p:spPr>
          <a:xfrm>
            <a:off x="838200" y="1825625"/>
            <a:ext cx="8296922" cy="4351338"/>
          </a:xfrm>
        </p:spPr>
        <p:txBody>
          <a:bodyPr>
            <a:normAutofit/>
          </a:bodyPr>
          <a:lstStyle/>
          <a:p>
            <a:pPr>
              <a:buFont typeface="Wingdings" panose="05000000000000000000" pitchFamily="2" charset="2"/>
              <a:buChar char="Ø"/>
            </a:pPr>
            <a:r>
              <a:rPr lang="en-US" b="1" dirty="0">
                <a:latin typeface="Cooper Black" panose="0208090404030B020404" pitchFamily="18" charset="0"/>
                <a:cs typeface="Arial" panose="020B0604020202020204" pitchFamily="34" charset="0"/>
              </a:rPr>
              <a:t>Business Requirement </a:t>
            </a:r>
            <a:r>
              <a:rPr lang="en-US" b="0" i="0" dirty="0">
                <a:solidFill>
                  <a:srgbClr val="222222"/>
                </a:solidFill>
                <a:effectLst/>
                <a:latin typeface="Arial" panose="020B0604020202020204" pitchFamily="34" charset="0"/>
                <a:cs typeface="Arial" panose="020B0604020202020204" pitchFamily="34" charset="0"/>
              </a:rPr>
              <a:t>are high-level requirements that are taken from the business case from the projects.</a:t>
            </a:r>
          </a:p>
          <a:p>
            <a:pPr marL="0" indent="0">
              <a:buNone/>
            </a:pPr>
            <a:r>
              <a:rPr lang="en-US" b="0" i="0" dirty="0">
                <a:solidFill>
                  <a:srgbClr val="222222"/>
                </a:solidFill>
                <a:effectLst/>
                <a:latin typeface="Arial" panose="020B0604020202020204" pitchFamily="34" charset="0"/>
                <a:cs typeface="Arial" panose="020B0604020202020204" pitchFamily="34" charset="0"/>
              </a:rPr>
              <a:t>For example a mobile banking service system provides banking services to Southeast Asia</a:t>
            </a:r>
          </a:p>
          <a:p>
            <a:pPr marL="0" indent="0">
              <a:buNone/>
            </a:pPr>
            <a:endParaRPr lang="en-US" b="0" i="0" dirty="0">
              <a:solidFill>
                <a:srgbClr val="222222"/>
              </a:solidFill>
              <a:effectLst/>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BE15B0C0-6497-4B59-9A97-A38EB8363D75}"/>
              </a:ext>
            </a:extLst>
          </p:cNvPr>
          <p:cNvGraphicFramePr>
            <a:graphicFrameLocks noGrp="1"/>
          </p:cNvGraphicFramePr>
          <p:nvPr>
            <p:extLst>
              <p:ext uri="{D42A27DB-BD31-4B8C-83A1-F6EECF244321}">
                <p14:modId xmlns:p14="http://schemas.microsoft.com/office/powerpoint/2010/main" val="2092113529"/>
              </p:ext>
            </p:extLst>
          </p:nvPr>
        </p:nvGraphicFramePr>
        <p:xfrm>
          <a:off x="976543" y="3320250"/>
          <a:ext cx="7936638" cy="2752077"/>
        </p:xfrm>
        <a:graphic>
          <a:graphicData uri="http://schemas.openxmlformats.org/drawingml/2006/table">
            <a:tbl>
              <a:tblPr/>
              <a:tblGrid>
                <a:gridCol w="3968319">
                  <a:extLst>
                    <a:ext uri="{9D8B030D-6E8A-4147-A177-3AD203B41FA5}">
                      <a16:colId xmlns:a16="http://schemas.microsoft.com/office/drawing/2014/main" val="3238769893"/>
                    </a:ext>
                  </a:extLst>
                </a:gridCol>
                <a:gridCol w="3968319">
                  <a:extLst>
                    <a:ext uri="{9D8B030D-6E8A-4147-A177-3AD203B41FA5}">
                      <a16:colId xmlns:a16="http://schemas.microsoft.com/office/drawing/2014/main" val="3039675249"/>
                    </a:ext>
                  </a:extLst>
                </a:gridCol>
              </a:tblGrid>
              <a:tr h="1284303">
                <a:tc>
                  <a:txBody>
                    <a:bodyPr/>
                    <a:lstStyle/>
                    <a:p>
                      <a:pPr algn="l"/>
                      <a:r>
                        <a:rPr lang="en-IN" b="1" dirty="0">
                          <a:effectLst/>
                        </a:rPr>
                        <a:t>Country</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b="1" dirty="0">
                          <a:effectLst/>
                        </a:rPr>
                        <a:t>Company providing Banking Functionalities or services</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84147818"/>
                  </a:ext>
                </a:extLst>
              </a:tr>
              <a:tr h="733887">
                <a:tc>
                  <a:txBody>
                    <a:bodyPr/>
                    <a:lstStyle/>
                    <a:p>
                      <a:r>
                        <a:rPr lang="en-IN" dirty="0">
                          <a:effectLst/>
                        </a:rPr>
                        <a:t>India</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dirty="0">
                          <a:effectLst/>
                        </a:rPr>
                        <a:t>Account Summary and Fund Transfer</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713736682"/>
                  </a:ext>
                </a:extLst>
              </a:tr>
              <a:tr h="733887">
                <a:tc>
                  <a:txBody>
                    <a:bodyPr/>
                    <a:lstStyle/>
                    <a:p>
                      <a:r>
                        <a:rPr lang="en-IN" dirty="0">
                          <a:effectLst/>
                        </a:rPr>
                        <a:t>China</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dirty="0">
                          <a:effectLst/>
                        </a:rPr>
                        <a:t>Account Summary and Bill Payment</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04949335"/>
                  </a:ext>
                </a:extLst>
              </a:tr>
            </a:tbl>
          </a:graphicData>
        </a:graphic>
      </p:graphicFrame>
    </p:spTree>
    <p:extLst>
      <p:ext uri="{BB962C8B-B14F-4D97-AF65-F5344CB8AC3E}">
        <p14:creationId xmlns:p14="http://schemas.microsoft.com/office/powerpoint/2010/main" val="172882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C751-2C29-4151-B373-D15956CFA72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1C61531-2D88-489D-95F6-F0733835C75B}"/>
              </a:ext>
            </a:extLst>
          </p:cNvPr>
          <p:cNvSpPr>
            <a:spLocks noGrp="1"/>
          </p:cNvSpPr>
          <p:nvPr>
            <p:ph idx="1"/>
          </p:nvPr>
        </p:nvSpPr>
        <p:spPr/>
        <p:txBody>
          <a:bodyPr>
            <a:normAutofit/>
          </a:bodyPr>
          <a:lstStyle/>
          <a:p>
            <a:pPr>
              <a:buFont typeface="Wingdings" panose="05000000000000000000" pitchFamily="2" charset="2"/>
              <a:buChar char="Ø"/>
            </a:pPr>
            <a:r>
              <a:rPr lang="en-US" b="1" i="0" dirty="0">
                <a:solidFill>
                  <a:srgbClr val="222222"/>
                </a:solidFill>
                <a:effectLst/>
                <a:latin typeface="Cooper Black" panose="0208090404030B020404" pitchFamily="18" charset="0"/>
              </a:rPr>
              <a:t>Architectural and Design requirements</a:t>
            </a:r>
            <a:r>
              <a:rPr lang="en-US" dirty="0">
                <a:solidFill>
                  <a:srgbClr val="222222"/>
                </a:solidFill>
                <a:latin typeface="Cooper Black" panose="0208090404030B020404" pitchFamily="18" charset="0"/>
              </a:rPr>
              <a:t> </a:t>
            </a:r>
            <a:r>
              <a:rPr lang="en-US" b="0" i="0" dirty="0">
                <a:solidFill>
                  <a:srgbClr val="222222"/>
                </a:solidFill>
                <a:effectLst/>
                <a:latin typeface="Source Sans Pro" panose="020B0503030403020204" pitchFamily="34" charset="0"/>
              </a:rPr>
              <a:t>are more detailed than business requirements. It determines the overall design required to implement the business requirement.</a:t>
            </a:r>
          </a:p>
          <a:p>
            <a:pPr marL="514350" indent="-514350">
              <a:buFont typeface="+mj-lt"/>
              <a:buAutoNum type="arabicPeriod"/>
            </a:pPr>
            <a:r>
              <a:rPr lang="en-US" b="1" i="0" dirty="0">
                <a:solidFill>
                  <a:srgbClr val="222222"/>
                </a:solidFill>
                <a:effectLst/>
                <a:latin typeface="Source Sans Pro" panose="020B0503030403020204" pitchFamily="34" charset="0"/>
              </a:rPr>
              <a:t>For example</a:t>
            </a:r>
            <a:r>
              <a:rPr lang="en-US" i="0" dirty="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In </a:t>
            </a:r>
            <a:r>
              <a:rPr lang="en-IN" b="0" i="0" dirty="0">
                <a:solidFill>
                  <a:srgbClr val="222222"/>
                </a:solidFill>
                <a:effectLst/>
                <a:latin typeface="Source Sans Pro" panose="020B0503030403020204" pitchFamily="34" charset="0"/>
              </a:rPr>
              <a:t>Bill Payment page, t</a:t>
            </a:r>
            <a:r>
              <a:rPr lang="en-US" b="0" i="0" dirty="0">
                <a:solidFill>
                  <a:srgbClr val="222222"/>
                </a:solidFill>
                <a:effectLst/>
                <a:latin typeface="Source Sans Pro" panose="020B0503030403020204" pitchFamily="34" charset="0"/>
              </a:rPr>
              <a:t>he customer can see a dashboard of outstanding bills of registered billers. </a:t>
            </a:r>
          </a:p>
          <a:p>
            <a:pPr marL="514350" indent="-514350">
              <a:buFont typeface="+mj-lt"/>
              <a:buAutoNum type="arabicPeriod"/>
            </a:pPr>
            <a:r>
              <a:rPr lang="en-US" b="0" i="0" dirty="0">
                <a:solidFill>
                  <a:srgbClr val="222222"/>
                </a:solidFill>
                <a:effectLst/>
                <a:latin typeface="Source Sans Pro" panose="020B0503030403020204" pitchFamily="34" charset="0"/>
              </a:rPr>
              <a:t>He can add, modify, and delete a biller detail. </a:t>
            </a:r>
          </a:p>
          <a:p>
            <a:pPr marL="514350" indent="-514350">
              <a:buFont typeface="+mj-lt"/>
              <a:buAutoNum type="arabicPeriod"/>
            </a:pPr>
            <a:r>
              <a:rPr lang="en-US" b="0" i="0" dirty="0">
                <a:solidFill>
                  <a:srgbClr val="222222"/>
                </a:solidFill>
                <a:effectLst/>
                <a:latin typeface="Source Sans Pro" panose="020B0503030403020204" pitchFamily="34" charset="0"/>
              </a:rPr>
              <a:t>The customer can configure SMS, email alerts for different billing actions. </a:t>
            </a:r>
          </a:p>
          <a:p>
            <a:pPr marL="514350" indent="-514350">
              <a:buFont typeface="+mj-lt"/>
              <a:buAutoNum type="arabicPeriod"/>
            </a:pPr>
            <a:r>
              <a:rPr lang="en-US" b="0" i="0" dirty="0">
                <a:solidFill>
                  <a:srgbClr val="222222"/>
                </a:solidFill>
                <a:effectLst/>
                <a:latin typeface="Source Sans Pro" panose="020B0503030403020204" pitchFamily="34" charset="0"/>
              </a:rPr>
              <a:t>He can see history of past paid bills.</a:t>
            </a:r>
          </a:p>
          <a:p>
            <a:endParaRPr lang="en-IN" dirty="0"/>
          </a:p>
        </p:txBody>
      </p:sp>
    </p:spTree>
    <p:extLst>
      <p:ext uri="{BB962C8B-B14F-4D97-AF65-F5344CB8AC3E}">
        <p14:creationId xmlns:p14="http://schemas.microsoft.com/office/powerpoint/2010/main" val="17205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D12F-BB3E-40EE-BCB9-EE7C4E978D4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6D5E3D4-9E59-43F4-BA05-87C65121EF28}"/>
              </a:ext>
            </a:extLst>
          </p:cNvPr>
          <p:cNvSpPr>
            <a:spLocks noGrp="1"/>
          </p:cNvSpPr>
          <p:nvPr>
            <p:ph idx="1"/>
          </p:nvPr>
        </p:nvSpPr>
        <p:spPr/>
        <p:txBody>
          <a:bodyPr>
            <a:normAutofit/>
          </a:bodyPr>
          <a:lstStyle/>
          <a:p>
            <a:r>
              <a:rPr lang="en-IN" b="1" i="0" dirty="0">
                <a:solidFill>
                  <a:srgbClr val="222222"/>
                </a:solidFill>
                <a:effectLst/>
                <a:latin typeface="Cooper Black" panose="0208090404030B020404" pitchFamily="18" charset="0"/>
              </a:rPr>
              <a:t>System and Integration requirements</a:t>
            </a:r>
            <a:r>
              <a:rPr lang="en-US" dirty="0">
                <a:solidFill>
                  <a:srgbClr val="222222"/>
                </a:solidFill>
                <a:latin typeface="Cooper Black" panose="0208090404030B020404" pitchFamily="18" charset="0"/>
              </a:rPr>
              <a:t> </a:t>
            </a:r>
            <a:r>
              <a:rPr lang="en-US" b="0" i="0" dirty="0">
                <a:solidFill>
                  <a:srgbClr val="222222"/>
                </a:solidFill>
                <a:effectLst/>
                <a:latin typeface="Source Sans Pro" panose="020B0503030403020204" pitchFamily="34" charset="0"/>
              </a:rPr>
              <a:t>are detailed description of each and every requirement.</a:t>
            </a:r>
          </a:p>
          <a:p>
            <a:pPr marL="0" indent="0">
              <a:buNone/>
            </a:pPr>
            <a:r>
              <a:rPr lang="en-US" dirty="0">
                <a:solidFill>
                  <a:srgbClr val="222222"/>
                </a:solidFill>
                <a:latin typeface="Source Sans Pro" panose="020B0503030403020204" pitchFamily="34" charset="0"/>
              </a:rPr>
              <a:t>For example, </a:t>
            </a:r>
            <a:r>
              <a:rPr lang="en-US" b="1" dirty="0">
                <a:solidFill>
                  <a:srgbClr val="222222"/>
                </a:solidFill>
                <a:latin typeface="Source Sans Pro" panose="020B0503030403020204" pitchFamily="34" charset="0"/>
              </a:rPr>
              <a:t>Add Biller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Utility Provider Name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Relationship Customer Number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Auto Payments – Yes/No</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Pay Entire Bill – Yes/No</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Auto Payment Limit – Do not pay if Bill is over specified amount</a:t>
            </a:r>
          </a:p>
          <a:p>
            <a:pPr marL="0" indent="0">
              <a:buNone/>
            </a:pPr>
            <a:endParaRPr lang="en-IN" dirty="0"/>
          </a:p>
          <a:p>
            <a:endParaRPr lang="en-IN" dirty="0"/>
          </a:p>
        </p:txBody>
      </p:sp>
    </p:spTree>
    <p:extLst>
      <p:ext uri="{BB962C8B-B14F-4D97-AF65-F5344CB8AC3E}">
        <p14:creationId xmlns:p14="http://schemas.microsoft.com/office/powerpoint/2010/main" val="27101963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249</TotalTime>
  <Words>872</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Bitter</vt:lpstr>
      <vt:lpstr>Castellar</vt:lpstr>
      <vt:lpstr>Cooper Black</vt:lpstr>
      <vt:lpstr>Open Sans</vt:lpstr>
      <vt:lpstr>Source Sans Pro</vt:lpstr>
      <vt:lpstr>Trebuchet MS</vt:lpstr>
      <vt:lpstr>urw-din</vt:lpstr>
      <vt:lpstr>Wingdings</vt:lpstr>
      <vt:lpstr>Wingdings 3</vt:lpstr>
      <vt:lpstr>Facet</vt:lpstr>
      <vt:lpstr>Requirement Analysis</vt:lpstr>
      <vt:lpstr>PowerPoint Presentation</vt:lpstr>
      <vt:lpstr>Requirement:</vt:lpstr>
      <vt:lpstr>SDLC Phases</vt:lpstr>
      <vt:lpstr>Requirement Analysis: </vt:lpstr>
      <vt:lpstr>PowerPoint Presentation</vt:lpstr>
      <vt:lpstr>PowerPoint Presentation</vt:lpstr>
      <vt:lpstr>PowerPoint Presentation</vt:lpstr>
      <vt:lpstr>PowerPoint Presentation</vt:lpstr>
      <vt:lpstr>Requirement Analysis and Specification </vt:lpstr>
      <vt:lpstr>PowerPoint Presentation</vt:lpstr>
      <vt:lpstr>Validation </vt:lpstr>
      <vt:lpstr>Metrics</vt:lpstr>
      <vt:lpstr>Characteristics of software Metrics:  </vt:lpstr>
      <vt:lpstr>Classification of Software Metrics: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dc:title>
  <dc:creator>sathish periyasami</dc:creator>
  <cp:lastModifiedBy>sathish periyasami</cp:lastModifiedBy>
  <cp:revision>16</cp:revision>
  <dcterms:created xsi:type="dcterms:W3CDTF">2022-03-10T15:16:29Z</dcterms:created>
  <dcterms:modified xsi:type="dcterms:W3CDTF">2022-03-13T06:17:17Z</dcterms:modified>
</cp:coreProperties>
</file>