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320" r:id="rId2"/>
    <p:sldId id="321" r:id="rId3"/>
    <p:sldId id="322" r:id="rId4"/>
    <p:sldId id="258" r:id="rId5"/>
    <p:sldId id="259" r:id="rId6"/>
    <p:sldId id="260" r:id="rId7"/>
    <p:sldId id="313" r:id="rId8"/>
    <p:sldId id="261" r:id="rId9"/>
    <p:sldId id="262" r:id="rId10"/>
    <p:sldId id="263" r:id="rId11"/>
    <p:sldId id="314" r:id="rId12"/>
    <p:sldId id="309" r:id="rId13"/>
    <p:sldId id="264" r:id="rId14"/>
    <p:sldId id="265" r:id="rId15"/>
    <p:sldId id="266" r:id="rId16"/>
    <p:sldId id="267" r:id="rId17"/>
    <p:sldId id="268" r:id="rId18"/>
    <p:sldId id="269" r:id="rId19"/>
    <p:sldId id="315" r:id="rId20"/>
    <p:sldId id="316" r:id="rId21"/>
    <p:sldId id="271" r:id="rId22"/>
    <p:sldId id="272" r:id="rId23"/>
    <p:sldId id="27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10" r:id="rId35"/>
    <p:sldId id="286" r:id="rId36"/>
    <p:sldId id="317" r:id="rId37"/>
    <p:sldId id="287" r:id="rId38"/>
    <p:sldId id="288" r:id="rId39"/>
    <p:sldId id="307" r:id="rId40"/>
    <p:sldId id="308" r:id="rId41"/>
    <p:sldId id="318" r:id="rId42"/>
    <p:sldId id="319" r:id="rId43"/>
    <p:sldId id="292" r:id="rId44"/>
    <p:sldId id="293" r:id="rId45"/>
    <p:sldId id="294" r:id="rId46"/>
    <p:sldId id="295" r:id="rId47"/>
    <p:sldId id="311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5B5937C-2E38-46C1-AAB5-DCAF00EC4AB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87A0EF1-1472-4E3A-9C2F-947E3777B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1534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DCS5102 – Problem Solving and programming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848600" cy="53127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UNIT I PROBLEM SOLVING: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Introduction – The Problem–Solving Aspect – Top Down Design – Implementation of Algorithms – Program Verification – The Efficiency of Algorithms – The Analysis of Algorithms. </a:t>
            </a:r>
          </a:p>
          <a:p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UNIT II BASICS OF C PROGRAMMING: 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Introduction to C Programming Environment – History of C – C Standard Library – Basics of C Program Development Environment - Introduction to C Programming - A simple C Program – Memory Concepts – Arithmetic – Decision Making – Relational Operators – Assignment – Increment and Decrement Operators- Structured Program Development – Algorithms –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- Control Structures – if , if/else Selection Structure. </a:t>
            </a:r>
          </a:p>
          <a:p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UNIT III REPETITION CONTROL STRUCTURES, FUNCTIONS AND ARRAYS: 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Essentials of Repetition – The while, do/while Repetition Structure - Counter-Controlled Repetition – for – Multiple Selection - Switch – Break – Continue – Logical Operators Functions- Definitions - Prototypes –Header Files – Storage Classes – Scope Rules Recursion- Comparing Iteration and Recursion. Arrays – Declaration – Usage – Passing Arrays to Functions.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7239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 smtClean="0"/>
              <a:t>What is an </a:t>
            </a:r>
            <a:r>
              <a:rPr sz="3200" spc="-5" smtClean="0"/>
              <a:t>Algorithm</a:t>
            </a:r>
            <a:r>
              <a:rPr lang="en-US" sz="3200" spc="-5" dirty="0" smtClean="0"/>
              <a:t>?</a:t>
            </a:r>
            <a:r>
              <a:rPr sz="3200" spc="-60" smtClean="0"/>
              <a:t> 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1"/>
            <a:ext cx="7788275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545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spc="-10" dirty="0" smtClean="0">
                <a:latin typeface="Calibri"/>
                <a:cs typeface="Calibri"/>
              </a:rPr>
              <a:t>Algorithm is s</a:t>
            </a:r>
            <a:r>
              <a:rPr sz="3000" spc="-10" smtClean="0">
                <a:latin typeface="Calibri"/>
                <a:cs typeface="Calibri"/>
              </a:rPr>
              <a:t>tep </a:t>
            </a:r>
            <a:r>
              <a:rPr lang="en-US" sz="3000" spc="-10" dirty="0" smtClean="0">
                <a:latin typeface="Calibri"/>
                <a:cs typeface="Calibri"/>
              </a:rPr>
              <a:t>b</a:t>
            </a:r>
            <a:r>
              <a:rPr sz="3000" spc="-15" smtClean="0">
                <a:latin typeface="Calibri"/>
                <a:cs typeface="Calibri"/>
              </a:rPr>
              <a:t>y </a:t>
            </a:r>
            <a:r>
              <a:rPr lang="en-US" sz="3000" spc="-10" dirty="0" smtClean="0">
                <a:latin typeface="Calibri"/>
                <a:cs typeface="Calibri"/>
              </a:rPr>
              <a:t>s</a:t>
            </a:r>
            <a:r>
              <a:rPr sz="3000" spc="-10" smtClean="0">
                <a:latin typeface="Calibri"/>
                <a:cs typeface="Calibri"/>
              </a:rPr>
              <a:t>tep </a:t>
            </a:r>
            <a:r>
              <a:rPr lang="en-US" sz="3000" spc="-10" dirty="0" smtClean="0">
                <a:latin typeface="Calibri"/>
                <a:cs typeface="Calibri"/>
              </a:rPr>
              <a:t>procedure </a:t>
            </a:r>
            <a:r>
              <a:rPr sz="3000" spc="-20" smtClean="0">
                <a:latin typeface="Calibri"/>
                <a:cs typeface="Calibri"/>
              </a:rPr>
              <a:t>to  </a:t>
            </a:r>
            <a:r>
              <a:rPr sz="3000" spc="-10" dirty="0">
                <a:latin typeface="Calibri"/>
                <a:cs typeface="Calibri"/>
              </a:rPr>
              <a:t>solve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problem.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spc="-30" dirty="0" smtClean="0">
                <a:latin typeface="Calibri"/>
                <a:cs typeface="Calibri"/>
              </a:rPr>
              <a:t>An algorithm must have finite n</a:t>
            </a:r>
            <a:r>
              <a:rPr sz="3000" spc="-5" smtClean="0">
                <a:latin typeface="Calibri"/>
                <a:cs typeface="Calibri"/>
              </a:rPr>
              <a:t>umber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steps.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3200">
              <a:latin typeface="Calibri"/>
              <a:cs typeface="Calibri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109251" y="4114800"/>
            <a:ext cx="1948149" cy="99060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400800" y="4114800"/>
            <a:ext cx="1752600" cy="99060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8" name="Diamond 7"/>
          <p:cNvSpPr/>
          <p:nvPr/>
        </p:nvSpPr>
        <p:spPr>
          <a:xfrm>
            <a:off x="2971800" y="3657600"/>
            <a:ext cx="2438400" cy="19812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of steps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981200" y="4495800"/>
            <a:ext cx="990600" cy="412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410200" y="44958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5" dirty="0" smtClean="0"/>
              <a:t>What is an Algorithm?</a:t>
            </a:r>
            <a:r>
              <a:rPr lang="en-US" sz="4000" spc="-6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Developing </a:t>
            </a:r>
            <a:r>
              <a:rPr lang="en-US" sz="2800" dirty="0" smtClean="0">
                <a:latin typeface="Calibri"/>
                <a:cs typeface="Calibri"/>
              </a:rPr>
              <a:t>an </a:t>
            </a:r>
            <a:r>
              <a:rPr lang="en-US" sz="2800" spc="-5" dirty="0" smtClean="0">
                <a:latin typeface="Calibri"/>
                <a:cs typeface="Calibri"/>
              </a:rPr>
              <a:t>algorithm </a:t>
            </a:r>
            <a:r>
              <a:rPr lang="en-US" sz="2800" dirty="0" smtClean="0">
                <a:latin typeface="Calibri"/>
                <a:cs typeface="Calibri"/>
              </a:rPr>
              <a:t>is a </a:t>
            </a:r>
            <a:r>
              <a:rPr lang="en-US" sz="2800" spc="-20" dirty="0" smtClean="0">
                <a:latin typeface="Calibri"/>
                <a:cs typeface="Calibri"/>
              </a:rPr>
              <a:t>step </a:t>
            </a:r>
            <a:r>
              <a:rPr lang="en-US" sz="2800" spc="5" dirty="0" smtClean="0">
                <a:latin typeface="Calibri"/>
                <a:cs typeface="Calibri"/>
              </a:rPr>
              <a:t>of </a:t>
            </a:r>
            <a:r>
              <a:rPr lang="en-US" sz="2800" spc="-15" dirty="0" smtClean="0">
                <a:latin typeface="Calibri"/>
                <a:cs typeface="Calibri"/>
              </a:rPr>
              <a:t>program  </a:t>
            </a:r>
            <a:r>
              <a:rPr lang="en-US" sz="2800" spc="-5" dirty="0" smtClean="0">
                <a:latin typeface="Calibri"/>
                <a:cs typeface="Calibri"/>
              </a:rPr>
              <a:t>design.</a:t>
            </a: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800" spc="-5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Every algorithm must satisfy the following properties: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Properties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848600" cy="53340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Input: </a:t>
            </a:r>
            <a:r>
              <a:rPr lang="en-US" dirty="0" smtClean="0"/>
              <a:t>There should be zero or more number of inputs given to an algorithm.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Output: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An algorithm should produce </a:t>
            </a:r>
            <a:r>
              <a:rPr lang="en-US" dirty="0" err="1" smtClean="0"/>
              <a:t>atleast</a:t>
            </a:r>
            <a:r>
              <a:rPr lang="en-US" dirty="0" smtClean="0"/>
              <a:t> one output.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Definiteness: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Algorithm steps should be clear and well defined.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Finiteness: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algorithm must have finite number of steps.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Correctness: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Every steps of an algorithm must generate a correct output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5797"/>
            <a:ext cx="7116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An </a:t>
            </a:r>
            <a:r>
              <a:rPr sz="3200" b="1" spc="-5" dirty="0">
                <a:latin typeface="Calibri"/>
                <a:cs typeface="Calibri"/>
              </a:rPr>
              <a:t>algorithm </a:t>
            </a:r>
            <a:r>
              <a:rPr sz="3200" b="1" spc="-20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find </a:t>
            </a:r>
            <a:r>
              <a:rPr sz="3200" b="1" dirty="0">
                <a:latin typeface="Calibri"/>
                <a:cs typeface="Calibri"/>
              </a:rPr>
              <a:t>sum of </a:t>
            </a:r>
            <a:r>
              <a:rPr sz="3200" b="1" spc="-10" dirty="0">
                <a:latin typeface="Calibri"/>
                <a:cs typeface="Calibri"/>
              </a:rPr>
              <a:t>two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numbers: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524000"/>
            <a:ext cx="8077200" cy="442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Start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0" dirty="0">
                <a:latin typeface="Calibri"/>
                <a:cs typeface="Calibri"/>
              </a:rPr>
              <a:t>two numbers </a:t>
            </a:r>
            <a:r>
              <a:rPr sz="2400" b="1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sum=0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10" dirty="0">
                <a:latin typeface="Calibri"/>
                <a:cs typeface="Calibri"/>
              </a:rPr>
              <a:t>two numbers </a:t>
            </a:r>
            <a:r>
              <a:rPr sz="2400" dirty="0">
                <a:latin typeface="Calibri"/>
                <a:cs typeface="Calibri"/>
              </a:rPr>
              <a:t>x and y; </a:t>
            </a: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1841500" marR="1310005" indent="-1829435">
              <a:lnSpc>
                <a:spcPct val="110000"/>
              </a:lnSpc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4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want to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0" dirty="0">
                <a:latin typeface="Calibri"/>
                <a:cs typeface="Calibri"/>
              </a:rPr>
              <a:t>again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numbers 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goto step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latin typeface="Calibri"/>
                <a:cs typeface="Calibri"/>
              </a:rPr>
              <a:t>goto step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5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565"/>
            <a:ext cx="7116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An </a:t>
            </a:r>
            <a:r>
              <a:rPr sz="3200" b="1" spc="-5" dirty="0">
                <a:latin typeface="Calibri"/>
                <a:cs typeface="Calibri"/>
              </a:rPr>
              <a:t>algorithm </a:t>
            </a:r>
            <a:r>
              <a:rPr sz="3200" b="1" spc="-20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find </a:t>
            </a:r>
            <a:r>
              <a:rPr sz="3200" b="1" dirty="0">
                <a:latin typeface="Calibri"/>
                <a:cs typeface="Calibri"/>
              </a:rPr>
              <a:t>sum of </a:t>
            </a:r>
            <a:r>
              <a:rPr sz="3200" b="1" spc="-10" dirty="0">
                <a:latin typeface="Calibri"/>
                <a:cs typeface="Calibri"/>
              </a:rPr>
              <a:t>two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numbers: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7772400" cy="52891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 smtClean="0">
                <a:latin typeface="Calibri"/>
                <a:cs typeface="Calibri"/>
              </a:rPr>
              <a:t>Start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endParaRPr sz="2400">
              <a:latin typeface="Calibri"/>
              <a:cs typeface="Calibri"/>
            </a:endParaRPr>
          </a:p>
          <a:p>
            <a:pPr marL="12700" marR="1263650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Declare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spc="-5" dirty="0">
                <a:latin typeface="Calibri"/>
                <a:cs typeface="Calibri"/>
              </a:rPr>
              <a:t>num1, </a:t>
            </a:r>
            <a:r>
              <a:rPr sz="2400" spc="-5">
                <a:latin typeface="Calibri"/>
                <a:cs typeface="Calibri"/>
              </a:rPr>
              <a:t>num2 </a:t>
            </a:r>
            <a:r>
              <a:rPr sz="2400" smtClean="0">
                <a:latin typeface="Calibri"/>
                <a:cs typeface="Calibri"/>
              </a:rPr>
              <a:t>and</a:t>
            </a:r>
            <a:r>
              <a:rPr lang="en-US" sz="2400" dirty="0" smtClean="0">
                <a:latin typeface="Calibri"/>
                <a:cs typeface="Calibri"/>
              </a:rPr>
              <a:t> s</a:t>
            </a:r>
            <a:r>
              <a:rPr sz="2400" spc="-5" smtClean="0">
                <a:latin typeface="Calibri"/>
                <a:cs typeface="Calibri"/>
              </a:rPr>
              <a:t>um</a:t>
            </a:r>
            <a:r>
              <a:rPr lang="en-US" sz="2400" spc="-5" dirty="0" smtClean="0">
                <a:latin typeface="Calibri"/>
                <a:cs typeface="Calibri"/>
              </a:rPr>
              <a:t>=0</a:t>
            </a:r>
            <a:r>
              <a:rPr sz="2400" spc="-5" smtClean="0">
                <a:latin typeface="Calibri"/>
                <a:cs typeface="Calibri"/>
              </a:rPr>
              <a:t>.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1263650">
              <a:lnSpc>
                <a:spcPct val="120000"/>
              </a:lnSpc>
            </a:pPr>
            <a:endParaRPr lang="en-US" sz="2400" spc="-5" dirty="0" smtClean="0">
              <a:latin typeface="Calibri"/>
              <a:cs typeface="Calibri"/>
            </a:endParaRPr>
          </a:p>
          <a:p>
            <a:pPr marL="12700" marR="1263650">
              <a:lnSpc>
                <a:spcPct val="120000"/>
              </a:lnSpc>
            </a:pPr>
            <a:r>
              <a:rPr sz="2400" spc="-10" smtClean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>
                <a:latin typeface="Calibri"/>
                <a:cs typeface="Calibri"/>
              </a:rPr>
              <a:t>: </a:t>
            </a:r>
            <a:r>
              <a:rPr sz="2400" spc="-10" smtClean="0">
                <a:latin typeface="Calibri"/>
                <a:cs typeface="Calibri"/>
              </a:rPr>
              <a:t>Read</a:t>
            </a:r>
            <a:r>
              <a:rPr lang="en-US" sz="2400" spc="-10" dirty="0" smtClean="0">
                <a:latin typeface="Calibri"/>
                <a:cs typeface="Calibri"/>
              </a:rPr>
              <a:t> the</a:t>
            </a:r>
            <a:r>
              <a:rPr sz="2400" spc="-10" smtClean="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values </a:t>
            </a:r>
            <a:r>
              <a:rPr lang="en-US" sz="2400" spc="-10" dirty="0" smtClean="0">
                <a:latin typeface="Calibri"/>
                <a:cs typeface="Calibri"/>
              </a:rPr>
              <a:t>of </a:t>
            </a:r>
            <a:r>
              <a:rPr sz="2400" spc="-5" smtClean="0">
                <a:latin typeface="Calibri"/>
                <a:cs typeface="Calibri"/>
              </a:rPr>
              <a:t>num1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num2</a:t>
            </a:r>
            <a:r>
              <a:rPr sz="2400" spc="-5" smtClean="0">
                <a:latin typeface="Calibri"/>
                <a:cs typeface="Calibri"/>
              </a:rPr>
              <a:t>.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1263650">
              <a:lnSpc>
                <a:spcPct val="120000"/>
              </a:lnSpc>
            </a:pPr>
            <a:endParaRPr sz="2400">
              <a:latin typeface="Calibri"/>
              <a:cs typeface="Calibri"/>
            </a:endParaRPr>
          </a:p>
          <a:p>
            <a:pPr marL="927100" marR="5080" indent="-91503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4: Add </a:t>
            </a:r>
            <a:r>
              <a:rPr sz="2400" spc="-5" dirty="0">
                <a:latin typeface="Calibri"/>
                <a:cs typeface="Calibri"/>
              </a:rPr>
              <a:t>num1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num2 </a:t>
            </a:r>
            <a:r>
              <a:rPr sz="2400" dirty="0">
                <a:latin typeface="Calibri"/>
                <a:cs typeface="Calibri"/>
              </a:rPr>
              <a:t>and assign the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sum.  sum</a:t>
            </a:r>
            <a:r>
              <a:rPr sz="2400" spc="-5">
                <a:latin typeface="Calibri"/>
                <a:cs typeface="Calibri"/>
              </a:rPr>
              <a:t>←</a:t>
            </a:r>
            <a:r>
              <a:rPr sz="2400" spc="-5" smtClean="0">
                <a:latin typeface="Calibri"/>
                <a:cs typeface="Calibri"/>
              </a:rPr>
              <a:t>num1+num2</a:t>
            </a:r>
            <a:endParaRPr lang="en-US" sz="2400" spc="-5" dirty="0" smtClean="0">
              <a:latin typeface="Calibri"/>
              <a:cs typeface="Calibri"/>
            </a:endParaRPr>
          </a:p>
          <a:p>
            <a:pPr marL="927100" marR="5080" indent="-915035">
              <a:lnSpc>
                <a:spcPct val="100000"/>
              </a:lnSpc>
              <a:spcBef>
                <a:spcPts val="57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5: </a:t>
            </a:r>
            <a:r>
              <a:rPr sz="2400" spc="-15">
                <a:latin typeface="Calibri"/>
                <a:cs typeface="Calibri"/>
              </a:rPr>
              <a:t>Display </a:t>
            </a:r>
            <a:r>
              <a:rPr sz="2400" spc="-5" smtClean="0">
                <a:latin typeface="Calibri"/>
                <a:cs typeface="Calibri"/>
              </a:rPr>
              <a:t>sum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24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smtClean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6: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6931"/>
            <a:ext cx="71729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An </a:t>
            </a:r>
            <a:r>
              <a:rPr sz="3000" b="1" spc="-5" dirty="0">
                <a:latin typeface="Calibri"/>
                <a:cs typeface="Calibri"/>
              </a:rPr>
              <a:t>algorithm </a:t>
            </a:r>
            <a:r>
              <a:rPr sz="3000" b="1" spc="-15" dirty="0">
                <a:latin typeface="Calibri"/>
                <a:cs typeface="Calibri"/>
              </a:rPr>
              <a:t>to </a:t>
            </a:r>
            <a:r>
              <a:rPr sz="3000" b="1" spc="-10" dirty="0">
                <a:latin typeface="Calibri"/>
                <a:cs typeface="Calibri"/>
              </a:rPr>
              <a:t>find </a:t>
            </a:r>
            <a:r>
              <a:rPr sz="3000" b="1" spc="-20" dirty="0">
                <a:latin typeface="Calibri"/>
                <a:cs typeface="Calibri"/>
              </a:rPr>
              <a:t>largest </a:t>
            </a:r>
            <a:r>
              <a:rPr sz="3000" b="1" spc="-10" dirty="0">
                <a:latin typeface="Calibri"/>
                <a:cs typeface="Calibri"/>
              </a:rPr>
              <a:t>of three </a:t>
            </a:r>
            <a:r>
              <a:rPr sz="3000" b="1" spc="-20" dirty="0">
                <a:latin typeface="Calibri"/>
                <a:cs typeface="Calibri"/>
              </a:rPr>
              <a:t>different  </a:t>
            </a:r>
            <a:r>
              <a:rPr sz="3000" b="1" spc="-10" dirty="0">
                <a:latin typeface="Calibri"/>
                <a:cs typeface="Calibri"/>
              </a:rPr>
              <a:t>numbers: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07008" y="1327403"/>
            <a:ext cx="6729983" cy="5017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89992"/>
            <a:ext cx="6096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20" smtClean="0"/>
              <a:t>features </a:t>
            </a:r>
            <a:r>
              <a:rPr sz="2400" spc="-5" dirty="0"/>
              <a:t>of</a:t>
            </a:r>
            <a:r>
              <a:rPr sz="2400" spc="-40" dirty="0"/>
              <a:t> </a:t>
            </a:r>
            <a:r>
              <a:rPr sz="2800" spc="-10" dirty="0"/>
              <a:t>Algorithm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70559"/>
            <a:ext cx="7571740" cy="553024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  <a:p>
            <a:pPr marL="756285" marR="368935" lvl="1" indent="-287020">
              <a:lnSpc>
                <a:spcPts val="216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spc="-15" dirty="0">
                <a:latin typeface="Calibri"/>
                <a:cs typeface="Calibri"/>
              </a:rPr>
              <a:t>step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algorithm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executed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specified </a:t>
            </a:r>
            <a:r>
              <a:rPr sz="2000" spc="-45" dirty="0">
                <a:latin typeface="Calibri"/>
                <a:cs typeface="Calibri"/>
              </a:rPr>
              <a:t>order.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not  algorithm 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libri"/>
                <a:cs typeface="Calibri"/>
              </a:rPr>
              <a:t>Decision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15" dirty="0">
                <a:latin typeface="Calibri"/>
                <a:cs typeface="Calibri"/>
              </a:rPr>
              <a:t>to make </a:t>
            </a:r>
            <a:r>
              <a:rPr sz="2000" spc="-5" dirty="0">
                <a:latin typeface="Calibri"/>
                <a:cs typeface="Calibri"/>
              </a:rPr>
              <a:t>decision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something.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outcome of </a:t>
            </a:r>
            <a:r>
              <a:rPr sz="2000" dirty="0">
                <a:latin typeface="Calibri"/>
                <a:cs typeface="Calibri"/>
              </a:rPr>
              <a:t>the decision is true,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thing is done </a:t>
            </a:r>
            <a:r>
              <a:rPr sz="2000" spc="-5" dirty="0">
                <a:latin typeface="Calibri"/>
                <a:cs typeface="Calibri"/>
              </a:rPr>
              <a:t>otherwise  </a:t>
            </a:r>
            <a:r>
              <a:rPr sz="2000" spc="-40" dirty="0">
                <a:latin typeface="Calibri"/>
                <a:cs typeface="Calibri"/>
              </a:rPr>
              <a:t>other.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condition </a:t>
            </a: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process1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process1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alibri"/>
                <a:cs typeface="Calibri"/>
              </a:rPr>
              <a:t>Else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process2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libri"/>
                <a:cs typeface="Calibri"/>
              </a:rPr>
              <a:t>Repetition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i="1" spc="-15" dirty="0">
                <a:latin typeface="Calibri"/>
                <a:cs typeface="Calibri"/>
              </a:rPr>
              <a:t>For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1600" b="1" spc="-15" dirty="0">
                <a:latin typeface="Calibri"/>
                <a:cs typeface="Calibri"/>
              </a:rPr>
              <a:t>Repeat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alibri"/>
                <a:cs typeface="Calibri"/>
              </a:rPr>
              <a:t>Fill </a:t>
            </a:r>
            <a:r>
              <a:rPr sz="1600" spc="-20" dirty="0">
                <a:latin typeface="Calibri"/>
                <a:cs typeface="Calibri"/>
              </a:rPr>
              <a:t>Water </a:t>
            </a: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kettle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alibri"/>
                <a:cs typeface="Calibri"/>
              </a:rPr>
              <a:t>Until </a:t>
            </a:r>
            <a:r>
              <a:rPr sz="1600" spc="-15" dirty="0">
                <a:latin typeface="Calibri"/>
                <a:cs typeface="Calibri"/>
              </a:rPr>
              <a:t>Kettle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full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245110"/>
            <a:ext cx="457200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0" smtClean="0"/>
              <a:t>Flowchart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7315200" cy="442877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Graphical </a:t>
            </a:r>
            <a:r>
              <a:rPr sz="2400" spc="-10" dirty="0">
                <a:latin typeface="Calibri"/>
                <a:cs typeface="Calibri"/>
              </a:rPr>
              <a:t>representation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algorithm using </a:t>
            </a:r>
            <a:r>
              <a:rPr sz="2400" spc="-10" dirty="0">
                <a:latin typeface="Calibri"/>
                <a:cs typeface="Calibri"/>
              </a:rPr>
              <a:t>standard  </a:t>
            </a:r>
            <a:r>
              <a:rPr sz="2400" spc="-5" dirty="0">
                <a:latin typeface="Calibri"/>
                <a:cs typeface="Calibri"/>
              </a:rPr>
              <a:t>symbols.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11430" indent="-342900">
              <a:lnSpc>
                <a:spcPts val="28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Includes a </a:t>
            </a:r>
            <a:r>
              <a:rPr sz="2400" spc="-5" dirty="0">
                <a:latin typeface="Calibri"/>
                <a:cs typeface="Calibri"/>
              </a:rPr>
              <a:t>set of various </a:t>
            </a:r>
            <a:r>
              <a:rPr sz="2400" spc="-10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shaped </a:t>
            </a:r>
            <a:r>
              <a:rPr sz="2400" spc="-25" dirty="0">
                <a:latin typeface="Calibri"/>
                <a:cs typeface="Calibri"/>
              </a:rPr>
              <a:t>boxes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are  interconnected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Flow lines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arrows(direction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flow).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Activities </a:t>
            </a:r>
            <a:r>
              <a:rPr sz="2400" spc="-10" dirty="0">
                <a:latin typeface="Calibri"/>
                <a:cs typeface="Calibri"/>
              </a:rPr>
              <a:t>are written </a:t>
            </a:r>
            <a:r>
              <a:rPr sz="2400" dirty="0">
                <a:latin typeface="Calibri"/>
                <a:cs typeface="Calibri"/>
              </a:rPr>
              <a:t>within </a:t>
            </a:r>
            <a:r>
              <a:rPr sz="2400" spc="-25" dirty="0">
                <a:latin typeface="Calibri"/>
                <a:cs typeface="Calibri"/>
              </a:rPr>
              <a:t>boxes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English.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565150" indent="-342900">
              <a:lnSpc>
                <a:spcPts val="28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Communicates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5" dirty="0">
                <a:latin typeface="Calibri"/>
                <a:cs typeface="Calibri"/>
              </a:rPr>
              <a:t>programmers </a:t>
            </a:r>
            <a:r>
              <a:rPr sz="2400" dirty="0">
                <a:latin typeface="Calibri"/>
                <a:cs typeface="Calibri"/>
              </a:rPr>
              <a:t>and business  </a:t>
            </a:r>
            <a:r>
              <a:rPr sz="2400" spc="-10" dirty="0">
                <a:latin typeface="Calibri"/>
                <a:cs typeface="Calibri"/>
              </a:rPr>
              <a:t>persons.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45110"/>
            <a:ext cx="64770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20" dirty="0"/>
              <a:t>Advantages </a:t>
            </a:r>
            <a:r>
              <a:rPr sz="3000" spc="-5" dirty="0"/>
              <a:t>of</a:t>
            </a:r>
            <a:r>
              <a:rPr sz="3000" spc="-55" dirty="0"/>
              <a:t> </a:t>
            </a:r>
            <a:r>
              <a:rPr sz="3000" spc="-10" dirty="0"/>
              <a:t>Flowcharts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1" y="978535"/>
            <a:ext cx="7465060" cy="48814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Quickly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logic, </a:t>
            </a:r>
            <a:r>
              <a:rPr sz="2400" dirty="0">
                <a:latin typeface="Calibri"/>
                <a:cs typeface="Calibri"/>
              </a:rPr>
              <a:t>ideas and </a:t>
            </a:r>
            <a:r>
              <a:rPr sz="2400" spc="-10" dirty="0">
                <a:latin typeface="Calibri"/>
                <a:cs typeface="Calibri"/>
              </a:rPr>
              <a:t>descriptions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10" dirty="0">
                <a:latin typeface="Calibri"/>
                <a:cs typeface="Calibri"/>
              </a:rPr>
              <a:t>Effective</a:t>
            </a:r>
            <a:r>
              <a:rPr sz="2400" b="1" i="1" spc="-5" dirty="0">
                <a:latin typeface="Calibri"/>
                <a:cs typeface="Calibri"/>
              </a:rPr>
              <a:t> Analysis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Clear overview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Calibri"/>
                <a:cs typeface="Calibri"/>
              </a:rPr>
              <a:t>Proper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steps followed </a:t>
            </a:r>
            <a:r>
              <a:rPr sz="2400" dirty="0">
                <a:latin typeface="Calibri"/>
                <a:cs typeface="Calibri"/>
              </a:rPr>
              <a:t>in 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Helps us </a:t>
            </a:r>
            <a:r>
              <a:rPr sz="2400" spc="-15" dirty="0">
                <a:latin typeface="Calibri"/>
                <a:cs typeface="Calibri"/>
              </a:rPr>
              <a:t>understand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15" dirty="0">
                <a:latin typeface="Calibri"/>
                <a:cs typeface="Calibri"/>
              </a:rPr>
              <a:t>Efficient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Coding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ease with </a:t>
            </a:r>
            <a:r>
              <a:rPr sz="2400" spc="-10" dirty="0">
                <a:latin typeface="Calibri"/>
                <a:cs typeface="Calibri"/>
              </a:rPr>
              <a:t>comprehensive </a:t>
            </a:r>
            <a:r>
              <a:rPr sz="2400" spc="-5" dirty="0">
                <a:latin typeface="Calibri"/>
                <a:cs typeface="Calibri"/>
              </a:rPr>
              <a:t>flowchart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25" dirty="0">
                <a:latin typeface="Calibri"/>
                <a:cs typeface="Calibri"/>
              </a:rPr>
              <a:t>Easy </a:t>
            </a:r>
            <a:r>
              <a:rPr sz="2400" b="1" i="1" dirty="0">
                <a:latin typeface="Calibri"/>
                <a:cs typeface="Calibri"/>
              </a:rPr>
              <a:t>in debugging and program</a:t>
            </a:r>
            <a:r>
              <a:rPr sz="2400" b="1" i="1" spc="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maintenance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Debugging and </a:t>
            </a:r>
            <a:r>
              <a:rPr sz="2400" spc="-5" dirty="0">
                <a:latin typeface="Calibri"/>
                <a:cs typeface="Calibri"/>
              </a:rPr>
              <a:t>maintenance of </a:t>
            </a: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609600"/>
          </a:xfrm>
        </p:spPr>
        <p:txBody>
          <a:bodyPr/>
          <a:lstStyle/>
          <a:p>
            <a:pPr algn="ctr"/>
            <a:r>
              <a:rPr lang="en-US" sz="4000" spc="-5" dirty="0" smtClean="0"/>
              <a:t>Flowchart</a:t>
            </a:r>
            <a:r>
              <a:rPr lang="en-US" sz="4000" spc="-75" dirty="0" smtClean="0"/>
              <a:t> </a:t>
            </a:r>
            <a:r>
              <a:rPr lang="en-US" sz="4000" spc="-5" dirty="0" smtClean="0"/>
              <a:t>Symbols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7772400" cy="46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Function</a:t>
                      </a:r>
                      <a:endParaRPr lang="en-US" b="1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START</a:t>
                      </a:r>
                      <a:r>
                        <a:rPr lang="en-US" baseline="0" dirty="0" smtClean="0"/>
                        <a:t> AND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oval shape represent start or end point of the flowchart.</a:t>
                      </a:r>
                      <a:endParaRPr lang="en-US" dirty="0"/>
                    </a:p>
                  </a:txBody>
                  <a:tcPr/>
                </a:tc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line  is a connector which shows</a:t>
                      </a:r>
                      <a:r>
                        <a:rPr lang="en-US" baseline="0" dirty="0" smtClean="0"/>
                        <a:t> relationship between the representative shapes.</a:t>
                      </a:r>
                      <a:endParaRPr lang="en-US" dirty="0"/>
                    </a:p>
                  </a:txBody>
                  <a:tcPr/>
                </a:tc>
              </a:tr>
              <a:tr h="1478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AND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parallelogram symbol represents input or output.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33400" y="1600200"/>
            <a:ext cx="19812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" y="33528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457200" y="4419600"/>
            <a:ext cx="2209800" cy="990600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010400" cy="3657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73914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UNIT IV POINTERS, STRINGS AND AGGREGATE DATA TYPES :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Pointer Variable Declarations and Initialization – Operators – Uses--Pointer Expressions and Pointer Arithmetic – Relationship between Pointers and Arrays – Arrays of Pointers – Pointers to Functions. Fundamentals of Strings and Characters – Character Handling Library - String Handling Library.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StructuresDefinition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– Initialization – Unions – Bitwise Operators – Enumeration Constants. </a:t>
            </a:r>
          </a:p>
          <a:p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UNIT V STREAMS, FILES AND PREPROCESSOR :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Streams – Formatting Output with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–- Formatting Input with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 Files – Sequential-Access Files- Creation – Reading –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RandomAccess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Files – Creation – Reading. C Preprocessor – Introduction- #include - #define – Symbolic Constants- Macros- Conditional Compilation - #error - #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pragma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– Operators # and ## - Line Numbers – Predefined Symbolic Constants. </a:t>
            </a:r>
          </a:p>
          <a:p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REFERENCE BOOKS: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R.G.Dromey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“How to Solve it by Computer”, Pearson Education, 2007.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2. H. M.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Deitel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and P. J.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Deitel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”C How to Program”, 7th Edition, Pearson Education, 2013. 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Pradip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Dey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Manas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“Programming in C”, Oxford University Press, 2007. 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4.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Cormen,Leiserson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Stein, “ Introduction to Algorithms”, McGraw Hill Publishers, 2002.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5. Kernigan Brian W., and Dennis M. Ritchie, “ The C Programming Language”, Second Edition, Prentice Hall, 1988.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US" sz="3600" spc="-5" dirty="0" smtClean="0"/>
              <a:t>Flowchart</a:t>
            </a:r>
            <a:r>
              <a:rPr lang="en-US" sz="3600" spc="-75" dirty="0" smtClean="0"/>
              <a:t> </a:t>
            </a:r>
            <a:r>
              <a:rPr lang="en-US" sz="3600" spc="-5" dirty="0" smtClean="0"/>
              <a:t>Symbols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7239000" cy="4314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0"/>
                <a:gridCol w="2413000"/>
                <a:gridCol w="2413000"/>
              </a:tblGrid>
              <a:tr h="5443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Functions</a:t>
                      </a:r>
                      <a:endParaRPr lang="en-US" b="1" dirty="0"/>
                    </a:p>
                  </a:txBody>
                  <a:tcPr/>
                </a:tc>
              </a:tr>
              <a:tr h="1256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rectangle represents a process </a:t>
                      </a:r>
                      <a:endParaRPr lang="en-US" dirty="0"/>
                    </a:p>
                  </a:txBody>
                  <a:tcPr/>
                </a:tc>
              </a:tr>
              <a:tr h="125684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diamond symbol</a:t>
                      </a:r>
                      <a:r>
                        <a:rPr lang="en-US" baseline="0" dirty="0" smtClean="0"/>
                        <a:t> indicates decision</a:t>
                      </a:r>
                      <a:endParaRPr lang="en-US" dirty="0"/>
                    </a:p>
                  </a:txBody>
                  <a:tcPr/>
                </a:tc>
              </a:tr>
              <a:tr h="1256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connector which 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a jump from one point in the process flow to another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2209800"/>
            <a:ext cx="213360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1143000" y="3276600"/>
            <a:ext cx="1143000" cy="10668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696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 smtClean="0"/>
              <a:t>How to use flowchart symbols</a:t>
            </a:r>
            <a:endParaRPr sz="3200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150364"/>
            <a:ext cx="777240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should be </a:t>
            </a: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start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stop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flowchart.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12033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b="1" dirty="0">
                <a:latin typeface="Calibri"/>
                <a:cs typeface="Calibri"/>
              </a:rPr>
              <a:t>one </a:t>
            </a:r>
            <a:r>
              <a:rPr sz="3200" spc="-5" dirty="0">
                <a:latin typeface="Calibri"/>
                <a:cs typeface="Calibri"/>
              </a:rPr>
              <a:t>flow line should </a:t>
            </a:r>
            <a:r>
              <a:rPr sz="3200" spc="-15" dirty="0">
                <a:latin typeface="Calibri"/>
                <a:cs typeface="Calibri"/>
              </a:rPr>
              <a:t>emerge from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process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511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solidFill>
                  <a:srgbClr val="F79546"/>
                </a:solidFill>
                <a:latin typeface="Calibri"/>
                <a:cs typeface="Calibri"/>
              </a:rPr>
              <a:t>Only one flow line should </a:t>
            </a:r>
            <a:r>
              <a:rPr sz="3200" i="1" spc="-15" dirty="0">
                <a:solidFill>
                  <a:srgbClr val="F79546"/>
                </a:solidFill>
                <a:latin typeface="Calibri"/>
                <a:cs typeface="Calibri"/>
              </a:rPr>
              <a:t>enter </a:t>
            </a:r>
            <a:r>
              <a:rPr sz="3200" i="1" dirty="0">
                <a:solidFill>
                  <a:srgbClr val="F79546"/>
                </a:solidFill>
                <a:latin typeface="Calibri"/>
                <a:cs typeface="Calibri"/>
              </a:rPr>
              <a:t>a </a:t>
            </a:r>
            <a:r>
              <a:rPr sz="3200" i="1" spc="-5" dirty="0">
                <a:solidFill>
                  <a:srgbClr val="F79546"/>
                </a:solidFill>
                <a:latin typeface="Calibri"/>
                <a:cs typeface="Calibri"/>
              </a:rPr>
              <a:t>decision  </a:t>
            </a:r>
            <a:r>
              <a:rPr sz="3200" i="1" spc="-15" dirty="0">
                <a:solidFill>
                  <a:srgbClr val="F79546"/>
                </a:solidFill>
                <a:latin typeface="Calibri"/>
                <a:cs typeface="Calibri"/>
              </a:rPr>
              <a:t>symbol</a:t>
            </a:r>
            <a:r>
              <a:rPr sz="3200" spc="-15" dirty="0"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but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three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flow lines can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leave 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symbol.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14400"/>
            <a:ext cx="77889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spc="-25" dirty="0">
                <a:latin typeface="Calibri"/>
                <a:cs typeface="Calibri"/>
              </a:rPr>
              <a:t>Write </a:t>
            </a:r>
            <a:r>
              <a:rPr sz="2800" i="1" spc="-5" dirty="0">
                <a:latin typeface="Calibri"/>
                <a:cs typeface="Calibri"/>
              </a:rPr>
              <a:t>an </a:t>
            </a:r>
            <a:r>
              <a:rPr sz="2800" i="1" spc="-10" dirty="0">
                <a:latin typeface="Calibri"/>
                <a:cs typeface="Calibri"/>
              </a:rPr>
              <a:t>algorithm and draw flowchart </a:t>
            </a:r>
            <a:r>
              <a:rPr sz="2800" i="1" spc="-20" dirty="0">
                <a:latin typeface="Calibri"/>
                <a:cs typeface="Calibri"/>
              </a:rPr>
              <a:t>for </a:t>
            </a:r>
            <a:r>
              <a:rPr sz="2800" i="1" spc="-10" dirty="0">
                <a:latin typeface="Calibri"/>
                <a:cs typeface="Calibri"/>
              </a:rPr>
              <a:t>finding </a:t>
            </a:r>
            <a:r>
              <a:rPr sz="2800" i="1" spc="-5" dirty="0">
                <a:latin typeface="Calibri"/>
                <a:cs typeface="Calibri"/>
              </a:rPr>
              <a:t>the  </a:t>
            </a:r>
            <a:r>
              <a:rPr sz="2800" i="1" spc="-10" dirty="0">
                <a:latin typeface="Calibri"/>
                <a:cs typeface="Calibri"/>
              </a:rPr>
              <a:t>sum </a:t>
            </a:r>
            <a:r>
              <a:rPr sz="2800" i="1" dirty="0">
                <a:latin typeface="Calibri"/>
                <a:cs typeface="Calibri"/>
              </a:rPr>
              <a:t>of </a:t>
            </a:r>
            <a:r>
              <a:rPr sz="2800" i="1" spc="-20" dirty="0">
                <a:latin typeface="Calibri"/>
                <a:cs typeface="Calibri"/>
              </a:rPr>
              <a:t>any </a:t>
            </a:r>
            <a:r>
              <a:rPr sz="2800" i="1" spc="-5" dirty="0">
                <a:latin typeface="Calibri"/>
                <a:cs typeface="Calibri"/>
              </a:rPr>
              <a:t>two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5410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Algorithm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2286000"/>
            <a:ext cx="6946900" cy="3277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10" dirty="0">
                <a:latin typeface="Calibri"/>
                <a:cs typeface="Calibri"/>
              </a:rPr>
              <a:t>Step1: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  <a:p>
            <a:pPr marL="12700" marR="937894">
              <a:lnSpc>
                <a:spcPts val="4230"/>
              </a:lnSpc>
              <a:spcBef>
                <a:spcPts val="200"/>
              </a:spcBef>
            </a:pPr>
            <a:r>
              <a:rPr sz="3200" spc="-10" dirty="0">
                <a:latin typeface="Calibri"/>
                <a:cs typeface="Calibri"/>
              </a:rPr>
              <a:t>Step2: </a:t>
            </a:r>
            <a:r>
              <a:rPr sz="3200" spc="-15" dirty="0">
                <a:latin typeface="Calibri"/>
                <a:cs typeface="Calibri"/>
              </a:rPr>
              <a:t>Display “Enter two </a:t>
            </a:r>
            <a:r>
              <a:rPr sz="3200" spc="-45" dirty="0">
                <a:latin typeface="Calibri"/>
                <a:cs typeface="Calibri"/>
              </a:rPr>
              <a:t>numbers”.  </a:t>
            </a:r>
            <a:r>
              <a:rPr sz="3200" spc="-10" dirty="0">
                <a:latin typeface="Calibri"/>
                <a:cs typeface="Calibri"/>
              </a:rPr>
              <a:t>Step3: </a:t>
            </a:r>
            <a:r>
              <a:rPr sz="3200" spc="-15" dirty="0">
                <a:latin typeface="Calibri"/>
                <a:cs typeface="Calibri"/>
              </a:rPr>
              <a:t>Read </a:t>
            </a:r>
            <a:r>
              <a:rPr sz="3200" dirty="0">
                <a:latin typeface="Calibri"/>
                <a:cs typeface="Calibri"/>
              </a:rPr>
              <a:t>A 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200" spc="-10" dirty="0">
                <a:latin typeface="Calibri"/>
                <a:cs typeface="Calibri"/>
              </a:rPr>
              <a:t>Step4: </a:t>
            </a:r>
            <a:r>
              <a:rPr sz="3200" spc="-5" dirty="0">
                <a:latin typeface="Calibri"/>
                <a:cs typeface="Calibri"/>
              </a:rPr>
              <a:t>C=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A+B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4230"/>
              </a:lnSpc>
              <a:spcBef>
                <a:spcPts val="200"/>
              </a:spcBef>
            </a:pPr>
            <a:r>
              <a:rPr sz="3200" spc="-10" dirty="0">
                <a:latin typeface="Calibri"/>
                <a:cs typeface="Calibri"/>
              </a:rPr>
              <a:t>Step5: </a:t>
            </a:r>
            <a:r>
              <a:rPr sz="3200" spc="-15" dirty="0">
                <a:latin typeface="Calibri"/>
                <a:cs typeface="Calibri"/>
              </a:rPr>
              <a:t>Display </a:t>
            </a:r>
            <a:r>
              <a:rPr sz="3200" dirty="0">
                <a:latin typeface="Calibri"/>
                <a:cs typeface="Calibri"/>
              </a:rPr>
              <a:t>“C as </a:t>
            </a:r>
            <a:r>
              <a:rPr sz="3200" spc="-5" dirty="0">
                <a:latin typeface="Calibri"/>
                <a:cs typeface="Calibri"/>
              </a:rPr>
              <a:t>sum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two numbers”  </a:t>
            </a:r>
            <a:r>
              <a:rPr sz="3200" spc="-10" dirty="0">
                <a:latin typeface="Calibri"/>
                <a:cs typeface="Calibri"/>
              </a:rPr>
              <a:t>Step6: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Stop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86257"/>
            <a:ext cx="480059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Flowchart</a:t>
            </a:r>
            <a:endParaRPr sz="44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1296161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905000" y="0"/>
                </a:lnTo>
                <a:lnTo>
                  <a:pt x="1934640" y="5994"/>
                </a:lnTo>
                <a:lnTo>
                  <a:pt x="1958863" y="22336"/>
                </a:lnTo>
                <a:lnTo>
                  <a:pt x="1975205" y="46559"/>
                </a:lnTo>
                <a:lnTo>
                  <a:pt x="1981200" y="76200"/>
                </a:lnTo>
                <a:lnTo>
                  <a:pt x="1981200" y="381000"/>
                </a:lnTo>
                <a:lnTo>
                  <a:pt x="1975205" y="410640"/>
                </a:lnTo>
                <a:lnTo>
                  <a:pt x="1958863" y="434863"/>
                </a:lnTo>
                <a:lnTo>
                  <a:pt x="1934640" y="451205"/>
                </a:lnTo>
                <a:lnTo>
                  <a:pt x="1905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3201" y="135915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5487161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905000" y="0"/>
                </a:lnTo>
                <a:lnTo>
                  <a:pt x="1934640" y="5994"/>
                </a:lnTo>
                <a:lnTo>
                  <a:pt x="1958863" y="22336"/>
                </a:lnTo>
                <a:lnTo>
                  <a:pt x="1975205" y="46559"/>
                </a:lnTo>
                <a:lnTo>
                  <a:pt x="1981200" y="76200"/>
                </a:lnTo>
                <a:lnTo>
                  <a:pt x="1981200" y="381000"/>
                </a:lnTo>
                <a:lnTo>
                  <a:pt x="1975205" y="410662"/>
                </a:lnTo>
                <a:lnTo>
                  <a:pt x="1958863" y="434882"/>
                </a:lnTo>
                <a:lnTo>
                  <a:pt x="1934640" y="451212"/>
                </a:lnTo>
                <a:lnTo>
                  <a:pt x="19050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5529" y="5551119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9365" y="2210561"/>
            <a:ext cx="2667000" cy="762000"/>
          </a:xfrm>
          <a:custGeom>
            <a:avLst/>
            <a:gdLst/>
            <a:ahLst/>
            <a:cxnLst/>
            <a:rect l="l" t="t" r="r" b="b"/>
            <a:pathLst>
              <a:path w="2667000" h="762000">
                <a:moveTo>
                  <a:pt x="0" y="762000"/>
                </a:moveTo>
                <a:lnTo>
                  <a:pt x="190500" y="0"/>
                </a:lnTo>
                <a:lnTo>
                  <a:pt x="2667000" y="0"/>
                </a:lnTo>
                <a:lnTo>
                  <a:pt x="2476500" y="76200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9424" y="2289175"/>
            <a:ext cx="170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195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Read </a:t>
            </a:r>
            <a:r>
              <a:rPr sz="1800" spc="-10" dirty="0">
                <a:latin typeface="Calibri"/>
                <a:cs typeface="Calibri"/>
              </a:rPr>
              <a:t>two  Numbers,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4344161"/>
            <a:ext cx="3733800" cy="762000"/>
          </a:xfrm>
          <a:custGeom>
            <a:avLst/>
            <a:gdLst/>
            <a:ahLst/>
            <a:cxnLst/>
            <a:rect l="l" t="t" r="r" b="b"/>
            <a:pathLst>
              <a:path w="3733800" h="762000">
                <a:moveTo>
                  <a:pt x="0" y="762000"/>
                </a:moveTo>
                <a:lnTo>
                  <a:pt x="190500" y="0"/>
                </a:lnTo>
                <a:lnTo>
                  <a:pt x="3733800" y="0"/>
                </a:lnTo>
                <a:lnTo>
                  <a:pt x="3543300" y="76200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7803" y="4560189"/>
            <a:ext cx="2580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Display </a:t>
            </a:r>
            <a:r>
              <a:rPr sz="1800" dirty="0">
                <a:latin typeface="Calibri"/>
                <a:cs typeface="Calibri"/>
              </a:rPr>
              <a:t>C as </a:t>
            </a:r>
            <a:r>
              <a:rPr sz="1800" spc="-5" dirty="0">
                <a:latin typeface="Calibri"/>
                <a:cs typeface="Calibri"/>
              </a:rPr>
              <a:t>Sum of </a:t>
            </a:r>
            <a:r>
              <a:rPr sz="1800" dirty="0">
                <a:latin typeface="Calibri"/>
                <a:cs typeface="Calibri"/>
              </a:rPr>
              <a:t>A 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1200" y="3353561"/>
            <a:ext cx="2024380" cy="5334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Calibri"/>
                <a:cs typeface="Calibri"/>
              </a:rPr>
              <a:t>C = A +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242" y="1752345"/>
            <a:ext cx="213995" cy="1600835"/>
          </a:xfrm>
          <a:custGeom>
            <a:avLst/>
            <a:gdLst/>
            <a:ahLst/>
            <a:cxnLst/>
            <a:rect l="l" t="t" r="r" b="b"/>
            <a:pathLst>
              <a:path w="213995" h="1600835">
                <a:moveTo>
                  <a:pt x="103251" y="1513967"/>
                </a:moveTo>
                <a:lnTo>
                  <a:pt x="102489" y="1510030"/>
                </a:lnTo>
                <a:lnTo>
                  <a:pt x="99441" y="1508125"/>
                </a:lnTo>
                <a:lnTo>
                  <a:pt x="96520" y="1506220"/>
                </a:lnTo>
                <a:lnTo>
                  <a:pt x="92583" y="1507109"/>
                </a:lnTo>
                <a:lnTo>
                  <a:pt x="90678" y="1510030"/>
                </a:lnTo>
                <a:lnTo>
                  <a:pt x="55918" y="1564640"/>
                </a:lnTo>
                <a:lnTo>
                  <a:pt x="69596" y="1219708"/>
                </a:lnTo>
                <a:lnTo>
                  <a:pt x="56896" y="1219200"/>
                </a:lnTo>
                <a:lnTo>
                  <a:pt x="43218" y="1564233"/>
                </a:lnTo>
                <a:lnTo>
                  <a:pt x="12344" y="1506093"/>
                </a:lnTo>
                <a:lnTo>
                  <a:pt x="11176" y="1503934"/>
                </a:lnTo>
                <a:lnTo>
                  <a:pt x="7366" y="1502791"/>
                </a:lnTo>
                <a:lnTo>
                  <a:pt x="4191" y="1504442"/>
                </a:lnTo>
                <a:lnTo>
                  <a:pt x="1143" y="1506093"/>
                </a:lnTo>
                <a:lnTo>
                  <a:pt x="0" y="1509903"/>
                </a:lnTo>
                <a:lnTo>
                  <a:pt x="1651" y="1512951"/>
                </a:lnTo>
                <a:lnTo>
                  <a:pt x="48133" y="1600454"/>
                </a:lnTo>
                <a:lnTo>
                  <a:pt x="55994" y="1588135"/>
                </a:lnTo>
                <a:lnTo>
                  <a:pt x="101473" y="1516888"/>
                </a:lnTo>
                <a:lnTo>
                  <a:pt x="103251" y="1513967"/>
                </a:lnTo>
                <a:close/>
              </a:path>
              <a:path w="213995" h="1600835">
                <a:moveTo>
                  <a:pt x="213614" y="371348"/>
                </a:moveTo>
                <a:lnTo>
                  <a:pt x="212725" y="367411"/>
                </a:lnTo>
                <a:lnTo>
                  <a:pt x="206883" y="363601"/>
                </a:lnTo>
                <a:lnTo>
                  <a:pt x="202946" y="364363"/>
                </a:lnTo>
                <a:lnTo>
                  <a:pt x="201041" y="367411"/>
                </a:lnTo>
                <a:lnTo>
                  <a:pt x="165785" y="421919"/>
                </a:lnTo>
                <a:lnTo>
                  <a:pt x="185293" y="508"/>
                </a:lnTo>
                <a:lnTo>
                  <a:pt x="172593" y="0"/>
                </a:lnTo>
                <a:lnTo>
                  <a:pt x="153212" y="421195"/>
                </a:lnTo>
                <a:lnTo>
                  <a:pt x="123113" y="363601"/>
                </a:lnTo>
                <a:lnTo>
                  <a:pt x="121539" y="360680"/>
                </a:lnTo>
                <a:lnTo>
                  <a:pt x="117729" y="359537"/>
                </a:lnTo>
                <a:lnTo>
                  <a:pt x="114554" y="361061"/>
                </a:lnTo>
                <a:lnTo>
                  <a:pt x="111506" y="362712"/>
                </a:lnTo>
                <a:lnTo>
                  <a:pt x="110236" y="366522"/>
                </a:lnTo>
                <a:lnTo>
                  <a:pt x="157861" y="457454"/>
                </a:lnTo>
                <a:lnTo>
                  <a:pt x="165836" y="445135"/>
                </a:lnTo>
                <a:lnTo>
                  <a:pt x="213614" y="37134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4402" y="3885945"/>
            <a:ext cx="106680" cy="1602105"/>
          </a:xfrm>
          <a:custGeom>
            <a:avLst/>
            <a:gdLst/>
            <a:ahLst/>
            <a:cxnLst/>
            <a:rect l="l" t="t" r="r" b="b"/>
            <a:pathLst>
              <a:path w="106679" h="1602104">
                <a:moveTo>
                  <a:pt x="103378" y="367030"/>
                </a:moveTo>
                <a:lnTo>
                  <a:pt x="102235" y="363093"/>
                </a:lnTo>
                <a:lnTo>
                  <a:pt x="99187" y="361442"/>
                </a:lnTo>
                <a:lnTo>
                  <a:pt x="96012" y="359791"/>
                </a:lnTo>
                <a:lnTo>
                  <a:pt x="92202" y="361061"/>
                </a:lnTo>
                <a:lnTo>
                  <a:pt x="88988" y="367030"/>
                </a:lnTo>
                <a:lnTo>
                  <a:pt x="60071" y="421144"/>
                </a:lnTo>
                <a:lnTo>
                  <a:pt x="44323" y="0"/>
                </a:lnTo>
                <a:lnTo>
                  <a:pt x="31623" y="508"/>
                </a:lnTo>
                <a:lnTo>
                  <a:pt x="47371" y="421665"/>
                </a:lnTo>
                <a:lnTo>
                  <a:pt x="12611" y="366903"/>
                </a:lnTo>
                <a:lnTo>
                  <a:pt x="10795" y="363982"/>
                </a:lnTo>
                <a:lnTo>
                  <a:pt x="6858" y="363220"/>
                </a:lnTo>
                <a:lnTo>
                  <a:pt x="3937" y="364998"/>
                </a:lnTo>
                <a:lnTo>
                  <a:pt x="889" y="366903"/>
                </a:lnTo>
                <a:lnTo>
                  <a:pt x="0" y="370840"/>
                </a:lnTo>
                <a:lnTo>
                  <a:pt x="1905" y="373761"/>
                </a:lnTo>
                <a:lnTo>
                  <a:pt x="54991" y="457454"/>
                </a:lnTo>
                <a:lnTo>
                  <a:pt x="61569" y="445135"/>
                </a:lnTo>
                <a:lnTo>
                  <a:pt x="101727" y="370078"/>
                </a:lnTo>
                <a:lnTo>
                  <a:pt x="103378" y="367030"/>
                </a:lnTo>
                <a:close/>
              </a:path>
              <a:path w="106679" h="1602104">
                <a:moveTo>
                  <a:pt x="106426" y="1512951"/>
                </a:moveTo>
                <a:lnTo>
                  <a:pt x="105410" y="1509141"/>
                </a:lnTo>
                <a:lnTo>
                  <a:pt x="99314" y="1505585"/>
                </a:lnTo>
                <a:lnTo>
                  <a:pt x="95504" y="1506601"/>
                </a:lnTo>
                <a:lnTo>
                  <a:pt x="61087" y="1565605"/>
                </a:lnTo>
                <a:lnTo>
                  <a:pt x="61087" y="1219454"/>
                </a:lnTo>
                <a:lnTo>
                  <a:pt x="48387" y="1219454"/>
                </a:lnTo>
                <a:lnTo>
                  <a:pt x="48387" y="1565605"/>
                </a:lnTo>
                <a:lnTo>
                  <a:pt x="13970" y="1506601"/>
                </a:lnTo>
                <a:lnTo>
                  <a:pt x="10160" y="1505585"/>
                </a:lnTo>
                <a:lnTo>
                  <a:pt x="4064" y="1509141"/>
                </a:lnTo>
                <a:lnTo>
                  <a:pt x="3048" y="1512951"/>
                </a:lnTo>
                <a:lnTo>
                  <a:pt x="54737" y="1601597"/>
                </a:lnTo>
                <a:lnTo>
                  <a:pt x="62064" y="1589024"/>
                </a:lnTo>
                <a:lnTo>
                  <a:pt x="106426" y="151295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876800" y="2426207"/>
            <a:ext cx="864235" cy="178435"/>
            <a:chOff x="5929884" y="2426207"/>
            <a:chExt cx="864235" cy="178435"/>
          </a:xfrm>
          <a:solidFill>
            <a:schemeClr val="accent4"/>
          </a:solidFill>
        </p:grpSpPr>
        <p:sp>
          <p:nvSpPr>
            <p:cNvPr id="15" name="object 15"/>
            <p:cNvSpPr/>
            <p:nvPr/>
          </p:nvSpPr>
          <p:spPr>
            <a:xfrm>
              <a:off x="5942838" y="2439161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838200" y="114300"/>
                  </a:lnTo>
                  <a:lnTo>
                    <a:pt x="83820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2838" y="2439161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838200" y="114300"/>
                  </a:move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lnTo>
                    <a:pt x="76200" y="0"/>
                  </a:lnTo>
                  <a:lnTo>
                    <a:pt x="76200" y="38100"/>
                  </a:lnTo>
                  <a:lnTo>
                    <a:pt x="838200" y="38100"/>
                  </a:lnTo>
                  <a:lnTo>
                    <a:pt x="838200" y="114300"/>
                  </a:lnTo>
                  <a:close/>
                </a:path>
              </a:pathLst>
            </a:custGeom>
            <a:grpFill/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72200" y="2174874"/>
            <a:ext cx="9594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Calibri"/>
                <a:cs typeface="Calibri"/>
              </a:rPr>
              <a:t>In</a:t>
            </a:r>
            <a:r>
              <a:rPr sz="3400" dirty="0">
                <a:latin typeface="Calibri"/>
                <a:cs typeface="Calibri"/>
              </a:rPr>
              <a:t>p</a:t>
            </a:r>
            <a:r>
              <a:rPr sz="3400" spc="-10" dirty="0">
                <a:latin typeface="Calibri"/>
                <a:cs typeface="Calibri"/>
              </a:rPr>
              <a:t>ut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00600" y="1473708"/>
            <a:ext cx="864235" cy="178435"/>
            <a:chOff x="5853684" y="1473708"/>
            <a:chExt cx="864235" cy="178435"/>
          </a:xfrm>
          <a:solidFill>
            <a:schemeClr val="accent4"/>
          </a:solidFill>
        </p:grpSpPr>
        <p:sp>
          <p:nvSpPr>
            <p:cNvPr id="19" name="object 19"/>
            <p:cNvSpPr/>
            <p:nvPr/>
          </p:nvSpPr>
          <p:spPr>
            <a:xfrm>
              <a:off x="5866638" y="14866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838200" y="114300"/>
                  </a:lnTo>
                  <a:lnTo>
                    <a:pt x="83820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6638" y="14866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838200" y="114300"/>
                  </a:move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lnTo>
                    <a:pt x="76200" y="0"/>
                  </a:lnTo>
                  <a:lnTo>
                    <a:pt x="76200" y="38100"/>
                  </a:lnTo>
                  <a:lnTo>
                    <a:pt x="838200" y="38100"/>
                  </a:lnTo>
                  <a:lnTo>
                    <a:pt x="838200" y="114300"/>
                  </a:lnTo>
                  <a:close/>
                </a:path>
              </a:pathLst>
            </a:custGeom>
            <a:grpFill/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96000" y="1221993"/>
            <a:ext cx="8674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alibri"/>
                <a:cs typeface="Calibri"/>
              </a:rPr>
              <a:t>S</a:t>
            </a:r>
            <a:r>
              <a:rPr sz="3400" spc="-35" dirty="0">
                <a:latin typeface="Calibri"/>
                <a:cs typeface="Calibri"/>
              </a:rPr>
              <a:t>t</a:t>
            </a:r>
            <a:r>
              <a:rPr sz="3400" spc="-5" dirty="0">
                <a:latin typeface="Calibri"/>
                <a:cs typeface="Calibri"/>
              </a:rPr>
              <a:t>a</a:t>
            </a:r>
            <a:r>
              <a:rPr sz="3400" spc="5" dirty="0">
                <a:latin typeface="Calibri"/>
                <a:cs typeface="Calibri"/>
              </a:rPr>
              <a:t>r</a:t>
            </a:r>
            <a:r>
              <a:rPr sz="3400" spc="-5" dirty="0">
                <a:latin typeface="Calibri"/>
                <a:cs typeface="Calibri"/>
              </a:rPr>
              <a:t>t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29200" y="4674108"/>
            <a:ext cx="864235" cy="178435"/>
            <a:chOff x="6082284" y="4674108"/>
            <a:chExt cx="864235" cy="178435"/>
          </a:xfrm>
          <a:solidFill>
            <a:schemeClr val="accent4"/>
          </a:solidFill>
        </p:grpSpPr>
        <p:sp>
          <p:nvSpPr>
            <p:cNvPr id="23" name="object 23"/>
            <p:cNvSpPr/>
            <p:nvPr/>
          </p:nvSpPr>
          <p:spPr>
            <a:xfrm>
              <a:off x="6095238" y="46870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838200" y="114300"/>
                  </a:lnTo>
                  <a:lnTo>
                    <a:pt x="83820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238" y="46870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838200" y="114300"/>
                  </a:move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lnTo>
                    <a:pt x="76200" y="0"/>
                  </a:lnTo>
                  <a:lnTo>
                    <a:pt x="76200" y="38100"/>
                  </a:lnTo>
                  <a:lnTo>
                    <a:pt x="838200" y="38100"/>
                  </a:lnTo>
                  <a:lnTo>
                    <a:pt x="838200" y="114300"/>
                  </a:lnTo>
                  <a:close/>
                </a:path>
              </a:pathLst>
            </a:custGeom>
            <a:grpFill/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24980" y="4423028"/>
            <a:ext cx="1280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alibri"/>
                <a:cs typeface="Calibri"/>
              </a:rPr>
              <a:t>Outp</a:t>
            </a:r>
            <a:r>
              <a:rPr sz="3400" dirty="0">
                <a:latin typeface="Calibri"/>
                <a:cs typeface="Calibri"/>
              </a:rPr>
              <a:t>u</a:t>
            </a:r>
            <a:r>
              <a:rPr sz="3400" spc="-5" dirty="0">
                <a:latin typeface="Calibri"/>
                <a:cs typeface="Calibri"/>
              </a:rPr>
              <a:t>t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30724" y="5588508"/>
            <a:ext cx="864235" cy="178435"/>
            <a:chOff x="6083808" y="5588508"/>
            <a:chExt cx="864235" cy="178435"/>
          </a:xfrm>
          <a:solidFill>
            <a:schemeClr val="accent4"/>
          </a:solidFill>
        </p:grpSpPr>
        <p:sp>
          <p:nvSpPr>
            <p:cNvPr id="27" name="object 27"/>
            <p:cNvSpPr/>
            <p:nvPr/>
          </p:nvSpPr>
          <p:spPr>
            <a:xfrm>
              <a:off x="6096762" y="56014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838199" y="114300"/>
                  </a:lnTo>
                  <a:lnTo>
                    <a:pt x="838199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6762" y="56014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838199" y="114300"/>
                  </a:move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lnTo>
                    <a:pt x="76200" y="0"/>
                  </a:lnTo>
                  <a:lnTo>
                    <a:pt x="76200" y="38100"/>
                  </a:lnTo>
                  <a:lnTo>
                    <a:pt x="838199" y="38100"/>
                  </a:lnTo>
                  <a:lnTo>
                    <a:pt x="838199" y="114300"/>
                  </a:lnTo>
                  <a:close/>
                </a:path>
              </a:pathLst>
            </a:custGeom>
            <a:grpFill/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27013" y="5337759"/>
            <a:ext cx="6889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alibri"/>
                <a:cs typeface="Calibri"/>
              </a:rPr>
              <a:t>End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78324" y="3454908"/>
            <a:ext cx="864235" cy="178435"/>
            <a:chOff x="5931408" y="3454908"/>
            <a:chExt cx="864235" cy="178435"/>
          </a:xfrm>
          <a:solidFill>
            <a:schemeClr val="accent4"/>
          </a:solidFill>
        </p:grpSpPr>
        <p:sp>
          <p:nvSpPr>
            <p:cNvPr id="31" name="object 31"/>
            <p:cNvSpPr/>
            <p:nvPr/>
          </p:nvSpPr>
          <p:spPr>
            <a:xfrm>
              <a:off x="5944362" y="34678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838199" y="114300"/>
                  </a:lnTo>
                  <a:lnTo>
                    <a:pt x="838199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4362" y="34678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838199" y="114300"/>
                  </a:move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lnTo>
                    <a:pt x="76200" y="0"/>
                  </a:lnTo>
                  <a:lnTo>
                    <a:pt x="76200" y="38100"/>
                  </a:lnTo>
                  <a:lnTo>
                    <a:pt x="838199" y="38100"/>
                  </a:lnTo>
                  <a:lnTo>
                    <a:pt x="838199" y="114300"/>
                  </a:lnTo>
                  <a:close/>
                </a:path>
              </a:pathLst>
            </a:custGeom>
            <a:grpFill/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74613" y="3203270"/>
            <a:ext cx="18815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latin typeface="Calibri"/>
                <a:cs typeface="Calibri"/>
              </a:rPr>
              <a:t>Processing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130810"/>
            <a:ext cx="27432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51661"/>
            <a:ext cx="8063230" cy="536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51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Coding is t</a:t>
            </a:r>
            <a:r>
              <a:rPr sz="2400" spc="-5" smtClean="0">
                <a:latin typeface="Calibri"/>
                <a:cs typeface="Calibri"/>
              </a:rPr>
              <a:t>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transforming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logic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5" dirty="0">
                <a:latin typeface="Calibri"/>
                <a:cs typeface="Calibri"/>
              </a:rPr>
              <a:t>into 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15" dirty="0">
                <a:latin typeface="Calibri"/>
                <a:cs typeface="Calibri"/>
              </a:rPr>
              <a:t> format.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Calibri"/>
                <a:cs typeface="Calibri"/>
              </a:rPr>
              <a:t>An </a:t>
            </a:r>
            <a:r>
              <a:rPr sz="2400" i="1" spc="-5" dirty="0">
                <a:latin typeface="Calibri"/>
                <a:cs typeface="Calibri"/>
              </a:rPr>
              <a:t>act </a:t>
            </a:r>
            <a:r>
              <a:rPr sz="2400" i="1" dirty="0">
                <a:latin typeface="Calibri"/>
                <a:cs typeface="Calibri"/>
              </a:rPr>
              <a:t>of </a:t>
            </a:r>
            <a:r>
              <a:rPr sz="2400" i="1" spc="-5" dirty="0">
                <a:latin typeface="Calibri"/>
                <a:cs typeface="Calibri"/>
              </a:rPr>
              <a:t>transforming </a:t>
            </a:r>
            <a:r>
              <a:rPr sz="2400" i="1" dirty="0">
                <a:latin typeface="Calibri"/>
                <a:cs typeface="Calibri"/>
              </a:rPr>
              <a:t>operations in </a:t>
            </a:r>
            <a:r>
              <a:rPr sz="2400" i="1" spc="-5" dirty="0">
                <a:latin typeface="Calibri"/>
                <a:cs typeface="Calibri"/>
              </a:rPr>
              <a:t>each </a:t>
            </a:r>
            <a:r>
              <a:rPr sz="2400" i="1" spc="-15" dirty="0">
                <a:latin typeface="Calibri"/>
                <a:cs typeface="Calibri"/>
              </a:rPr>
              <a:t>box </a:t>
            </a:r>
            <a:r>
              <a:rPr sz="2400" i="1" dirty="0">
                <a:latin typeface="Calibri"/>
                <a:cs typeface="Calibri"/>
              </a:rPr>
              <a:t>of the </a:t>
            </a:r>
            <a:r>
              <a:rPr sz="2400" i="1" spc="-5" dirty="0">
                <a:latin typeface="Calibri"/>
                <a:cs typeface="Calibri"/>
              </a:rPr>
              <a:t>flowchart  </a:t>
            </a:r>
            <a:r>
              <a:rPr sz="2400" i="1" dirty="0">
                <a:latin typeface="Calibri"/>
                <a:cs typeface="Calibri"/>
              </a:rPr>
              <a:t>in </a:t>
            </a:r>
            <a:r>
              <a:rPr sz="2400" i="1" spc="-5" dirty="0">
                <a:latin typeface="Calibri"/>
                <a:cs typeface="Calibri"/>
              </a:rPr>
              <a:t>terms </a:t>
            </a:r>
            <a:r>
              <a:rPr sz="2400" i="1" dirty="0">
                <a:latin typeface="Calibri"/>
                <a:cs typeface="Calibri"/>
              </a:rPr>
              <a:t>of the </a:t>
            </a:r>
            <a:r>
              <a:rPr sz="2400" i="1" spc="-15" dirty="0">
                <a:latin typeface="Calibri"/>
                <a:cs typeface="Calibri"/>
              </a:rPr>
              <a:t>statement </a:t>
            </a:r>
            <a:r>
              <a:rPr sz="2400" i="1" dirty="0">
                <a:latin typeface="Calibri"/>
                <a:cs typeface="Calibri"/>
              </a:rPr>
              <a:t>of the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code written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 </a:t>
            </a:r>
            <a:r>
              <a:rPr sz="2400" dirty="0">
                <a:latin typeface="Calibri"/>
                <a:cs typeface="Calibri"/>
              </a:rPr>
              <a:t>is 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b="1" i="1" spc="-10" dirty="0">
                <a:solidFill>
                  <a:srgbClr val="00AF50"/>
                </a:solidFill>
                <a:latin typeface="Calibri"/>
                <a:cs typeface="Calibri"/>
              </a:rPr>
              <a:t>source</a:t>
            </a:r>
            <a:r>
              <a:rPr sz="2400" b="1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50"/>
                </a:solidFill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marR="1028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Coding </a:t>
            </a:r>
            <a:r>
              <a:rPr sz="2400" dirty="0">
                <a:latin typeface="Calibri"/>
                <a:cs typeface="Calibri"/>
              </a:rPr>
              <a:t>isn’t the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task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done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using  </a:t>
            </a:r>
            <a:r>
              <a:rPr sz="2400" spc="-35" dirty="0">
                <a:latin typeface="Calibri"/>
                <a:cs typeface="Calibri"/>
              </a:rPr>
              <a:t>computer.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Anyone </a:t>
            </a:r>
            <a:r>
              <a:rPr sz="2400" b="1" spc="-5">
                <a:latin typeface="Calibri"/>
                <a:cs typeface="Calibri"/>
              </a:rPr>
              <a:t>can </a:t>
            </a:r>
            <a:r>
              <a:rPr sz="2400" b="1" spc="-5" smtClean="0">
                <a:latin typeface="Calibri"/>
                <a:cs typeface="Calibri"/>
              </a:rPr>
              <a:t>code</a:t>
            </a:r>
            <a:r>
              <a:rPr lang="en-US" sz="2400" b="1" spc="-5" dirty="0" smtClean="0">
                <a:latin typeface="Calibri"/>
                <a:cs typeface="Calibri"/>
              </a:rPr>
              <a:t>, but most know the language enough.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33857"/>
            <a:ext cx="5029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Compil</a:t>
            </a:r>
            <a:r>
              <a:rPr sz="4400" spc="-35" dirty="0"/>
              <a:t>a</a:t>
            </a:r>
            <a:r>
              <a:rPr sz="4400" dirty="0"/>
              <a:t>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461"/>
            <a:ext cx="7579995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Compilation is the p</a:t>
            </a:r>
            <a:r>
              <a:rPr sz="2400" spc="-10" smtClean="0">
                <a:latin typeface="Calibri"/>
                <a:cs typeface="Calibri"/>
              </a:rPr>
              <a:t>rocess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changing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language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spc="-10" dirty="0">
                <a:latin typeface="Calibri"/>
                <a:cs typeface="Calibri"/>
              </a:rPr>
              <a:t>level  </a:t>
            </a:r>
            <a:r>
              <a:rPr sz="2400" spc="-5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>
                <a:latin typeface="Calibri"/>
                <a:cs typeface="Calibri"/>
              </a:rPr>
              <a:t>It </a:t>
            </a:r>
            <a:r>
              <a:rPr lang="en-US" sz="2400" dirty="0" smtClean="0">
                <a:latin typeface="Calibri"/>
                <a:cs typeface="Calibri"/>
              </a:rPr>
              <a:t>can be</a:t>
            </a:r>
            <a:r>
              <a:rPr sz="240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 </a:t>
            </a:r>
            <a:r>
              <a:rPr sz="2400" spc="-10">
                <a:latin typeface="Calibri"/>
                <a:cs typeface="Calibri"/>
              </a:rPr>
              <a:t>by </a:t>
            </a:r>
            <a:r>
              <a:rPr lang="en-US" sz="2400" spc="-10" dirty="0" smtClean="0">
                <a:latin typeface="Calibri"/>
                <a:cs typeface="Calibri"/>
              </a:rPr>
              <a:t>using a </a:t>
            </a:r>
            <a:r>
              <a:rPr sz="2400" spc="-5" smtClean="0">
                <a:latin typeface="Calibri"/>
                <a:cs typeface="Calibri"/>
              </a:rPr>
              <a:t>special </a:t>
            </a:r>
            <a:r>
              <a:rPr sz="2400" spc="-10" smtClean="0">
                <a:latin typeface="Calibri"/>
                <a:cs typeface="Calibri"/>
              </a:rPr>
              <a:t>software</a:t>
            </a:r>
            <a:r>
              <a:rPr lang="en-US" sz="2400" spc="-10" dirty="0" smtClean="0">
                <a:latin typeface="Calibri"/>
                <a:cs typeface="Calibri"/>
              </a:rPr>
              <a:t> called</a:t>
            </a:r>
            <a:r>
              <a:rPr sz="2400" spc="-40" smtClean="0">
                <a:latin typeface="Calibri"/>
                <a:cs typeface="Calibri"/>
              </a:rPr>
              <a:t> </a:t>
            </a:r>
            <a:r>
              <a:rPr sz="2400" b="1" spc="-5" smtClean="0">
                <a:solidFill>
                  <a:schemeClr val="tx2"/>
                </a:solidFill>
                <a:latin typeface="Calibri"/>
                <a:cs typeface="Calibri"/>
              </a:rPr>
              <a:t>COMPILER</a:t>
            </a:r>
            <a:r>
              <a:rPr lang="en-US" sz="2400" b="1" spc="-5" dirty="0" smtClean="0">
                <a:solidFill>
                  <a:schemeClr val="tx2"/>
                </a:solidFill>
                <a:latin typeface="Calibri"/>
                <a:cs typeface="Calibri"/>
              </a:rPr>
              <a:t>.</a:t>
            </a:r>
            <a:endParaRPr sz="240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compilation process tests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0" dirty="0">
                <a:latin typeface="Calibri"/>
                <a:cs typeface="Calibri"/>
              </a:rPr>
              <a:t>syntax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marR="1447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syntax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10" dirty="0">
                <a:latin typeface="Calibri"/>
                <a:cs typeface="Calibri"/>
              </a:rPr>
              <a:t>are present, compiler can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compile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207010"/>
            <a:ext cx="309753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3413"/>
            <a:ext cx="801814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Once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compilation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completed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5" dirty="0">
                <a:solidFill>
                  <a:srgbClr val="92CDDD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92CDDD"/>
                </a:solidFill>
                <a:latin typeface="Calibri"/>
                <a:cs typeface="Calibri"/>
              </a:rPr>
              <a:t>program  </a:t>
            </a:r>
            <a:r>
              <a:rPr sz="2800" spc="-5" dirty="0">
                <a:solidFill>
                  <a:srgbClr val="92CDDD"/>
                </a:solidFill>
                <a:latin typeface="Calibri"/>
                <a:cs typeface="Calibri"/>
              </a:rPr>
              <a:t>is </a:t>
            </a:r>
            <a:r>
              <a:rPr sz="2800" spc="-20" dirty="0">
                <a:solidFill>
                  <a:srgbClr val="92CDDD"/>
                </a:solidFill>
                <a:latin typeface="Calibri"/>
                <a:cs typeface="Calibri"/>
              </a:rPr>
              <a:t>linked </a:t>
            </a:r>
            <a:r>
              <a:rPr sz="2800" spc="-5" dirty="0">
                <a:solidFill>
                  <a:srgbClr val="92CDDD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92CDDD"/>
                </a:solidFill>
                <a:latin typeface="Calibri"/>
                <a:cs typeface="Calibri"/>
              </a:rPr>
              <a:t>other </a:t>
            </a:r>
            <a:r>
              <a:rPr sz="2800" spc="-5" dirty="0">
                <a:solidFill>
                  <a:srgbClr val="92CDDD"/>
                </a:solidFill>
                <a:latin typeface="Calibri"/>
                <a:cs typeface="Calibri"/>
              </a:rPr>
              <a:t>object </a:t>
            </a:r>
            <a:r>
              <a:rPr sz="2800" spc="-20" dirty="0">
                <a:solidFill>
                  <a:srgbClr val="92CDDD"/>
                </a:solidFill>
                <a:latin typeface="Calibri"/>
                <a:cs typeface="Calibri"/>
              </a:rPr>
              <a:t>programs </a:t>
            </a:r>
            <a:r>
              <a:rPr sz="2800" spc="-10" dirty="0">
                <a:solidFill>
                  <a:srgbClr val="92CDDD"/>
                </a:solidFill>
                <a:latin typeface="Calibri"/>
                <a:cs typeface="Calibri"/>
              </a:rPr>
              <a:t>needed </a:t>
            </a:r>
            <a:r>
              <a:rPr sz="2800" spc="-30" dirty="0">
                <a:solidFill>
                  <a:srgbClr val="92CDDD"/>
                </a:solidFill>
                <a:latin typeface="Calibri"/>
                <a:cs typeface="Calibri"/>
              </a:rPr>
              <a:t>for  </a:t>
            </a:r>
            <a:r>
              <a:rPr sz="2800" spc="-20" dirty="0">
                <a:solidFill>
                  <a:srgbClr val="92CDDD"/>
                </a:solidFill>
                <a:latin typeface="Calibri"/>
                <a:cs typeface="Calibri"/>
              </a:rPr>
              <a:t>execution</a:t>
            </a:r>
            <a:r>
              <a:rPr sz="2800" spc="-20" dirty="0">
                <a:latin typeface="Calibri"/>
                <a:cs typeface="Calibri"/>
              </a:rPr>
              <a:t>, </a:t>
            </a:r>
            <a:r>
              <a:rPr sz="2800" spc="-15" dirty="0">
                <a:solidFill>
                  <a:srgbClr val="F9C090"/>
                </a:solidFill>
                <a:latin typeface="Calibri"/>
                <a:cs typeface="Calibri"/>
              </a:rPr>
              <a:t>there by </a:t>
            </a:r>
            <a:r>
              <a:rPr sz="2800" spc="-10" dirty="0">
                <a:solidFill>
                  <a:srgbClr val="F9C090"/>
                </a:solidFill>
                <a:latin typeface="Calibri"/>
                <a:cs typeface="Calibri"/>
              </a:rPr>
              <a:t>resulting </a:t>
            </a:r>
            <a:r>
              <a:rPr sz="2800" spc="-5" dirty="0">
                <a:solidFill>
                  <a:srgbClr val="F9C090"/>
                </a:solidFill>
                <a:latin typeface="Calibri"/>
                <a:cs typeface="Calibri"/>
              </a:rPr>
              <a:t>in a </a:t>
            </a:r>
            <a:r>
              <a:rPr sz="2800" spc="-10" dirty="0">
                <a:solidFill>
                  <a:srgbClr val="F9C090"/>
                </a:solidFill>
                <a:latin typeface="Calibri"/>
                <a:cs typeface="Calibri"/>
              </a:rPr>
              <a:t>binary </a:t>
            </a:r>
            <a:r>
              <a:rPr sz="2800" spc="-25" dirty="0">
                <a:solidFill>
                  <a:srgbClr val="F9C090"/>
                </a:solidFill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then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program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 loaded in the memory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purpose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finally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 is</a:t>
            </a:r>
            <a:r>
              <a:rPr sz="2800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executed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2533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 may </a:t>
            </a:r>
            <a:r>
              <a:rPr sz="2800" spc="-5" dirty="0">
                <a:latin typeface="Calibri"/>
                <a:cs typeface="Calibri"/>
              </a:rPr>
              <a:t>ask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inputs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generates  </a:t>
            </a:r>
            <a:r>
              <a:rPr sz="2800" spc="-10" dirty="0">
                <a:latin typeface="Calibri"/>
                <a:cs typeface="Calibri"/>
              </a:rPr>
              <a:t>outputs after processing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4511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Debugging and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60" dirty="0">
                <a:latin typeface="Calibri"/>
                <a:cs typeface="Calibri"/>
              </a:rPr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5813"/>
            <a:ext cx="7967980" cy="4926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874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Debugging </a:t>
            </a:r>
            <a:r>
              <a:rPr sz="2800" spc="-5">
                <a:latin typeface="Calibri"/>
                <a:cs typeface="Calibri"/>
              </a:rPr>
              <a:t>is </a:t>
            </a:r>
            <a:r>
              <a:rPr sz="2800" spc="-5" smtClean="0">
                <a:latin typeface="Calibri"/>
                <a:cs typeface="Calibri"/>
              </a:rPr>
              <a:t>the</a:t>
            </a:r>
            <a:r>
              <a:rPr lang="en-US" sz="2800" spc="-5" dirty="0" smtClean="0">
                <a:latin typeface="Calibri"/>
                <a:cs typeface="Calibri"/>
              </a:rPr>
              <a:t> process of </a:t>
            </a:r>
            <a:r>
              <a:rPr sz="2800" spc="-10" smtClean="0">
                <a:latin typeface="Calibri"/>
                <a:cs typeface="Calibri"/>
              </a:rPr>
              <a:t>discover</a:t>
            </a:r>
            <a:r>
              <a:rPr lang="en-US" sz="2800" spc="-10" dirty="0" smtClean="0">
                <a:latin typeface="Calibri"/>
                <a:cs typeface="Calibri"/>
              </a:rPr>
              <a:t>y</a:t>
            </a:r>
            <a:r>
              <a:rPr sz="2800" spc="-1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correction of 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errors</a:t>
            </a:r>
            <a:r>
              <a:rPr sz="2800" spc="-20" smtClean="0">
                <a:latin typeface="Calibri"/>
                <a:cs typeface="Calibri"/>
              </a:rPr>
              <a:t>.</a:t>
            </a:r>
            <a:endParaRPr lang="en-US" sz="2800" spc="-20" dirty="0" smtClean="0">
              <a:latin typeface="Calibri"/>
              <a:cs typeface="Calibri"/>
            </a:endParaRPr>
          </a:p>
          <a:p>
            <a:pPr marL="355600" marR="11874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smtClean="0">
                <a:latin typeface="Calibri"/>
                <a:cs typeface="Calibri"/>
              </a:rPr>
              <a:t>Some </a:t>
            </a:r>
            <a:r>
              <a:rPr sz="2800" spc="-20" dirty="0">
                <a:latin typeface="Calibri"/>
                <a:cs typeface="Calibri"/>
              </a:rPr>
              <a:t>errors may </a:t>
            </a:r>
            <a:r>
              <a:rPr sz="2800" spc="-10" dirty="0">
                <a:latin typeface="Calibri"/>
                <a:cs typeface="Calibri"/>
              </a:rPr>
              <a:t>remain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10" dirty="0">
                <a:latin typeface="Calibri"/>
                <a:cs typeface="Calibri"/>
              </a:rPr>
              <a:t>because </a:t>
            </a:r>
            <a:r>
              <a:rPr sz="2800" spc="-5">
                <a:latin typeface="Calibri"/>
                <a:cs typeface="Calibri"/>
              </a:rPr>
              <a:t>the  </a:t>
            </a:r>
            <a:r>
              <a:rPr sz="2800" spc="-10" smtClean="0">
                <a:latin typeface="Calibri"/>
                <a:cs typeface="Calibri"/>
              </a:rPr>
              <a:t>programmer </a:t>
            </a:r>
            <a:r>
              <a:rPr sz="2800" spc="-10" dirty="0">
                <a:latin typeface="Calibri"/>
                <a:cs typeface="Calibri"/>
              </a:rPr>
              <a:t>might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>
                <a:latin typeface="Calibri"/>
                <a:cs typeface="Calibri"/>
              </a:rPr>
              <a:t>never </a:t>
            </a:r>
            <a:r>
              <a:rPr sz="2800" spc="-5" smtClean="0">
                <a:latin typeface="Calibri"/>
                <a:cs typeface="Calibri"/>
              </a:rPr>
              <a:t>thought</a:t>
            </a:r>
            <a:r>
              <a:rPr lang="en-US" sz="2800" spc="-5" dirty="0" smtClean="0">
                <a:latin typeface="Calibri"/>
                <a:cs typeface="Calibri"/>
              </a:rPr>
              <a:t>/identify</a:t>
            </a:r>
            <a:r>
              <a:rPr sz="2800" spc="-5" smtClean="0">
                <a:latin typeface="Calibri"/>
                <a:cs typeface="Calibri"/>
              </a:rPr>
              <a:t>  </a:t>
            </a:r>
            <a:r>
              <a:rPr sz="2800" spc="-5" dirty="0">
                <a:latin typeface="Calibri"/>
                <a:cs typeface="Calibri"/>
              </a:rPr>
              <a:t>about 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error </a:t>
            </a:r>
            <a:r>
              <a:rPr sz="2800" spc="-10" dirty="0">
                <a:latin typeface="Calibri"/>
                <a:cs typeface="Calibri"/>
              </a:rPr>
              <a:t>appears </a:t>
            </a:r>
            <a:r>
              <a:rPr sz="2800" spc="-5" dirty="0">
                <a:latin typeface="Calibri"/>
                <a:cs typeface="Calibri"/>
              </a:rPr>
              <a:t>debugging is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necessary</a:t>
            </a:r>
            <a:r>
              <a:rPr sz="2800" spc="-25" smtClean="0">
                <a:latin typeface="Calibri"/>
                <a:cs typeface="Calibri"/>
              </a:rPr>
              <a:t>.</a:t>
            </a:r>
            <a:r>
              <a:rPr lang="en-US" sz="2800" spc="-40" dirty="0" smtClean="0">
                <a:cs typeface="Calibri"/>
              </a:rPr>
              <a:t> Testing </a:t>
            </a:r>
            <a:r>
              <a:rPr lang="en-US" sz="2800" spc="-10" dirty="0" smtClean="0">
                <a:cs typeface="Calibri"/>
              </a:rPr>
              <a:t>ensures that </a:t>
            </a:r>
            <a:r>
              <a:rPr lang="en-US" sz="2800" spc="-20" dirty="0" smtClean="0">
                <a:cs typeface="Calibri"/>
              </a:rPr>
              <a:t>program </a:t>
            </a:r>
            <a:r>
              <a:rPr lang="en-US" sz="2800" spc="-15" dirty="0" smtClean="0">
                <a:cs typeface="Calibri"/>
              </a:rPr>
              <a:t>performs </a:t>
            </a:r>
            <a:r>
              <a:rPr lang="en-US" sz="2800" spc="-10" dirty="0" smtClean="0">
                <a:cs typeface="Calibri"/>
              </a:rPr>
              <a:t>correctly the  required</a:t>
            </a:r>
            <a:r>
              <a:rPr lang="en-US" sz="2800" spc="-25" dirty="0" smtClean="0">
                <a:cs typeface="Calibri"/>
              </a:rPr>
              <a:t> </a:t>
            </a:r>
            <a:r>
              <a:rPr lang="en-US" sz="2800" spc="-10" dirty="0" smtClean="0">
                <a:cs typeface="Calibri"/>
              </a:rPr>
              <a:t>task.</a:t>
            </a:r>
            <a:endParaRPr lang="en-US" sz="28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83210"/>
            <a:ext cx="6705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Debugging </a:t>
            </a:r>
            <a:r>
              <a:rPr sz="3200" spc="-5" dirty="0"/>
              <a:t>and</a:t>
            </a:r>
            <a:r>
              <a:rPr sz="3200" spc="-70" dirty="0"/>
              <a:t> </a:t>
            </a:r>
            <a:r>
              <a:rPr sz="3200" spc="-65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0163"/>
            <a:ext cx="7606030" cy="437363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355600" marR="51689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Verification </a:t>
            </a:r>
            <a:r>
              <a:rPr sz="2700" spc="-5" dirty="0">
                <a:latin typeface="Calibri"/>
                <a:cs typeface="Calibri"/>
              </a:rPr>
              <a:t>ensures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20" dirty="0">
                <a:latin typeface="Calibri"/>
                <a:cs typeface="Calibri"/>
              </a:rPr>
              <a:t>program </a:t>
            </a:r>
            <a:r>
              <a:rPr sz="2700" dirty="0">
                <a:latin typeface="Calibri"/>
                <a:cs typeface="Calibri"/>
              </a:rPr>
              <a:t>does </a:t>
            </a:r>
            <a:r>
              <a:rPr sz="2700" spc="-5" dirty="0">
                <a:latin typeface="Calibri"/>
                <a:cs typeface="Calibri"/>
              </a:rPr>
              <a:t>what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 </a:t>
            </a:r>
            <a:r>
              <a:rPr sz="2700" spc="-15" dirty="0">
                <a:latin typeface="Calibri"/>
                <a:cs typeface="Calibri"/>
              </a:rPr>
              <a:t>programmer </a:t>
            </a:r>
            <a:r>
              <a:rPr sz="2700" spc="-10" dirty="0">
                <a:latin typeface="Calibri"/>
                <a:cs typeface="Calibri"/>
              </a:rPr>
              <a:t>intends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355600" marR="332105" indent="-342900">
              <a:lnSpc>
                <a:spcPts val="26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Validation </a:t>
            </a:r>
            <a:r>
              <a:rPr sz="2700" spc="-10" dirty="0">
                <a:latin typeface="Calibri"/>
                <a:cs typeface="Calibri"/>
              </a:rPr>
              <a:t>ensures that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program </a:t>
            </a:r>
            <a:r>
              <a:rPr sz="2700" spc="-15" dirty="0">
                <a:latin typeface="Calibri"/>
                <a:cs typeface="Calibri"/>
              </a:rPr>
              <a:t>produces </a:t>
            </a:r>
            <a:r>
              <a:rPr sz="2700" dirty="0">
                <a:latin typeface="Calibri"/>
                <a:cs typeface="Calibri"/>
              </a:rPr>
              <a:t>the  </a:t>
            </a:r>
            <a:r>
              <a:rPr sz="2700" spc="-15" dirty="0">
                <a:latin typeface="Calibri"/>
                <a:cs typeface="Calibri"/>
              </a:rPr>
              <a:t>correct </a:t>
            </a:r>
            <a:r>
              <a:rPr sz="2700" spc="-10" dirty="0">
                <a:latin typeface="Calibri"/>
                <a:cs typeface="Calibri"/>
              </a:rPr>
              <a:t>results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set of </a:t>
            </a:r>
            <a:r>
              <a:rPr sz="2700" spc="-20" dirty="0">
                <a:latin typeface="Calibri"/>
                <a:cs typeface="Calibri"/>
              </a:rPr>
              <a:t>test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355600" marR="118745" indent="-342900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70" dirty="0">
                <a:latin typeface="Calibri"/>
                <a:cs typeface="Calibri"/>
              </a:rPr>
              <a:t>Test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supplied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program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output </a:t>
            </a:r>
            <a:r>
              <a:rPr sz="2700" dirty="0">
                <a:latin typeface="Calibri"/>
                <a:cs typeface="Calibri"/>
              </a:rPr>
              <a:t>is  </a:t>
            </a:r>
            <a:r>
              <a:rPr sz="2700" spc="-5" dirty="0">
                <a:latin typeface="Calibri"/>
                <a:cs typeface="Calibri"/>
              </a:rPr>
              <a:t>observed.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Expected </a:t>
            </a:r>
            <a:r>
              <a:rPr sz="2700" spc="-5">
                <a:latin typeface="Calibri"/>
                <a:cs typeface="Calibri"/>
              </a:rPr>
              <a:t>output </a:t>
            </a:r>
            <a:r>
              <a:rPr lang="en-US" sz="2700" spc="-5" dirty="0" smtClean="0">
                <a:latin typeface="Calibri"/>
                <a:cs typeface="Calibri"/>
              </a:rPr>
              <a:t>is nothing but </a:t>
            </a:r>
            <a:r>
              <a:rPr sz="2700" spc="-15" smtClean="0">
                <a:latin typeface="Calibri"/>
                <a:cs typeface="Calibri"/>
              </a:rPr>
              <a:t>Error</a:t>
            </a:r>
            <a:r>
              <a:rPr sz="2700" spc="-35" smtClean="0">
                <a:latin typeface="Calibri"/>
                <a:cs typeface="Calibri"/>
              </a:rPr>
              <a:t> </a:t>
            </a:r>
            <a:r>
              <a:rPr sz="2700" spc="-15" smtClean="0">
                <a:latin typeface="Calibri"/>
                <a:cs typeface="Calibri"/>
              </a:rPr>
              <a:t>free</a:t>
            </a:r>
            <a:r>
              <a:rPr lang="en-US" sz="2700" spc="-15" dirty="0" smtClean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24357"/>
            <a:ext cx="662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smtClean="0"/>
              <a:t>Documentation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10970"/>
            <a:ext cx="8289924" cy="413767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985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Helps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those who </a:t>
            </a:r>
            <a:r>
              <a:rPr sz="3000" i="1" spc="-5" dirty="0">
                <a:latin typeface="Calibri"/>
                <a:cs typeface="Calibri"/>
              </a:rPr>
              <a:t>use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i="1" spc="-10" dirty="0">
                <a:latin typeface="Calibri"/>
                <a:cs typeface="Calibri"/>
              </a:rPr>
              <a:t>maintain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i="1" spc="-20" dirty="0">
                <a:latin typeface="Calibri"/>
                <a:cs typeface="Calibri"/>
              </a:rPr>
              <a:t>extend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future.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75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program may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difficult </a:t>
            </a:r>
            <a:r>
              <a:rPr sz="3000" spc="-15" dirty="0">
                <a:latin typeface="Calibri"/>
                <a:cs typeface="Calibri"/>
              </a:rPr>
              <a:t>to understand </a:t>
            </a:r>
            <a:r>
              <a:rPr sz="3000" spc="-10" dirty="0">
                <a:latin typeface="Calibri"/>
                <a:cs typeface="Calibri"/>
              </a:rPr>
              <a:t>even </a:t>
            </a:r>
            <a:r>
              <a:rPr sz="3000" spc="-15" dirty="0">
                <a:latin typeface="Calibri"/>
                <a:cs typeface="Calibri"/>
              </a:rPr>
              <a:t>to  programmer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20" dirty="0">
                <a:latin typeface="Calibri"/>
                <a:cs typeface="Calibri"/>
              </a:rPr>
              <a:t>wrote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code after </a:t>
            </a:r>
            <a:r>
              <a:rPr sz="3000" dirty="0">
                <a:latin typeface="Calibri"/>
                <a:cs typeface="Calibri"/>
              </a:rPr>
              <a:t>some  </a:t>
            </a:r>
            <a:r>
              <a:rPr sz="3000" spc="-20" dirty="0">
                <a:latin typeface="Calibri"/>
                <a:cs typeface="Calibri"/>
              </a:rPr>
              <a:t>days.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39497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Properly documented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necessary 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5" dirty="0">
                <a:latin typeface="Calibri"/>
                <a:cs typeface="Calibri"/>
              </a:rPr>
              <a:t>will be </a:t>
            </a:r>
            <a:r>
              <a:rPr sz="3000" i="1" spc="-5" dirty="0">
                <a:latin typeface="Calibri"/>
                <a:cs typeface="Calibri"/>
              </a:rPr>
              <a:t>useful </a:t>
            </a:r>
            <a:r>
              <a:rPr sz="3000" i="1" dirty="0">
                <a:latin typeface="Calibri"/>
                <a:cs typeface="Calibri"/>
              </a:rPr>
              <a:t>and </a:t>
            </a:r>
            <a:r>
              <a:rPr sz="3000" i="1" spc="-5" dirty="0">
                <a:latin typeface="Calibri"/>
                <a:cs typeface="Calibri"/>
              </a:rPr>
              <a:t>efficient in debugging</a:t>
            </a:r>
            <a:r>
              <a:rPr sz="3000" spc="-5" dirty="0">
                <a:latin typeface="Calibri"/>
                <a:cs typeface="Calibri"/>
              </a:rPr>
              <a:t>,  </a:t>
            </a:r>
            <a:r>
              <a:rPr sz="3000" i="1" spc="-10" dirty="0">
                <a:latin typeface="Calibri"/>
                <a:cs typeface="Calibri"/>
              </a:rPr>
              <a:t>testing</a:t>
            </a:r>
            <a:r>
              <a:rPr sz="3000" spc="-10" dirty="0">
                <a:latin typeface="Calibri"/>
                <a:cs typeface="Calibri"/>
              </a:rPr>
              <a:t>, </a:t>
            </a:r>
            <a:r>
              <a:rPr sz="3000" i="1" spc="-10" dirty="0">
                <a:latin typeface="Calibri"/>
                <a:cs typeface="Calibri"/>
              </a:rPr>
              <a:t>maintenance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i="1" spc="-5" dirty="0">
                <a:latin typeface="Calibri"/>
                <a:cs typeface="Calibri"/>
              </a:rPr>
              <a:t>redesign</a:t>
            </a:r>
            <a:r>
              <a:rPr sz="3000" i="1" spc="-8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process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458" y="685800"/>
            <a:ext cx="75490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7095" marR="5080" indent="-2145030">
              <a:lnSpc>
                <a:spcPct val="100000"/>
              </a:lnSpc>
              <a:spcBef>
                <a:spcPts val="105"/>
              </a:spcBef>
            </a:pPr>
            <a:r>
              <a:rPr sz="4400" b="1">
                <a:latin typeface="Calibri"/>
                <a:cs typeface="Calibri"/>
              </a:rPr>
              <a:t>Unit </a:t>
            </a:r>
            <a:r>
              <a:rPr sz="4400" b="1" smtClean="0">
                <a:latin typeface="Calibri"/>
                <a:cs typeface="Calibri"/>
              </a:rPr>
              <a:t>1</a:t>
            </a:r>
            <a:r>
              <a:rPr lang="en-US" sz="4400" b="1" dirty="0" smtClean="0">
                <a:latin typeface="Calibri"/>
                <a:cs typeface="Calibri"/>
              </a:rPr>
              <a:t> - </a:t>
            </a:r>
            <a:r>
              <a:rPr sz="4400" b="1" spc="-10" smtClean="0">
                <a:latin typeface="Calibri"/>
                <a:cs typeface="Calibri"/>
              </a:rPr>
              <a:t>Problem </a:t>
            </a:r>
            <a:r>
              <a:rPr sz="4400" b="1" spc="-5">
                <a:latin typeface="Calibri"/>
                <a:cs typeface="Calibri"/>
              </a:rPr>
              <a:t>Solving 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0850" y="1593850"/>
            <a:ext cx="6940550" cy="3968750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 smtClean="0"/>
              <a:t>Problem solving Aspects</a:t>
            </a:r>
          </a:p>
          <a:p>
            <a:endParaRPr lang="en-US" sz="3900" dirty="0" smtClean="0"/>
          </a:p>
          <a:p>
            <a:r>
              <a:rPr lang="en-US" sz="3900" dirty="0" smtClean="0"/>
              <a:t>Programming Paradigm</a:t>
            </a:r>
          </a:p>
          <a:p>
            <a:endParaRPr lang="en-US" sz="3900" dirty="0" smtClean="0"/>
          </a:p>
          <a:p>
            <a:r>
              <a:rPr lang="en-US" sz="3900" dirty="0" smtClean="0"/>
              <a:t>Algorithm Development </a:t>
            </a:r>
          </a:p>
          <a:p>
            <a:endParaRPr lang="en-US" sz="3900" dirty="0" smtClean="0"/>
          </a:p>
          <a:p>
            <a:r>
              <a:rPr lang="en-US" sz="3900" dirty="0" smtClean="0"/>
              <a:t>Analysis of algorithm</a:t>
            </a:r>
          </a:p>
          <a:p>
            <a:endParaRPr lang="en-US" sz="3900" dirty="0" smtClean="0"/>
          </a:p>
          <a:p>
            <a:r>
              <a:rPr lang="en-US" sz="3900" dirty="0" smtClean="0"/>
              <a:t>Levels of Programming languages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664" y="283210"/>
            <a:ext cx="612076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5" dirty="0"/>
              <a:t>Two </a:t>
            </a:r>
            <a:r>
              <a:rPr sz="3200" spc="-5" dirty="0"/>
              <a:t>types of</a:t>
            </a:r>
            <a:r>
              <a:rPr sz="3200" spc="55" dirty="0"/>
              <a:t> </a:t>
            </a:r>
            <a:r>
              <a:rPr sz="3200" spc="-15" dirty="0"/>
              <a:t>documentations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725424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i="1" spc="-5" dirty="0">
                <a:latin typeface="Calibri"/>
                <a:cs typeface="Calibri"/>
              </a:rPr>
              <a:t>Programmer’s </a:t>
            </a:r>
            <a:r>
              <a:rPr sz="3200" i="1" spc="-10" dirty="0">
                <a:latin typeface="Calibri"/>
                <a:cs typeface="Calibri"/>
              </a:rPr>
              <a:t>Documentation </a:t>
            </a:r>
            <a:r>
              <a:rPr sz="3200" i="1" spc="-35" dirty="0">
                <a:latin typeface="Calibri"/>
                <a:cs typeface="Calibri"/>
              </a:rPr>
              <a:t>(Technical  </a:t>
            </a:r>
            <a:r>
              <a:rPr sz="3200" i="1" spc="-15" dirty="0">
                <a:latin typeface="Calibri"/>
                <a:cs typeface="Calibri"/>
              </a:rPr>
              <a:t>Documentation)</a:t>
            </a:r>
            <a:endParaRPr sz="3200">
              <a:latin typeface="Calibri"/>
              <a:cs typeface="Calibri"/>
            </a:endParaRPr>
          </a:p>
          <a:p>
            <a:pPr marL="1327785" lvl="1" indent="-51562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10" dirty="0">
                <a:latin typeface="Calibri"/>
                <a:cs typeface="Calibri"/>
              </a:rPr>
              <a:t>Maintain, redesign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upgrade</a:t>
            </a:r>
            <a:endParaRPr sz="2400">
              <a:latin typeface="Calibri"/>
              <a:cs typeface="Calibri"/>
            </a:endParaRPr>
          </a:p>
          <a:p>
            <a:pPr marL="1327785" lvl="1" indent="-5156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5" dirty="0">
                <a:latin typeface="Calibri"/>
                <a:cs typeface="Calibri"/>
              </a:rPr>
              <a:t>Logic, </a:t>
            </a:r>
            <a:r>
              <a:rPr sz="2400" spc="-20" dirty="0">
                <a:latin typeface="Calibri"/>
                <a:cs typeface="Calibri"/>
              </a:rPr>
              <a:t>DFD, </a:t>
            </a:r>
            <a:r>
              <a:rPr sz="2400" spc="-5" dirty="0">
                <a:latin typeface="Calibri"/>
                <a:cs typeface="Calibri"/>
              </a:rPr>
              <a:t>E-R, algorithm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flowchart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i="1" dirty="0">
                <a:latin typeface="Calibri"/>
                <a:cs typeface="Calibri"/>
              </a:rPr>
              <a:t>User </a:t>
            </a:r>
            <a:r>
              <a:rPr sz="3200" i="1" spc="-15" dirty="0">
                <a:latin typeface="Calibri"/>
                <a:cs typeface="Calibri"/>
              </a:rPr>
              <a:t>Documentation </a:t>
            </a:r>
            <a:r>
              <a:rPr sz="3200" i="1" spc="-5" dirty="0">
                <a:latin typeface="Calibri"/>
                <a:cs typeface="Calibri"/>
              </a:rPr>
              <a:t>(User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Manual)</a:t>
            </a:r>
            <a:endParaRPr sz="3200">
              <a:latin typeface="Calibri"/>
              <a:cs typeface="Calibri"/>
            </a:endParaRPr>
          </a:p>
          <a:p>
            <a:pPr marL="1327785" lvl="1" indent="-5156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327785" lvl="1" indent="-5156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installation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58" y="192150"/>
            <a:ext cx="7549083" cy="6155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PROGRAMMING PARADIGM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0850" y="1143000"/>
            <a:ext cx="8248650" cy="47089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systematic and organized principle of writing a program is called as programming paradigm.</a:t>
            </a:r>
          </a:p>
          <a:p>
            <a:endParaRPr lang="en-US" dirty="0" smtClean="0"/>
          </a:p>
          <a:p>
            <a:r>
              <a:rPr lang="en-US" dirty="0" smtClean="0"/>
              <a:t>There are many programming approaches have been developed and used so far.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Procedural Programming Approach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Structured Programming  Approach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Modular Programming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Top-Down Design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Bottom-Up Design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58" y="192150"/>
            <a:ext cx="7549083" cy="6155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Procedural Programming Approach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0850" y="990601"/>
            <a:ext cx="8248650" cy="5257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problem can be solved as a sequences of steps such as reading, processing and printing. </a:t>
            </a:r>
          </a:p>
          <a:p>
            <a:endParaRPr lang="en-US" dirty="0" smtClean="0"/>
          </a:p>
          <a:p>
            <a:r>
              <a:rPr lang="en-US" dirty="0" smtClean="0"/>
              <a:t>It mainly focus on processing. i.e., find the best algorithm to perform computation.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Every function can utilized the global data. </a:t>
            </a:r>
          </a:p>
          <a:p>
            <a:r>
              <a:rPr lang="en-US" dirty="0" smtClean="0"/>
              <a:t>BASIC, FORTAN , PASCAL.</a:t>
            </a:r>
          </a:p>
          <a:p>
            <a:endParaRPr lang="en-US" b="1" dirty="0" smtClean="0"/>
          </a:p>
          <a:p>
            <a:r>
              <a:rPr lang="en-US" b="1" dirty="0" smtClean="0"/>
              <a:t>Drawbacks: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It does not model real world problem very well.</a:t>
            </a:r>
          </a:p>
          <a:p>
            <a:endParaRPr lang="en-US" dirty="0" smtClean="0"/>
          </a:p>
          <a:p>
            <a:r>
              <a:rPr lang="en-US" dirty="0" smtClean="0"/>
              <a:t>If the program size is large, it is very difficult to identify which function can use what data and type of it.</a:t>
            </a:r>
          </a:p>
          <a:p>
            <a:endParaRPr lang="en-US" dirty="0" smtClean="0"/>
          </a:p>
          <a:p>
            <a:r>
              <a:rPr lang="en-US" dirty="0" smtClean="0"/>
              <a:t>Reusable of code is not allowed.</a:t>
            </a:r>
          </a:p>
          <a:p>
            <a:endParaRPr lang="en-US" dirty="0" smtClean="0"/>
          </a:p>
          <a:p>
            <a:r>
              <a:rPr lang="en-US" dirty="0" smtClean="0"/>
              <a:t>This approach is very difficult to understand and maintain.</a:t>
            </a:r>
          </a:p>
          <a:p>
            <a:endParaRPr lang="en-US" dirty="0" smtClean="0"/>
          </a:p>
          <a:p>
            <a:r>
              <a:rPr lang="en-US" dirty="0" smtClean="0"/>
              <a:t>Due to open available, global data are more vulnerable.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58" y="192150"/>
            <a:ext cx="7549083" cy="6155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Structured Programming Approach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709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approach, the problem is break down into separate pieces of modules. </a:t>
            </a:r>
          </a:p>
          <a:p>
            <a:endParaRPr lang="en-US" dirty="0" smtClean="0"/>
          </a:p>
          <a:p>
            <a:r>
              <a:rPr lang="en-US" dirty="0" smtClean="0"/>
              <a:t>Each modules is computed separately, So modification in programs becomes much easier.</a:t>
            </a:r>
          </a:p>
          <a:p>
            <a:endParaRPr lang="en-US" dirty="0" smtClean="0"/>
          </a:p>
          <a:p>
            <a:r>
              <a:rPr lang="en-US" dirty="0" smtClean="0"/>
              <a:t> Structured procedures can be used for writing complex program which reduce error and also easier to debug. </a:t>
            </a:r>
          </a:p>
          <a:p>
            <a:endParaRPr lang="en-US" dirty="0" smtClean="0"/>
          </a:p>
          <a:p>
            <a:r>
              <a:rPr lang="en-US" dirty="0" smtClean="0"/>
              <a:t> Several programmers can write code simultaneously.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consists of three types of elements, such as selection statements, Sequence Statements and Iteration statements. Ex. C, C++,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Structured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Drawbacks:</a:t>
            </a:r>
          </a:p>
          <a:p>
            <a:r>
              <a:rPr lang="en-US" dirty="0" smtClean="0"/>
              <a:t>It is Machine-Independent, so, it takes time to convert into machine code.</a:t>
            </a:r>
          </a:p>
          <a:p>
            <a:endParaRPr lang="en-US" dirty="0" smtClean="0"/>
          </a:p>
          <a:p>
            <a:r>
              <a:rPr lang="en-US" dirty="0" smtClean="0"/>
              <a:t>It is language – dependent, so, program development  takes longer time.</a:t>
            </a:r>
          </a:p>
          <a:p>
            <a:endParaRPr lang="en-US" dirty="0" smtClean="0"/>
          </a:p>
          <a:p>
            <a:r>
              <a:rPr lang="en-US" dirty="0" smtClean="0"/>
              <a:t>Updating the program frequently, since program depends  upon changeable factors like data –types. Constant values.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58" y="192151"/>
            <a:ext cx="7549083" cy="4936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Modular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program is breakdown  into sub-programs. </a:t>
            </a:r>
          </a:p>
          <a:p>
            <a:r>
              <a:rPr lang="en-US" dirty="0" smtClean="0"/>
              <a:t>A system is exactly partitioned into modules. Each modules can be developed separately. </a:t>
            </a:r>
          </a:p>
          <a:p>
            <a:r>
              <a:rPr lang="en-US" dirty="0" smtClean="0"/>
              <a:t>A module can be a macro,  procedure, function, process or package.</a:t>
            </a:r>
          </a:p>
          <a:p>
            <a:r>
              <a:rPr lang="en-US" dirty="0" smtClean="0"/>
              <a:t>A program can be logically separated into the following modules,</a:t>
            </a:r>
          </a:p>
          <a:p>
            <a:r>
              <a:rPr lang="en-US" dirty="0" smtClean="0"/>
              <a:t>Initialization,</a:t>
            </a:r>
          </a:p>
          <a:p>
            <a:r>
              <a:rPr lang="en-US" dirty="0" smtClean="0"/>
              <a:t>Input</a:t>
            </a:r>
          </a:p>
          <a:p>
            <a:r>
              <a:rPr lang="en-US" dirty="0" smtClean="0"/>
              <a:t>Input data validation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Closing Procedure.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pPr algn="ctr"/>
            <a:r>
              <a:rPr lang="en-US" dirty="0" smtClean="0"/>
              <a:t>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848600" cy="51603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Advantages:</a:t>
            </a:r>
          </a:p>
          <a:p>
            <a:r>
              <a:rPr lang="en-US" dirty="0" smtClean="0"/>
              <a:t>      Modules can be reused any where in the program. So, decreases the duplication of code.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Easier to code and a  module can use other module, so, decreases the complexity.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Debugging is done easier, since modules are isolated.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Documentation of larger program is simplified by doing documentation of individual modules.</a:t>
            </a:r>
          </a:p>
          <a:p>
            <a:r>
              <a:rPr lang="en-US" dirty="0" smtClean="0"/>
              <a:t>Ex: methods in Java.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58" y="192150"/>
            <a:ext cx="7549083" cy="615553"/>
          </a:xfrm>
        </p:spPr>
        <p:txBody>
          <a:bodyPr>
            <a:normAutofit/>
          </a:bodyPr>
          <a:lstStyle/>
          <a:p>
            <a:r>
              <a:rPr lang="en-US" dirty="0" smtClean="0"/>
              <a:t>Top – Down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848600" cy="5486400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Top – Down design identify major modules on the program. Initially Start to implement the main module.</a:t>
            </a:r>
          </a:p>
          <a:p>
            <a:pPr>
              <a:buNone/>
            </a:pPr>
            <a:endParaRPr lang="en-US" sz="4500" dirty="0" smtClean="0"/>
          </a:p>
          <a:p>
            <a:r>
              <a:rPr lang="en-US" sz="4500" dirty="0" smtClean="0"/>
              <a:t>The main modules are decomposed into several lower level modules and iterating until the desired level of details is achieved. i.e., no more refinement is required. </a:t>
            </a:r>
          </a:p>
          <a:p>
            <a:endParaRPr lang="en-US" sz="4500" dirty="0" smtClean="0"/>
          </a:p>
          <a:p>
            <a:pPr>
              <a:buNone/>
            </a:pPr>
            <a:r>
              <a:rPr lang="en-US" sz="4500" b="1" dirty="0" smtClean="0"/>
              <a:t>Advantages:</a:t>
            </a:r>
          </a:p>
          <a:p>
            <a:endParaRPr lang="en-US" sz="4500" dirty="0" smtClean="0"/>
          </a:p>
          <a:p>
            <a:r>
              <a:rPr lang="en-US" sz="4500" dirty="0" smtClean="0"/>
              <a:t>It can used when the design is not detailed enough.</a:t>
            </a:r>
          </a:p>
          <a:p>
            <a:r>
              <a:rPr lang="en-US" sz="4500" dirty="0" smtClean="0"/>
              <a:t>At each stage, sub-programs are tested individually. So, debugging is easier.</a:t>
            </a:r>
          </a:p>
          <a:p>
            <a:r>
              <a:rPr lang="en-US" sz="4500" dirty="0" smtClean="0"/>
              <a:t>In this design, the entire program can be traversed easily.</a:t>
            </a:r>
          </a:p>
          <a:p>
            <a:endParaRPr lang="en-US" sz="4500" dirty="0" smtClean="0"/>
          </a:p>
          <a:p>
            <a:pPr>
              <a:buNone/>
            </a:pPr>
            <a:r>
              <a:rPr lang="en-US" sz="4500" b="1" dirty="0" smtClean="0"/>
              <a:t>Disadvantage:</a:t>
            </a:r>
          </a:p>
          <a:p>
            <a:endParaRPr lang="en-US" sz="4500" dirty="0" smtClean="0"/>
          </a:p>
          <a:p>
            <a:r>
              <a:rPr lang="en-US" sz="4500" dirty="0" smtClean="0"/>
              <a:t>It is suitable only if we know the specifications of the system clearly.</a:t>
            </a:r>
          </a:p>
          <a:p>
            <a:endParaRPr lang="en-US" sz="4500" dirty="0" smtClean="0"/>
          </a:p>
          <a:p>
            <a:r>
              <a:rPr lang="en-US" sz="4500" dirty="0" smtClean="0"/>
              <a:t>System development starts from the scratch. So very careful while developing.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549083" cy="6460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Bottom – Up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01000" cy="49859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Bottom –Up design approach starts with designing the most basic module and proceeds to next higher level modules.</a:t>
            </a:r>
          </a:p>
          <a:p>
            <a:endParaRPr lang="en-US" dirty="0" smtClean="0"/>
          </a:p>
          <a:p>
            <a:r>
              <a:rPr lang="en-US" dirty="0" smtClean="0"/>
              <a:t> Initially, it starts to implement from lower level module and then implement the next higher level and iterating the process until it reaches the top level.</a:t>
            </a:r>
          </a:p>
          <a:p>
            <a:endParaRPr lang="en-US" dirty="0" smtClean="0"/>
          </a:p>
          <a:p>
            <a:r>
              <a:rPr lang="en-US" dirty="0" smtClean="0"/>
              <a:t>It work with layer of abstraction.</a:t>
            </a:r>
          </a:p>
          <a:p>
            <a:endParaRPr lang="en-US" dirty="0" smtClean="0"/>
          </a:p>
          <a:p>
            <a:r>
              <a:rPr lang="en-US" b="1" dirty="0" smtClean="0"/>
              <a:t>Advantages:</a:t>
            </a:r>
          </a:p>
          <a:p>
            <a:r>
              <a:rPr lang="en-US" b="1" dirty="0" smtClean="0"/>
              <a:t>  </a:t>
            </a:r>
            <a:r>
              <a:rPr lang="en-US" dirty="0" smtClean="0"/>
              <a:t>It is very suitable when designing the complex systems like operating system, complier design, networking software systems etc.,</a:t>
            </a:r>
          </a:p>
          <a:p>
            <a:endParaRPr lang="en-US" dirty="0" smtClean="0"/>
          </a:p>
          <a:p>
            <a:r>
              <a:rPr lang="en-US" dirty="0" smtClean="0"/>
              <a:t>It conceptualized layered architecture which is best for implementing complex programs that is reliable and maintainable.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1534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  </a:t>
            </a:r>
            <a:r>
              <a:rPr lang="en-US" sz="2400" b="1" dirty="0" smtClean="0"/>
              <a:t>Space Complexity:   </a:t>
            </a:r>
            <a:r>
              <a:rPr lang="en-US" sz="2400" dirty="0" smtClean="0"/>
              <a:t>Amount of space required by the algorithm, during the course of its execution. An algorithm requires space for the below components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* </a:t>
            </a:r>
            <a:r>
              <a:rPr lang="en-US" sz="2400" b="1" dirty="0" smtClean="0"/>
              <a:t>Instruction Space: </a:t>
            </a:r>
            <a:r>
              <a:rPr lang="en-US" sz="2400" dirty="0" smtClean="0"/>
              <a:t>To store the executable version of the program.</a:t>
            </a:r>
          </a:p>
          <a:p>
            <a:pPr>
              <a:buNone/>
            </a:pPr>
            <a:r>
              <a:rPr lang="en-US" sz="2400" dirty="0" smtClean="0"/>
              <a:t>    * </a:t>
            </a:r>
            <a:r>
              <a:rPr lang="en-US" sz="2400" b="1" dirty="0" smtClean="0"/>
              <a:t>Data Space : </a:t>
            </a:r>
            <a:r>
              <a:rPr lang="en-US" sz="2400" dirty="0" smtClean="0"/>
              <a:t>To store all variables and constant values.</a:t>
            </a:r>
          </a:p>
          <a:p>
            <a:pPr>
              <a:buNone/>
            </a:pPr>
            <a:r>
              <a:rPr lang="en-US" sz="2400" dirty="0" smtClean="0"/>
              <a:t>    * </a:t>
            </a:r>
            <a:r>
              <a:rPr lang="en-US" sz="2400" b="1" dirty="0" smtClean="0"/>
              <a:t>Environment Space: </a:t>
            </a:r>
            <a:r>
              <a:rPr lang="en-US" sz="2400" dirty="0" smtClean="0"/>
              <a:t>Space required to resume suspended function. </a:t>
            </a:r>
          </a:p>
          <a:p>
            <a:pPr>
              <a:buNone/>
            </a:pPr>
            <a:r>
              <a:rPr lang="en-US" sz="2400" b="1" dirty="0" smtClean="0"/>
              <a:t>       </a:t>
            </a:r>
          </a:p>
          <a:p>
            <a:pPr>
              <a:buNone/>
            </a:pPr>
            <a:r>
              <a:rPr lang="en-US" sz="2400" b="1" dirty="0" smtClean="0"/>
              <a:t>Time Complexity: </a:t>
            </a:r>
            <a:r>
              <a:rPr lang="en-US" sz="2400" dirty="0" smtClean="0"/>
              <a:t>Amount of time required by the program  to run until the completion taken place.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Time complexity and space complexity cannot be exactly measured. </a:t>
            </a:r>
          </a:p>
          <a:p>
            <a:pPr>
              <a:buNone/>
            </a:pPr>
            <a:r>
              <a:rPr lang="en-US" sz="2400" dirty="0" smtClean="0"/>
              <a:t>Exactly can’t say how much space can be utilized during execution. 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pPr>
              <a:buNone/>
            </a:pPr>
            <a:r>
              <a:rPr lang="en-US" sz="2400" dirty="0" smtClean="0"/>
              <a:t> Exactly </a:t>
            </a:r>
            <a:r>
              <a:rPr lang="en-US" sz="2400" dirty="0" err="1" smtClean="0"/>
              <a:t>cann’t</a:t>
            </a:r>
            <a:r>
              <a:rPr lang="en-US" sz="2400" dirty="0" smtClean="0"/>
              <a:t>  define the exact time required  by an algorithm. These can be expressed in terms of  some standard notations such as asymptotic notations.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b="1" u="sn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61899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mtClean="0"/>
              <a:t>I</a:t>
            </a:r>
            <a:r>
              <a:rPr sz="4400" spc="-40" smtClean="0"/>
              <a:t>n</a:t>
            </a:r>
            <a:r>
              <a:rPr sz="4400" smtClean="0"/>
              <a:t>t</a:t>
            </a:r>
            <a:r>
              <a:rPr sz="4400" spc="-75" smtClean="0"/>
              <a:t>r</a:t>
            </a:r>
            <a:r>
              <a:rPr sz="4400" smtClean="0"/>
              <a:t>o</a:t>
            </a:r>
            <a:r>
              <a:rPr lang="en-US" sz="4400" dirty="0" err="1" smtClean="0"/>
              <a:t>duction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95401"/>
            <a:ext cx="7696201" cy="433067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cs typeface="Calibri"/>
              </a:rPr>
              <a:t>There are number </a:t>
            </a:r>
            <a:r>
              <a:rPr lang="en-US" sz="2400" spc="5" dirty="0" smtClean="0">
                <a:cs typeface="Calibri"/>
              </a:rPr>
              <a:t>of </a:t>
            </a:r>
            <a:r>
              <a:rPr lang="en-US" sz="2400" spc="-10" dirty="0" smtClean="0">
                <a:cs typeface="Calibri"/>
              </a:rPr>
              <a:t>problems facing </a:t>
            </a:r>
            <a:r>
              <a:rPr lang="en-US" sz="2400" dirty="0" smtClean="0">
                <a:cs typeface="Calibri"/>
              </a:rPr>
              <a:t>in </a:t>
            </a:r>
            <a:r>
              <a:rPr lang="en-US" sz="2400" spc="-5" dirty="0" smtClean="0">
                <a:cs typeface="Calibri"/>
              </a:rPr>
              <a:t>our day to day life.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2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Calibri"/>
              </a:rPr>
              <a:t>Suppose </a:t>
            </a:r>
            <a:r>
              <a:rPr lang="en-US" sz="2400" spc="-10" dirty="0" smtClean="0">
                <a:cs typeface="Calibri"/>
              </a:rPr>
              <a:t>we </a:t>
            </a:r>
            <a:r>
              <a:rPr lang="en-US" sz="2400" spc="-20" dirty="0" smtClean="0">
                <a:cs typeface="Calibri"/>
              </a:rPr>
              <a:t>want to </a:t>
            </a:r>
            <a:r>
              <a:rPr lang="en-US" sz="2400" spc="-10" dirty="0" smtClean="0">
                <a:cs typeface="Calibri"/>
              </a:rPr>
              <a:t>calculate the </a:t>
            </a:r>
            <a:r>
              <a:rPr lang="en-US" sz="2400" spc="-5" dirty="0" smtClean="0">
                <a:cs typeface="Calibri"/>
              </a:rPr>
              <a:t>Simple</a:t>
            </a:r>
            <a:r>
              <a:rPr lang="en-US" sz="2400" spc="6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Interest, monthly home expenses, etc.,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cs typeface="Calibri"/>
              </a:rPr>
              <a:t>we need calculator t</a:t>
            </a:r>
            <a:r>
              <a:rPr lang="en-US" sz="2400" spc="-20" dirty="0" smtClean="0">
                <a:cs typeface="Calibri"/>
              </a:rPr>
              <a:t>o solve</a:t>
            </a:r>
            <a:r>
              <a:rPr lang="en-US" sz="2400" spc="-5" dirty="0" smtClean="0">
                <a:cs typeface="Calibri"/>
              </a:rPr>
              <a:t>. But, real-time problems, scientific problems  cannot solve with calculator. 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Calibri"/>
                <a:cs typeface="Calibri"/>
              </a:rPr>
              <a:t>So, we need a computer to solve real-time problems.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Asymptotic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79248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b="1" dirty="0" smtClean="0"/>
              <a:t>Asymptotic Notations:</a:t>
            </a:r>
          </a:p>
          <a:p>
            <a:pPr>
              <a:buNone/>
            </a:pPr>
            <a:r>
              <a:rPr lang="en-US" sz="2600" b="1" dirty="0" smtClean="0"/>
              <a:t>     </a:t>
            </a:r>
            <a:r>
              <a:rPr lang="en-US" sz="2600" dirty="0" smtClean="0"/>
              <a:t>Analyze the complexity of an algorithm in terms </a:t>
            </a:r>
            <a:r>
              <a:rPr lang="en-US" sz="2600" dirty="0" err="1" smtClean="0"/>
              <a:t>terms</a:t>
            </a:r>
            <a:r>
              <a:rPr lang="en-US" sz="2600" dirty="0" smtClean="0"/>
              <a:t> of space and time in asymptotic sense.</a:t>
            </a:r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b="1" dirty="0" smtClean="0"/>
              <a:t>Asymptotic </a:t>
            </a:r>
            <a:r>
              <a:rPr lang="en-US" sz="2600" b="1" dirty="0" err="1" smtClean="0"/>
              <a:t>Behaviour</a:t>
            </a:r>
            <a:r>
              <a:rPr lang="en-US" sz="2600" b="1" dirty="0" smtClean="0"/>
              <a:t>: </a:t>
            </a:r>
          </a:p>
          <a:p>
            <a:pPr>
              <a:buNone/>
            </a:pPr>
            <a:r>
              <a:rPr lang="en-US" sz="2600" b="1" dirty="0" smtClean="0"/>
              <a:t>       </a:t>
            </a:r>
            <a:r>
              <a:rPr lang="en-US" sz="2600" dirty="0" smtClean="0"/>
              <a:t>Asymptotic means some sort of limits taken.  As the input size of an algorithm increase, the running time also increase. This is known as algorithm’s growth rate.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b="1" dirty="0" smtClean="0"/>
              <a:t>Types of Asymptotic Notations: </a:t>
            </a:r>
          </a:p>
          <a:p>
            <a:pPr>
              <a:buNone/>
            </a:pPr>
            <a:r>
              <a:rPr lang="en-US" sz="2600" dirty="0" smtClean="0"/>
              <a:t>     * Big Oh(O)</a:t>
            </a:r>
          </a:p>
          <a:p>
            <a:pPr>
              <a:buNone/>
            </a:pPr>
            <a:r>
              <a:rPr lang="en-US" sz="2600" dirty="0" smtClean="0"/>
              <a:t>     * Big Omega(</a:t>
            </a:r>
            <a:r>
              <a:rPr lang="el-GR" sz="2600" dirty="0" smtClean="0"/>
              <a:t>Ω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600" dirty="0" smtClean="0"/>
              <a:t>     * Big Theta(</a:t>
            </a:r>
            <a:r>
              <a:rPr lang="el-GR" sz="2600" dirty="0" smtClean="0"/>
              <a:t>θ</a:t>
            </a:r>
            <a:r>
              <a:rPr lang="en-US" sz="26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Asymptotic Notations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12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three cases to analyze an algorithm:</a:t>
            </a:r>
            <a:br>
              <a:rPr lang="en-US" dirty="0" smtClean="0"/>
            </a:br>
            <a:r>
              <a:rPr lang="en-US" dirty="0" smtClean="0"/>
              <a:t>1) Worst Case</a:t>
            </a:r>
            <a:br>
              <a:rPr lang="en-US" dirty="0" smtClean="0"/>
            </a:br>
            <a:r>
              <a:rPr lang="en-US" dirty="0" smtClean="0"/>
              <a:t>2) Average Case</a:t>
            </a:r>
            <a:br>
              <a:rPr lang="en-US" dirty="0" smtClean="0"/>
            </a:br>
            <a:r>
              <a:rPr lang="en-US" dirty="0" smtClean="0"/>
              <a:t>3) Best Case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Worst case</a:t>
            </a:r>
            <a:r>
              <a:rPr lang="en-US" dirty="0" smtClean="0"/>
              <a:t> is the function which performs the maximum number of steps on input data of size n. </a:t>
            </a:r>
            <a:r>
              <a:rPr lang="en-US" b="1" dirty="0" smtClean="0"/>
              <a:t> 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Average case</a:t>
            </a:r>
            <a:r>
              <a:rPr lang="en-US" dirty="0" smtClean="0"/>
              <a:t> is the function which performs an average number of steps on input data of n elements.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Best case</a:t>
            </a:r>
            <a:r>
              <a:rPr lang="en-US" dirty="0" smtClean="0"/>
              <a:t> is the function which performs the minimum number of steps on input data of n elements.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Asymptotic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best </a:t>
            </a:r>
            <a:r>
              <a:rPr lang="en-US" b="1" dirty="0" smtClean="0"/>
              <a:t>time complexity</a:t>
            </a:r>
            <a:r>
              <a:rPr lang="en-US" dirty="0" smtClean="0"/>
              <a:t> in Big O notation is O(1) 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 </a:t>
            </a:r>
            <a:r>
              <a:rPr lang="en-US" b="1" dirty="0" smtClean="0"/>
              <a:t>Big </a:t>
            </a:r>
            <a:r>
              <a:rPr lang="en-US" dirty="0" smtClean="0"/>
              <a:t>Oh(</a:t>
            </a:r>
            <a:r>
              <a:rPr lang="en-US" b="1" dirty="0" smtClean="0"/>
              <a:t>O) </a:t>
            </a:r>
            <a:r>
              <a:rPr lang="en-US" dirty="0" smtClean="0"/>
              <a:t>represents  the upper bound of the running time of an algorithm. specifically describes the </a:t>
            </a:r>
            <a:r>
              <a:rPr lang="en-US" dirty="0" smtClean="0">
                <a:solidFill>
                  <a:srgbClr val="FF0000"/>
                </a:solidFill>
              </a:rPr>
              <a:t>worst-case scenario</a:t>
            </a:r>
            <a:r>
              <a:rPr lang="en-US" dirty="0" smtClean="0"/>
              <a:t>, and can be used to describe the execution time required or the space used.</a:t>
            </a:r>
          </a:p>
          <a:p>
            <a:endParaRPr lang="en-US" b="1" dirty="0" smtClean="0"/>
          </a:p>
          <a:p>
            <a:r>
              <a:rPr lang="en-US" b="1" dirty="0" smtClean="0"/>
              <a:t>BIG Omega notation </a:t>
            </a:r>
            <a:r>
              <a:rPr lang="en-US" dirty="0" smtClean="0"/>
              <a:t>represents the lower bound of the running time of an algorithm. Thus, it provides </a:t>
            </a:r>
            <a:r>
              <a:rPr lang="en-US" dirty="0" smtClean="0">
                <a:solidFill>
                  <a:srgbClr val="FF0000"/>
                </a:solidFill>
              </a:rPr>
              <a:t>best case complexity</a:t>
            </a:r>
            <a:r>
              <a:rPr lang="en-US" dirty="0" smtClean="0"/>
              <a:t> of an algorithm.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Big Theta (</a:t>
            </a:r>
            <a:r>
              <a:rPr lang="el-GR" b="1" dirty="0" smtClean="0"/>
              <a:t>θ</a:t>
            </a:r>
            <a:r>
              <a:rPr lang="en-US" b="1" dirty="0" smtClean="0"/>
              <a:t>) notation</a:t>
            </a:r>
            <a:r>
              <a:rPr lang="en-US" dirty="0" smtClean="0"/>
              <a:t> represents the upper and the lower bound of the running time of an algorithm, it is used for analyzing the </a:t>
            </a:r>
            <a:r>
              <a:rPr lang="en-US" dirty="0" smtClean="0">
                <a:solidFill>
                  <a:srgbClr val="FF0000"/>
                </a:solidFill>
              </a:rPr>
              <a:t>average case complexity </a:t>
            </a:r>
            <a:r>
              <a:rPr lang="en-US" dirty="0" smtClean="0"/>
              <a:t>of an algorithm.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28600"/>
            <a:ext cx="503148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smtClean="0"/>
              <a:t>Program</a:t>
            </a:r>
            <a:r>
              <a:rPr lang="en-US" spc="-25" dirty="0" err="1" smtClean="0"/>
              <a:t>ming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7611109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Set of instructions that </a:t>
            </a:r>
            <a:r>
              <a:rPr sz="2400" spc="-10" dirty="0">
                <a:latin typeface="Calibri"/>
                <a:cs typeface="Calibri"/>
              </a:rPr>
              <a:t>causes </a:t>
            </a:r>
            <a:r>
              <a:rPr sz="2400" spc="-15" dirty="0">
                <a:latin typeface="Calibri"/>
                <a:cs typeface="Calibri"/>
              </a:rPr>
              <a:t>to behave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predetermined  </a:t>
            </a:r>
            <a:r>
              <a:rPr sz="2400" spc="-35" dirty="0"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2362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instruct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certain job,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need  </a:t>
            </a:r>
            <a:r>
              <a:rPr sz="2400" spc="-5" dirty="0">
                <a:latin typeface="Calibri"/>
                <a:cs typeface="Calibri"/>
              </a:rPr>
              <a:t>languages, but not English </a:t>
            </a:r>
            <a:r>
              <a:rPr sz="2400" spc="-5">
                <a:latin typeface="Calibri"/>
                <a:cs typeface="Calibri"/>
              </a:rPr>
              <a:t>or </a:t>
            </a:r>
            <a:r>
              <a:rPr lang="en-US" sz="2400" spc="-5" dirty="0" smtClean="0">
                <a:latin typeface="Calibri"/>
                <a:cs typeface="Calibri"/>
              </a:rPr>
              <a:t>French.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5" dirty="0">
                <a:latin typeface="Calibri"/>
                <a:cs typeface="Calibri"/>
              </a:rPr>
              <a:t>languages </a:t>
            </a:r>
            <a:r>
              <a:rPr sz="2400" spc="-15" dirty="0">
                <a:latin typeface="Calibri"/>
                <a:cs typeface="Calibri"/>
              </a:rPr>
              <a:t>understood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computer</a:t>
            </a:r>
            <a:r>
              <a:rPr sz="2400" spc="-35" smtClean="0">
                <a:latin typeface="Calibri"/>
                <a:cs typeface="Calibri"/>
              </a:rPr>
              <a:t>.</a:t>
            </a:r>
            <a:r>
              <a:rPr lang="en-US" sz="2400" spc="-35" dirty="0" smtClean="0">
                <a:latin typeface="Calibri"/>
                <a:cs typeface="Calibri"/>
              </a:rPr>
              <a:t>  i.e., Programming languages.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763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4940" marR="5080" indent="-2140585">
              <a:lnSpc>
                <a:spcPct val="100000"/>
              </a:lnSpc>
              <a:spcBef>
                <a:spcPts val="95"/>
              </a:spcBef>
            </a:pPr>
            <a:r>
              <a:rPr lang="en-US" sz="3200" spc="-15" dirty="0" smtClean="0"/>
              <a:t>L</a:t>
            </a:r>
            <a:r>
              <a:rPr sz="3200" spc="-15" smtClean="0"/>
              <a:t>evels </a:t>
            </a:r>
            <a:r>
              <a:rPr sz="3200" spc="-5" dirty="0"/>
              <a:t>of </a:t>
            </a:r>
            <a:r>
              <a:rPr sz="3200" spc="-20" dirty="0"/>
              <a:t>Programming  </a:t>
            </a:r>
            <a:r>
              <a:rPr sz="3200" spc="-10" dirty="0"/>
              <a:t>Languages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20631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High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62401"/>
            <a:ext cx="2965450" cy="16414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Low-level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Assembly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371600"/>
            <a:ext cx="4114800" cy="3200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9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461899"/>
            <a:ext cx="539000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5" dirty="0"/>
              <a:t>Low </a:t>
            </a:r>
            <a:r>
              <a:rPr sz="3400" spc="-20" dirty="0"/>
              <a:t>Level</a:t>
            </a:r>
            <a:r>
              <a:rPr sz="3400" spc="-65" dirty="0"/>
              <a:t> </a:t>
            </a:r>
            <a:r>
              <a:rPr sz="3400" spc="-5" dirty="0"/>
              <a:t>Language</a:t>
            </a:r>
            <a:endParaRPr sz="3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8924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9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Set of program s</a:t>
            </a:r>
            <a:r>
              <a:rPr sz="3200" spc="-15" smtClean="0">
                <a:latin typeface="Calibri"/>
                <a:cs typeface="Calibri"/>
              </a:rPr>
              <a:t>tatement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instruction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directly </a:t>
            </a:r>
            <a:r>
              <a:rPr sz="3200" spc="-15" dirty="0">
                <a:latin typeface="Calibri"/>
                <a:cs typeface="Calibri"/>
              </a:rPr>
              <a:t>translated 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dirty="0">
                <a:latin typeface="Calibri"/>
                <a:cs typeface="Calibri"/>
              </a:rPr>
              <a:t>machine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 is machine </a:t>
            </a:r>
            <a:r>
              <a:rPr sz="3200" spc="-10" dirty="0">
                <a:latin typeface="Calibri"/>
                <a:cs typeface="Calibri"/>
              </a:rPr>
              <a:t>dependent, </a:t>
            </a:r>
            <a:r>
              <a:rPr sz="3200" spc="-5" dirty="0">
                <a:latin typeface="Calibri"/>
                <a:cs typeface="Calibri"/>
              </a:rPr>
              <a:t>i.e.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particular </a:t>
            </a:r>
            <a:r>
              <a:rPr sz="3200" dirty="0">
                <a:latin typeface="Calibri"/>
                <a:cs typeface="Calibri"/>
              </a:rPr>
              <a:t>low-  </a:t>
            </a:r>
            <a:r>
              <a:rPr sz="3200" spc="-10" dirty="0">
                <a:latin typeface="Calibri"/>
                <a:cs typeface="Calibri"/>
              </a:rPr>
              <a:t>level </a:t>
            </a:r>
            <a:r>
              <a:rPr sz="3200" spc="-5" dirty="0">
                <a:latin typeface="Calibri"/>
                <a:cs typeface="Calibri"/>
              </a:rPr>
              <a:t>language </a:t>
            </a:r>
            <a:r>
              <a:rPr sz="3200" spc="-10" dirty="0">
                <a:latin typeface="Calibri"/>
                <a:cs typeface="Calibri"/>
              </a:rPr>
              <a:t>works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certain  </a:t>
            </a:r>
            <a:r>
              <a:rPr sz="3200">
                <a:latin typeface="Calibri"/>
                <a:cs typeface="Calibri"/>
              </a:rPr>
              <a:t>machine</a:t>
            </a:r>
            <a:r>
              <a:rPr sz="3200" smtClean="0">
                <a:latin typeface="Calibri"/>
                <a:cs typeface="Calibri"/>
              </a:rPr>
              <a:t>.</a:t>
            </a:r>
            <a:endParaRPr lang="en-US" sz="3200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libri"/>
                <a:cs typeface="Calibri"/>
              </a:rPr>
              <a:t>Difficult to understand and program.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1899"/>
            <a:ext cx="7467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spc="-5" smtClean="0"/>
              <a:t>Machine</a:t>
            </a:r>
            <a:r>
              <a:rPr lang="en-US" sz="2800" spc="-5" dirty="0" smtClean="0"/>
              <a:t> L</a:t>
            </a:r>
            <a:r>
              <a:rPr sz="2800" spc="-5" smtClean="0"/>
              <a:t>evel</a:t>
            </a:r>
            <a:r>
              <a:rPr sz="2800" spc="-85" smtClean="0"/>
              <a:t> </a:t>
            </a:r>
            <a:r>
              <a:rPr sz="2800" spc="-5" dirty="0"/>
              <a:t>Language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279"/>
            <a:ext cx="7670800" cy="436209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Calibri"/>
                <a:cs typeface="Calibri"/>
              </a:rPr>
              <a:t>Machine Level </a:t>
            </a:r>
            <a:r>
              <a:rPr sz="2800" spc="-10" smtClean="0">
                <a:latin typeface="Calibri"/>
                <a:cs typeface="Calibri"/>
              </a:rPr>
              <a:t>Language </a:t>
            </a:r>
            <a:r>
              <a:rPr lang="en-US" sz="2800" spc="-5" dirty="0" smtClean="0">
                <a:latin typeface="Calibri"/>
                <a:cs typeface="Calibri"/>
              </a:rPr>
              <a:t>i</a:t>
            </a:r>
            <a:r>
              <a:rPr lang="en-US" sz="2800" spc="-5" dirty="0" smtClean="0">
                <a:cs typeface="Calibri"/>
              </a:rPr>
              <a:t>s a </a:t>
            </a:r>
            <a:r>
              <a:rPr lang="en-US" sz="2800" spc="-10" dirty="0" smtClean="0">
                <a:cs typeface="Calibri"/>
              </a:rPr>
              <a:t>sequence </a:t>
            </a:r>
            <a:r>
              <a:rPr lang="en-US" sz="2800" spc="-5" dirty="0" smtClean="0">
                <a:cs typeface="Calibri"/>
              </a:rPr>
              <a:t>of instructions </a:t>
            </a:r>
            <a:r>
              <a:rPr lang="en-US" sz="2800" spc="-15" dirty="0" smtClean="0">
                <a:cs typeface="Calibri"/>
              </a:rPr>
              <a:t>written </a:t>
            </a:r>
            <a:r>
              <a:rPr lang="en-US" sz="2800" spc="-5" dirty="0" smtClean="0">
                <a:cs typeface="Calibri"/>
              </a:rPr>
              <a:t>in the </a:t>
            </a:r>
            <a:r>
              <a:rPr lang="en-US" sz="2800" spc="-20" dirty="0" smtClean="0">
                <a:cs typeface="Calibri"/>
              </a:rPr>
              <a:t>form </a:t>
            </a:r>
            <a:r>
              <a:rPr lang="en-US" sz="2800" spc="-10" dirty="0" smtClean="0">
                <a:cs typeface="Calibri"/>
              </a:rPr>
              <a:t>of  </a:t>
            </a:r>
            <a:r>
              <a:rPr lang="en-US" sz="2800" spc="-5" dirty="0" smtClean="0">
                <a:cs typeface="Calibri"/>
              </a:rPr>
              <a:t>binary </a:t>
            </a:r>
            <a:r>
              <a:rPr lang="en-US" sz="2800" spc="-15" dirty="0" smtClean="0">
                <a:cs typeface="Calibri"/>
              </a:rPr>
              <a:t>numbers consisting </a:t>
            </a:r>
            <a:r>
              <a:rPr lang="en-US" sz="2800" spc="-5" dirty="0" smtClean="0">
                <a:cs typeface="Calibri"/>
              </a:rPr>
              <a:t>of </a:t>
            </a:r>
            <a:r>
              <a:rPr lang="en-US" sz="2800" spc="-60" dirty="0" smtClean="0">
                <a:cs typeface="Calibri"/>
              </a:rPr>
              <a:t>1’s </a:t>
            </a:r>
            <a:r>
              <a:rPr lang="en-US" sz="2800" spc="-5" dirty="0" smtClean="0">
                <a:cs typeface="Calibri"/>
              </a:rPr>
              <a:t>and</a:t>
            </a:r>
            <a:r>
              <a:rPr lang="en-US" sz="2800" spc="229" dirty="0" smtClean="0">
                <a:cs typeface="Calibri"/>
              </a:rPr>
              <a:t> </a:t>
            </a:r>
            <a:r>
              <a:rPr lang="en-US" sz="2800" spc="-60" dirty="0" smtClean="0">
                <a:cs typeface="Calibri"/>
              </a:rPr>
              <a:t>0’s. </a:t>
            </a:r>
          </a:p>
          <a:p>
            <a:pPr marL="35560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800" spc="-60" dirty="0" smtClean="0">
              <a:cs typeface="Calibri"/>
            </a:endParaRPr>
          </a:p>
          <a:p>
            <a:pPr marL="35560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60" dirty="0" smtClean="0">
                <a:cs typeface="Calibri"/>
              </a:rPr>
              <a:t>Actually the computer understands only 1’s and 0’s form of codes.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355600" marR="1014094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800" spc="-5" dirty="0" smtClean="0">
              <a:latin typeface="Calibri"/>
              <a:cs typeface="Calibri"/>
            </a:endParaRPr>
          </a:p>
          <a:p>
            <a:pPr marL="355600" marR="1014094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smtClean="0">
                <a:latin typeface="Calibri"/>
                <a:cs typeface="Calibri"/>
              </a:rPr>
              <a:t>It </a:t>
            </a:r>
            <a:r>
              <a:rPr sz="2800" spc="-20">
                <a:latin typeface="Calibri"/>
                <a:cs typeface="Calibri"/>
              </a:rPr>
              <a:t>executes </a:t>
            </a:r>
            <a:r>
              <a:rPr lang="en-US" sz="2800" spc="-20" dirty="0" smtClean="0">
                <a:latin typeface="Calibri"/>
                <a:cs typeface="Calibri"/>
              </a:rPr>
              <a:t> the codes very </a:t>
            </a:r>
            <a:r>
              <a:rPr sz="2800" spc="-25" smtClean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10" dirty="0">
                <a:latin typeface="Calibri"/>
                <a:cs typeface="Calibri"/>
              </a:rPr>
              <a:t>don’t need </a:t>
            </a:r>
            <a:r>
              <a:rPr sz="2800" spc="-20" dirty="0">
                <a:latin typeface="Calibri"/>
                <a:cs typeface="Calibri"/>
              </a:rPr>
              <a:t>any  </a:t>
            </a:r>
            <a:r>
              <a:rPr sz="2800" spc="-10" dirty="0">
                <a:latin typeface="Calibri"/>
                <a:cs typeface="Calibri"/>
              </a:rPr>
              <a:t>translation.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Machine Level</a:t>
            </a:r>
            <a:r>
              <a:rPr lang="en-US" spc="-85" dirty="0" smtClean="0"/>
              <a:t> </a:t>
            </a:r>
            <a:r>
              <a:rPr lang="en-US" spc="-5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Advantages:  </a:t>
            </a:r>
          </a:p>
          <a:p>
            <a:r>
              <a:rPr lang="en-US" dirty="0" smtClean="0"/>
              <a:t>Computers directly understand machine instruction.  So, it start executing immediately.</a:t>
            </a:r>
          </a:p>
          <a:p>
            <a:r>
              <a:rPr lang="en-US" dirty="0" smtClean="0"/>
              <a:t>It takes very less execution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Disadvantages:</a:t>
            </a:r>
          </a:p>
          <a:p>
            <a:r>
              <a:rPr lang="en-US" dirty="0" smtClean="0"/>
              <a:t>It is machine dependent.</a:t>
            </a:r>
          </a:p>
          <a:p>
            <a:r>
              <a:rPr lang="en-US" dirty="0" smtClean="0"/>
              <a:t>Difficult to use, modify and debug the code.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620013"/>
            <a:ext cx="6337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2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spc="-10" dirty="0">
                <a:latin typeface="Calibri"/>
                <a:cs typeface="Calibri"/>
              </a:rPr>
              <a:t>two number </a:t>
            </a:r>
            <a:r>
              <a:rPr sz="2800" spc="-5" dirty="0">
                <a:latin typeface="Calibri"/>
                <a:cs typeface="Calibri"/>
              </a:rPr>
              <a:t>in machine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5697" y="1767484"/>
          <a:ext cx="6711950" cy="992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4275455"/>
                <a:gridCol w="1330960"/>
              </a:tblGrid>
              <a:tr h="496519">
                <a:tc>
                  <a:txBody>
                    <a:bodyPr/>
                    <a:lstStyle/>
                    <a:p>
                      <a:pPr marR="622300" algn="ctr">
                        <a:lnSpc>
                          <a:spcPts val="30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11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304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10111001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ts val="304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110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6214">
                <a:tc>
                  <a:txBody>
                    <a:bodyPr/>
                    <a:lstStyle/>
                    <a:p>
                      <a:pPr marR="644525" algn="ctr">
                        <a:lnSpc>
                          <a:spcPts val="37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machine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addition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(say)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73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ts val="37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3985640"/>
            <a:ext cx="7657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difficult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remember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instructions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5" dirty="0">
                <a:latin typeface="Calibri"/>
                <a:cs typeface="Calibri"/>
              </a:rPr>
              <a:t>programming.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07010"/>
            <a:ext cx="533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Assembly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27861"/>
            <a:ext cx="7906384" cy="5229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It is a </a:t>
            </a:r>
            <a:r>
              <a:rPr sz="2400" spc="-5" smtClean="0">
                <a:latin typeface="Calibri"/>
                <a:cs typeface="Calibri"/>
              </a:rPr>
              <a:t>Symbolic </a:t>
            </a:r>
            <a:r>
              <a:rPr sz="2400" spc="-10" smtClean="0">
                <a:latin typeface="Calibri"/>
                <a:cs typeface="Calibri"/>
              </a:rPr>
              <a:t>representation</a:t>
            </a:r>
            <a:r>
              <a:rPr sz="2400" spc="-10" smtClean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sz="2400" b="1" i="1" spc="-10" smtClean="0">
                <a:solidFill>
                  <a:srgbClr val="0070C0"/>
                </a:solidFill>
                <a:latin typeface="Calibri"/>
                <a:cs typeface="Calibri"/>
              </a:rPr>
              <a:t>mnemonics</a:t>
            </a:r>
            <a:r>
              <a:rPr sz="2400" spc="-10" smtClean="0">
                <a:solidFill>
                  <a:srgbClr val="0070C0"/>
                </a:solidFill>
                <a:latin typeface="Calibri"/>
                <a:cs typeface="Calibri"/>
              </a:rPr>
              <a:t>)</a:t>
            </a:r>
            <a:r>
              <a:rPr sz="2400" spc="-10" smtClean="0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Close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Assembler is used to </a:t>
            </a:r>
            <a:r>
              <a:rPr sz="2400" spc="-15" smtClean="0">
                <a:latin typeface="Calibri"/>
                <a:cs typeface="Calibri"/>
              </a:rPr>
              <a:t>translate</a:t>
            </a:r>
            <a:r>
              <a:rPr lang="en-US" sz="2400" spc="-15" dirty="0" smtClean="0">
                <a:latin typeface="Calibri"/>
                <a:cs typeface="Calibri"/>
              </a:rPr>
              <a:t> the assembly code</a:t>
            </a:r>
            <a:r>
              <a:rPr sz="2400" spc="-15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>
                <a:latin typeface="Calibri"/>
                <a:cs typeface="Calibri"/>
              </a:rPr>
              <a:t>machine </a:t>
            </a:r>
            <a:r>
              <a:rPr sz="2400" spc="-10" smtClean="0">
                <a:latin typeface="Calibri"/>
                <a:cs typeface="Calibri"/>
              </a:rPr>
              <a:t>code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2755900" algn="l"/>
                <a:tab pos="4585335" algn="l"/>
              </a:tabLst>
            </a:pPr>
            <a:r>
              <a:rPr sz="3200" spc="-5" smtClean="0">
                <a:latin typeface="Calibri"/>
                <a:cs typeface="Calibri"/>
              </a:rPr>
              <a:t>1</a:t>
            </a:r>
            <a:r>
              <a:rPr lang="en-US" sz="3200" spc="-5" dirty="0" smtClean="0">
                <a:latin typeface="Calibri"/>
                <a:cs typeface="Calibri"/>
              </a:rPr>
              <a:t>0    </a:t>
            </a:r>
            <a:r>
              <a:rPr sz="3200" smtClean="0">
                <a:latin typeface="Calibri"/>
                <a:cs typeface="Calibri"/>
              </a:rPr>
              <a:t>ADD</a:t>
            </a:r>
            <a:r>
              <a:rPr sz="3200">
                <a:latin typeface="Calibri"/>
                <a:cs typeface="Calibri"/>
              </a:rPr>
              <a:t>	</a:t>
            </a:r>
            <a:r>
              <a:rPr sz="3200" spc="-5" smtClean="0">
                <a:latin typeface="Calibri"/>
                <a:cs typeface="Calibri"/>
              </a:rPr>
              <a:t>1</a:t>
            </a:r>
            <a:r>
              <a:rPr lang="en-US" sz="3200" spc="-5" dirty="0" smtClean="0">
                <a:latin typeface="Calibri"/>
                <a:cs typeface="Calibri"/>
              </a:rPr>
              <a:t>0</a:t>
            </a:r>
            <a:r>
              <a:rPr sz="3200" spc="-5" smtClean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>
                <a:latin typeface="Arial"/>
                <a:cs typeface="Arial"/>
              </a:rPr>
              <a:t>– </a:t>
            </a:r>
            <a:r>
              <a:rPr sz="2800" spc="-1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 is mnemonic </a:t>
            </a:r>
            <a:r>
              <a:rPr sz="2800" spc="-25">
                <a:latin typeface="Calibri"/>
                <a:cs typeface="Calibri"/>
              </a:rPr>
              <a:t>for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 smtClean="0">
                <a:latin typeface="Calibri"/>
                <a:cs typeface="Calibri"/>
              </a:rPr>
              <a:t>addition</a:t>
            </a:r>
            <a:endParaRPr lang="en-US" sz="2800" spc="-5" dirty="0" smtClean="0">
              <a:latin typeface="Calibri"/>
              <a:cs typeface="Calibri"/>
            </a:endParaRPr>
          </a:p>
          <a:p>
            <a:pPr marL="984250" indent="-514350">
              <a:lnSpc>
                <a:spcPct val="100000"/>
              </a:lnSpc>
              <a:spcBef>
                <a:spcPts val="685"/>
              </a:spcBef>
              <a:buAutoNum type="arabicPlain" startAt="1011"/>
            </a:pPr>
            <a:r>
              <a:rPr lang="en-US" sz="2800" spc="-5" dirty="0" smtClean="0">
                <a:latin typeface="Calibri"/>
                <a:cs typeface="Calibri"/>
              </a:rPr>
              <a:t>     SUB     1001</a:t>
            </a:r>
          </a:p>
          <a:p>
            <a:pPr marL="984250" indent="-514350">
              <a:lnSpc>
                <a:spcPct val="100000"/>
              </a:lnSpc>
              <a:spcBef>
                <a:spcPts val="685"/>
              </a:spcBef>
            </a:pPr>
            <a:r>
              <a:rPr lang="en-US" sz="2800" spc="-5" dirty="0" smtClean="0">
                <a:latin typeface="Calibri"/>
                <a:cs typeface="Calibri"/>
              </a:rPr>
              <a:t>- SUB is mnemonic for subtraction.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61899"/>
            <a:ext cx="5105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mtClean="0"/>
              <a:t>I</a:t>
            </a:r>
            <a:r>
              <a:rPr sz="4400" spc="-40" smtClean="0"/>
              <a:t>n</a:t>
            </a:r>
            <a:r>
              <a:rPr sz="4400" smtClean="0"/>
              <a:t>t</a:t>
            </a:r>
            <a:r>
              <a:rPr sz="4400" spc="-75" smtClean="0"/>
              <a:t>r</a:t>
            </a:r>
            <a:r>
              <a:rPr sz="4400" smtClean="0"/>
              <a:t>o</a:t>
            </a:r>
            <a:r>
              <a:rPr lang="en-US" sz="4400" dirty="0" err="1" smtClean="0"/>
              <a:t>duction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1" y="1509941"/>
            <a:ext cx="7388860" cy="464357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/>
              <a:t>A computer is a programmable machine that receives input, stores and manipulates data, and provides output in a useful format. 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dirty="0" smtClean="0"/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Calibri"/>
                <a:cs typeface="Calibri"/>
              </a:rPr>
              <a:t>Computer cannot do anything without a software. Software is nothing but set of programs written to solve a particular problem. 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cs typeface="Calibri"/>
              </a:rPr>
              <a:t>Software </a:t>
            </a:r>
            <a:r>
              <a:rPr lang="en-US" sz="2400" dirty="0" smtClean="0">
                <a:cs typeface="Calibri"/>
              </a:rPr>
              <a:t>is a </a:t>
            </a:r>
            <a:r>
              <a:rPr lang="en-US" sz="2400" spc="-5" dirty="0" smtClean="0">
                <a:cs typeface="Calibri"/>
              </a:rPr>
              <a:t>set of instructions on </a:t>
            </a:r>
            <a:r>
              <a:rPr lang="en-US" sz="2400" dirty="0" smtClean="0">
                <a:cs typeface="Calibri"/>
              </a:rPr>
              <a:t>the </a:t>
            </a:r>
            <a:r>
              <a:rPr lang="en-US" sz="2400" spc="-5" dirty="0" smtClean="0">
                <a:cs typeface="Calibri"/>
              </a:rPr>
              <a:t>basis of  </a:t>
            </a:r>
            <a:r>
              <a:rPr lang="en-US" sz="2400" dirty="0" smtClean="0">
                <a:cs typeface="Calibri"/>
              </a:rPr>
              <a:t>which </a:t>
            </a:r>
            <a:r>
              <a:rPr lang="en-US" sz="2400" spc="-10" dirty="0" smtClean="0">
                <a:cs typeface="Calibri"/>
              </a:rPr>
              <a:t>computer </a:t>
            </a:r>
            <a:r>
              <a:rPr lang="en-US" sz="2400" spc="-5" dirty="0" smtClean="0">
                <a:cs typeface="Calibri"/>
              </a:rPr>
              <a:t>gives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output. Computer cannot do anything without a software. 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5344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4295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/>
              <a:t>A</a:t>
            </a:r>
            <a:r>
              <a:rPr sz="2400" spc="-5" smtClean="0"/>
              <a:t>ssembly languages </a:t>
            </a:r>
            <a:r>
              <a:rPr lang="en-US" sz="2400" spc="-5" dirty="0" smtClean="0"/>
              <a:t>Instructions </a:t>
            </a:r>
            <a:endParaRPr sz="2400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4000" y="1371601"/>
          <a:ext cx="4648200" cy="312419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28800"/>
                <a:gridCol w="2819400"/>
              </a:tblGrid>
              <a:tr h="4586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/>
                        <a:t>Meaning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586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/>
                        <a:t>ADD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Addition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586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SUB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Subtraction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586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/>
                        <a:t>INR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/>
                        <a:t>Increase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</a:tr>
              <a:tr h="4272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DCR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/>
                        <a:t>Decrease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</a:tr>
              <a:tr h="4586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CMP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/>
                        <a:t>Compare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</a:tr>
              <a:tr h="403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 smtClean="0"/>
                        <a:t>MUL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 smtClean="0"/>
                        <a:t>Multiplication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4544948"/>
            <a:ext cx="80727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relatively easy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writing </a:t>
            </a:r>
            <a:r>
              <a:rPr sz="2800" spc="-20" dirty="0">
                <a:latin typeface="Calibri"/>
                <a:cs typeface="Calibri"/>
              </a:rPr>
              <a:t>programs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assembly  languages, but </a:t>
            </a:r>
            <a:r>
              <a:rPr sz="2800" spc="-10" dirty="0">
                <a:latin typeface="Calibri"/>
                <a:cs typeface="Calibri"/>
              </a:rPr>
              <a:t>is slow in </a:t>
            </a:r>
            <a:r>
              <a:rPr sz="2800" spc="-15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be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 into </a:t>
            </a:r>
            <a:r>
              <a:rPr sz="2800" spc="-5" dirty="0">
                <a:latin typeface="Calibri"/>
                <a:cs typeface="Calibri"/>
              </a:rPr>
              <a:t>machine language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489" y="461899"/>
            <a:ext cx="436943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Assembly</a:t>
            </a:r>
            <a:r>
              <a:rPr sz="2800" spc="-70" dirty="0"/>
              <a:t> </a:t>
            </a:r>
            <a:r>
              <a:rPr sz="2800" spc="-5" dirty="0"/>
              <a:t>language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6940550" cy="35714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11550"/>
                <a:gridCol w="3429000"/>
              </a:tblGrid>
              <a:tr h="4425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Advantage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Disadvantage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425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More convenient </a:t>
                      </a:r>
                      <a:r>
                        <a:rPr sz="1800" dirty="0"/>
                        <a:t>than </a:t>
                      </a:r>
                      <a:r>
                        <a:rPr sz="1800" spc="-5" dirty="0"/>
                        <a:t>machine</a:t>
                      </a:r>
                      <a:r>
                        <a:rPr sz="1800" spc="55" dirty="0"/>
                        <a:t> </a:t>
                      </a:r>
                      <a:r>
                        <a:rPr sz="1800" spc="-5" dirty="0"/>
                        <a:t>language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Hard to </a:t>
                      </a:r>
                      <a:r>
                        <a:rPr sz="1800" spc="-5" dirty="0"/>
                        <a:t>remember</a:t>
                      </a:r>
                      <a:r>
                        <a:rPr sz="1800" spc="20" dirty="0"/>
                        <a:t> </a:t>
                      </a:r>
                      <a:r>
                        <a:rPr sz="1800" spc="-5" dirty="0"/>
                        <a:t>Mnemonics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425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Symbolic</a:t>
                      </a:r>
                      <a:r>
                        <a:rPr sz="1800" dirty="0"/>
                        <a:t> </a:t>
                      </a:r>
                      <a:r>
                        <a:rPr sz="1800" spc="-10" dirty="0"/>
                        <a:t>instructions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Machine</a:t>
                      </a:r>
                      <a:r>
                        <a:rPr sz="1800" spc="20" dirty="0"/>
                        <a:t> </a:t>
                      </a:r>
                      <a:r>
                        <a:rPr sz="1800" spc="-5" dirty="0"/>
                        <a:t>dependent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425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/>
                        <a:t>Improved </a:t>
                      </a:r>
                      <a:r>
                        <a:rPr sz="1800" spc="-5" dirty="0"/>
                        <a:t>readability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/>
                        <a:t>Less </a:t>
                      </a:r>
                      <a:r>
                        <a:rPr sz="1800" spc="-10" dirty="0"/>
                        <a:t>efficient </a:t>
                      </a:r>
                      <a:r>
                        <a:rPr sz="1800" dirty="0"/>
                        <a:t>than machine</a:t>
                      </a:r>
                      <a:r>
                        <a:rPr sz="1800" spc="35" dirty="0"/>
                        <a:t> </a:t>
                      </a:r>
                      <a:r>
                        <a:rPr sz="1800" spc="-5" dirty="0"/>
                        <a:t>language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</a:tr>
              <a:tr h="763791">
                <a:tc>
                  <a:txBody>
                    <a:bodyPr/>
                    <a:lstStyle/>
                    <a:p>
                      <a:pPr marL="91440" marR="923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/>
                        <a:t>Need </a:t>
                      </a:r>
                      <a:r>
                        <a:rPr sz="1800" spc="-15" dirty="0"/>
                        <a:t>fewer </a:t>
                      </a:r>
                      <a:r>
                        <a:rPr sz="1800" spc="-10" dirty="0"/>
                        <a:t>codes </a:t>
                      </a:r>
                      <a:r>
                        <a:rPr sz="1800" dirty="0"/>
                        <a:t>than </a:t>
                      </a:r>
                      <a:r>
                        <a:rPr sz="1800" spc="-5" dirty="0"/>
                        <a:t>high level  language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3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Embedded </a:t>
                      </a:r>
                      <a:r>
                        <a:rPr sz="1800" spc="-15" dirty="0"/>
                        <a:t>systems </a:t>
                      </a:r>
                      <a:r>
                        <a:rPr sz="1800" dirty="0"/>
                        <a:t>and</a:t>
                      </a:r>
                      <a:r>
                        <a:rPr sz="1800" spc="20" dirty="0"/>
                        <a:t> </a:t>
                      </a:r>
                      <a:r>
                        <a:rPr sz="1800" spc="-5" dirty="0"/>
                        <a:t>device</a:t>
                      </a:r>
                      <a:endParaRPr sz="18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/>
                        <a:t>programming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704" y="461899"/>
            <a:ext cx="472059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dirty="0">
                <a:latin typeface="Calibri"/>
                <a:cs typeface="Calibri"/>
              </a:rPr>
              <a:t>High </a:t>
            </a:r>
            <a:r>
              <a:rPr sz="3000" b="1" spc="-15" dirty="0">
                <a:latin typeface="Calibri"/>
                <a:cs typeface="Calibri"/>
              </a:rPr>
              <a:t>Level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Language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44611"/>
            <a:ext cx="7700009" cy="34651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25" dirty="0">
                <a:latin typeface="Calibri"/>
                <a:cs typeface="Calibri"/>
              </a:rPr>
              <a:t>friendly,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natural</a:t>
            </a:r>
            <a:r>
              <a:rPr sz="2400" spc="-5" dirty="0">
                <a:latin typeface="Calibri"/>
                <a:cs typeface="Calibri"/>
              </a:rPr>
              <a:t> languages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Platform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Easy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remember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Easy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learn 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execution: translated into </a:t>
            </a:r>
            <a:r>
              <a:rPr sz="2400" spc="-5" dirty="0">
                <a:latin typeface="Calibri"/>
                <a:cs typeface="Calibri"/>
              </a:rPr>
              <a:t>assembly language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Slow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efficient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developing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Ex: </a:t>
            </a:r>
            <a:r>
              <a:rPr sz="2400" spc="-5" dirty="0">
                <a:latin typeface="Calibri"/>
                <a:cs typeface="Calibri"/>
              </a:rPr>
              <a:t>C, </a:t>
            </a:r>
            <a:r>
              <a:rPr sz="2400" dirty="0">
                <a:latin typeface="Calibri"/>
                <a:cs typeface="Calibri"/>
              </a:rPr>
              <a:t>C++, Python,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852" y="461899"/>
            <a:ext cx="463486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/>
              <a:t>High </a:t>
            </a:r>
            <a:r>
              <a:rPr sz="3000" spc="-20" dirty="0"/>
              <a:t>Level</a:t>
            </a:r>
            <a:r>
              <a:rPr sz="3000" spc="-60" dirty="0"/>
              <a:t> </a:t>
            </a:r>
            <a:r>
              <a:rPr sz="3000" spc="-5" dirty="0"/>
              <a:t>Language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600" y="2057400"/>
          <a:ext cx="5791200" cy="24745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9400"/>
                <a:gridCol w="2971800"/>
              </a:tblGrid>
              <a:tr h="473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Advantages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Disadvantages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73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/>
                        <a:t>Easy </a:t>
                      </a:r>
                      <a:r>
                        <a:rPr sz="1800" spc="-10" dirty="0"/>
                        <a:t>to</a:t>
                      </a:r>
                      <a:r>
                        <a:rPr sz="1800" spc="5" dirty="0"/>
                        <a:t> </a:t>
                      </a:r>
                      <a:r>
                        <a:rPr sz="1800" spc="-5" dirty="0"/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More execution</a:t>
                      </a:r>
                      <a:r>
                        <a:rPr sz="1800" spc="30" dirty="0"/>
                        <a:t> </a:t>
                      </a:r>
                      <a:r>
                        <a:rPr sz="1800" spc="-5" dirty="0"/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73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Portability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/>
                        <a:t>Needs </a:t>
                      </a:r>
                      <a:r>
                        <a:rPr sz="1800" spc="-5" dirty="0"/>
                        <a:t>own</a:t>
                      </a:r>
                      <a:r>
                        <a:rPr sz="1800" spc="5" dirty="0"/>
                        <a:t> </a:t>
                      </a:r>
                      <a:r>
                        <a:rPr sz="1800" spc="-10" dirty="0"/>
                        <a:t>translator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473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/>
                        <a:t>Easy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Debugging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3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/>
                        <a:t>Easy </a:t>
                      </a:r>
                      <a:r>
                        <a:rPr sz="1800" dirty="0"/>
                        <a:t>and </a:t>
                      </a:r>
                      <a:r>
                        <a:rPr sz="1800" spc="-20" dirty="0"/>
                        <a:t>Fast </a:t>
                      </a:r>
                      <a:r>
                        <a:rPr sz="1800" spc="-5" dirty="0"/>
                        <a:t>Development of</a:t>
                      </a:r>
                      <a:r>
                        <a:rPr sz="1800" spc="15" dirty="0"/>
                        <a:t> </a:t>
                      </a:r>
                      <a:r>
                        <a:rPr sz="1800" spc="-10" dirty="0"/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86257"/>
            <a:ext cx="380999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Compiler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5710"/>
            <a:ext cx="8067040" cy="458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high level source </a:t>
            </a:r>
            <a:r>
              <a:rPr sz="2200" spc="-15" dirty="0">
                <a:latin typeface="Calibri"/>
                <a:cs typeface="Calibri"/>
              </a:rPr>
              <a:t>program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translated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5" dirty="0">
                <a:latin typeface="Calibri"/>
                <a:cs typeface="Calibri"/>
              </a:rPr>
              <a:t>machine  </a:t>
            </a:r>
            <a:r>
              <a:rPr sz="2200" spc="-15" dirty="0">
                <a:latin typeface="Calibri"/>
                <a:cs typeface="Calibri"/>
              </a:rPr>
              <a:t>can understand. </a:t>
            </a:r>
            <a:r>
              <a:rPr sz="2200" i="1" spc="-10" dirty="0">
                <a:latin typeface="Calibri"/>
                <a:cs typeface="Calibri"/>
              </a:rPr>
              <a:t>This done by software called </a:t>
            </a:r>
            <a:r>
              <a:rPr sz="2200" i="1" spc="-5" dirty="0">
                <a:latin typeface="Calibri"/>
                <a:cs typeface="Calibri"/>
              </a:rPr>
              <a:t>the</a:t>
            </a:r>
            <a:r>
              <a:rPr sz="2200" i="1" spc="5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compiler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Source code </a:t>
            </a:r>
            <a:r>
              <a:rPr sz="2200" spc="-5" dirty="0">
                <a:latin typeface="Calibri"/>
                <a:cs typeface="Calibri"/>
              </a:rPr>
              <a:t>=&gt; Machine language </a:t>
            </a:r>
            <a:r>
              <a:rPr sz="2200" spc="-10" dirty="0">
                <a:latin typeface="Calibri"/>
                <a:cs typeface="Calibri"/>
              </a:rPr>
              <a:t>code(Object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During the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translation, the </a:t>
            </a:r>
            <a:r>
              <a:rPr sz="2200" spc="-5" dirty="0">
                <a:latin typeface="Calibri"/>
                <a:cs typeface="Calibri"/>
              </a:rPr>
              <a:t>compiler </a:t>
            </a:r>
            <a:r>
              <a:rPr sz="2200" spc="-10" dirty="0">
                <a:latin typeface="Calibri"/>
                <a:cs typeface="Calibri"/>
              </a:rPr>
              <a:t>reads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programs </a:t>
            </a:r>
            <a:r>
              <a:rPr sz="2200" b="1" i="1" spc="-15" dirty="0">
                <a:latin typeface="Calibri"/>
                <a:cs typeface="Calibri"/>
              </a:rPr>
              <a:t>statement-wise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checks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25" dirty="0">
                <a:latin typeface="Calibri"/>
                <a:cs typeface="Calibri"/>
              </a:rPr>
              <a:t>syntax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errors.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355600" marR="4622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40" dirty="0">
                <a:latin typeface="Calibri"/>
                <a:cs typeface="Calibri"/>
              </a:rPr>
              <a:t>error,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computer </a:t>
            </a:r>
            <a:r>
              <a:rPr sz="2200" spc="-20" dirty="0">
                <a:latin typeface="Calibri"/>
                <a:cs typeface="Calibri"/>
              </a:rPr>
              <a:t>generates </a:t>
            </a:r>
            <a:r>
              <a:rPr sz="2200" spc="-5" dirty="0">
                <a:latin typeface="Calibri"/>
                <a:cs typeface="Calibri"/>
              </a:rPr>
              <a:t>message about </a:t>
            </a:r>
            <a:r>
              <a:rPr sz="2200" spc="-15" dirty="0">
                <a:latin typeface="Calibri"/>
                <a:cs typeface="Calibri"/>
              </a:rPr>
              <a:t>the  </a:t>
            </a:r>
            <a:r>
              <a:rPr sz="2200" spc="-45" dirty="0">
                <a:latin typeface="Calibri"/>
                <a:cs typeface="Calibri"/>
              </a:rPr>
              <a:t>error.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Ex: C, </a:t>
            </a:r>
            <a:r>
              <a:rPr sz="2200" dirty="0">
                <a:latin typeface="Calibri"/>
                <a:cs typeface="Calibri"/>
              </a:rPr>
              <a:t>C++, </a:t>
            </a:r>
            <a:r>
              <a:rPr sz="2200" spc="-20" dirty="0">
                <a:latin typeface="Calibri"/>
                <a:cs typeface="Calibri"/>
              </a:rPr>
              <a:t>Java, </a:t>
            </a:r>
            <a:r>
              <a:rPr sz="2200" spc="-15" dirty="0">
                <a:latin typeface="Calibri"/>
                <a:cs typeface="Calibri"/>
              </a:rPr>
              <a:t>FORTRAN, </a:t>
            </a:r>
            <a:r>
              <a:rPr sz="2200" spc="-10" dirty="0">
                <a:latin typeface="Calibri"/>
                <a:cs typeface="Calibri"/>
              </a:rPr>
              <a:t>pascal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45110"/>
            <a:ext cx="434340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</a:t>
            </a:r>
            <a:r>
              <a:rPr spc="-40" dirty="0"/>
              <a:t>n</a:t>
            </a:r>
            <a:r>
              <a:rPr spc="-50" dirty="0"/>
              <a:t>t</a:t>
            </a:r>
            <a:r>
              <a:rPr spc="-5" dirty="0"/>
              <a:t>erp</a:t>
            </a:r>
            <a:r>
              <a:rPr spc="-55" dirty="0"/>
              <a:t>r</a:t>
            </a:r>
            <a:r>
              <a:rPr spc="-30" dirty="0"/>
              <a:t>e</a:t>
            </a:r>
            <a:r>
              <a:rPr spc="-50" dirty="0"/>
              <a:t>t</a:t>
            </a:r>
            <a:r>
              <a:rPr spc="-5" dirty="0"/>
              <a:t>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7938134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spc="-30" dirty="0">
                <a:latin typeface="Calibri"/>
                <a:cs typeface="Calibri"/>
              </a:rPr>
              <a:t>compiler, </a:t>
            </a:r>
            <a:r>
              <a:rPr sz="2400" dirty="0">
                <a:latin typeface="Calibri"/>
                <a:cs typeface="Calibri"/>
              </a:rPr>
              <a:t>it is also a </a:t>
            </a:r>
            <a:r>
              <a:rPr sz="2400" spc="-15" dirty="0">
                <a:latin typeface="Calibri"/>
                <a:cs typeface="Calibri"/>
              </a:rPr>
              <a:t>translator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translates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level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Translates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line is </a:t>
            </a:r>
            <a:r>
              <a:rPr sz="2400" spc="-10" dirty="0">
                <a:latin typeface="Calibri"/>
                <a:cs typeface="Calibri"/>
              </a:rPr>
              <a:t>checked </a:t>
            </a:r>
            <a:r>
              <a:rPr sz="2400" spc="-20" dirty="0">
                <a:latin typeface="Calibri"/>
                <a:cs typeface="Calibri"/>
              </a:rPr>
              <a:t>for syntax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and then </a:t>
            </a:r>
            <a:r>
              <a:rPr sz="2400" spc="-15" dirty="0">
                <a:latin typeface="Calibri"/>
                <a:cs typeface="Calibri"/>
              </a:rPr>
              <a:t>converted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10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Ex. QBASIC, </a:t>
            </a:r>
            <a:r>
              <a:rPr sz="2400" spc="5" dirty="0">
                <a:latin typeface="Calibri"/>
                <a:cs typeface="Calibri"/>
              </a:rPr>
              <a:t>PERL, </a:t>
            </a:r>
            <a:r>
              <a:rPr sz="2400" spc="-80" dirty="0">
                <a:latin typeface="Calibri"/>
                <a:cs typeface="Calibri"/>
              </a:rPr>
              <a:t>PHP, </a:t>
            </a:r>
            <a:r>
              <a:rPr sz="2400" spc="-75" dirty="0">
                <a:latin typeface="Calibri"/>
                <a:cs typeface="Calibri"/>
              </a:rPr>
              <a:t>ASP, </a:t>
            </a:r>
            <a:r>
              <a:rPr sz="2400" spc="-10" dirty="0">
                <a:latin typeface="Calibri"/>
                <a:cs typeface="Calibri"/>
              </a:rPr>
              <a:t>PYTHON,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RUBY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83565"/>
            <a:ext cx="743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Difference </a:t>
            </a:r>
            <a:r>
              <a:rPr sz="2400" spc="-10" dirty="0"/>
              <a:t>between compiler </a:t>
            </a:r>
            <a:r>
              <a:rPr sz="2400" dirty="0"/>
              <a:t>and</a:t>
            </a:r>
            <a:r>
              <a:rPr sz="2400" spc="65" dirty="0"/>
              <a:t> </a:t>
            </a:r>
            <a:r>
              <a:rPr sz="2400" spc="-20" dirty="0"/>
              <a:t>interpreter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914400"/>
          <a:ext cx="7162800" cy="573792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81400"/>
                <a:gridCol w="3581400"/>
              </a:tblGrid>
              <a:tr h="43422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Compiler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/>
                        <a:t>Interpreter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8758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Compiler scans </a:t>
                      </a:r>
                      <a:r>
                        <a:rPr sz="1800" dirty="0"/>
                        <a:t>the </a:t>
                      </a:r>
                      <a:r>
                        <a:rPr sz="1800" spc="-10" dirty="0"/>
                        <a:t>entire </a:t>
                      </a:r>
                      <a:r>
                        <a:rPr sz="1800" spc="-15" dirty="0"/>
                        <a:t>program</a:t>
                      </a:r>
                      <a:r>
                        <a:rPr sz="1800" spc="15" dirty="0"/>
                        <a:t> </a:t>
                      </a:r>
                      <a:r>
                        <a:rPr sz="1800" spc="-15" dirty="0"/>
                        <a:t>before</a:t>
                      </a:r>
                      <a:endParaRPr sz="18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/>
                        <a:t>translating </a:t>
                      </a:r>
                      <a:r>
                        <a:rPr sz="1800" spc="-5" dirty="0"/>
                        <a:t>it </a:t>
                      </a:r>
                      <a:r>
                        <a:rPr sz="1800" spc="-15" dirty="0"/>
                        <a:t>into </a:t>
                      </a:r>
                      <a:r>
                        <a:rPr sz="1800" spc="-5" dirty="0"/>
                        <a:t>machine</a:t>
                      </a:r>
                      <a:r>
                        <a:rPr sz="1800" spc="40" dirty="0"/>
                        <a:t> </a:t>
                      </a:r>
                      <a:r>
                        <a:rPr sz="1800" spc="-10" dirty="0"/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Interpreter translates </a:t>
                      </a:r>
                      <a:r>
                        <a:rPr sz="1800" dirty="0"/>
                        <a:t>and </a:t>
                      </a:r>
                      <a:r>
                        <a:rPr sz="1800" spc="-15" dirty="0"/>
                        <a:t>executes</a:t>
                      </a:r>
                      <a:r>
                        <a:rPr sz="1800" spc="25" dirty="0"/>
                        <a:t> </a:t>
                      </a:r>
                      <a:r>
                        <a:rPr sz="1800" dirty="0"/>
                        <a:t>the</a:t>
                      </a:r>
                      <a:endParaRPr sz="18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5" dirty="0"/>
                        <a:t>program </a:t>
                      </a:r>
                      <a:r>
                        <a:rPr sz="1800" spc="-5" dirty="0"/>
                        <a:t>line </a:t>
                      </a:r>
                      <a:r>
                        <a:rPr sz="1800" spc="-10" dirty="0"/>
                        <a:t>by</a:t>
                      </a:r>
                      <a:r>
                        <a:rPr sz="1800" spc="35" dirty="0"/>
                        <a:t> </a:t>
                      </a:r>
                      <a:r>
                        <a:rPr sz="1800" spc="-10" dirty="0"/>
                        <a:t>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05558">
                <a:tc>
                  <a:txBody>
                    <a:bodyPr/>
                    <a:lstStyle/>
                    <a:p>
                      <a:pPr marL="91440" marR="5448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/>
                        <a:t>Syntax errors </a:t>
                      </a:r>
                      <a:r>
                        <a:rPr sz="1800" spc="-10" dirty="0"/>
                        <a:t>are found </a:t>
                      </a:r>
                      <a:r>
                        <a:rPr sz="1800" spc="-5" dirty="0"/>
                        <a:t>only </a:t>
                      </a:r>
                      <a:r>
                        <a:rPr sz="1800" spc="-10" dirty="0"/>
                        <a:t>after </a:t>
                      </a:r>
                      <a:r>
                        <a:rPr sz="1800" dirty="0"/>
                        <a:t>the  </a:t>
                      </a:r>
                      <a:r>
                        <a:rPr sz="1800" spc="-10" dirty="0"/>
                        <a:t>compilation </a:t>
                      </a:r>
                      <a:r>
                        <a:rPr sz="1800" spc="-5" dirty="0"/>
                        <a:t>of </a:t>
                      </a:r>
                      <a:r>
                        <a:rPr sz="1800" spc="-10" dirty="0"/>
                        <a:t>complete</a:t>
                      </a:r>
                      <a:r>
                        <a:rPr sz="1800" spc="40" dirty="0"/>
                        <a:t> </a:t>
                      </a:r>
                      <a:r>
                        <a:rPr sz="1800" spc="-15" dirty="0"/>
                        <a:t>programs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92075" marR="85534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/>
                        <a:t>Syntax errors </a:t>
                      </a:r>
                      <a:r>
                        <a:rPr sz="1800" spc="-10" dirty="0"/>
                        <a:t>can </a:t>
                      </a:r>
                      <a:r>
                        <a:rPr sz="1800" spc="-5" dirty="0"/>
                        <a:t>be </a:t>
                      </a:r>
                      <a:r>
                        <a:rPr sz="1800" spc="-10" dirty="0"/>
                        <a:t>trapped after  translations </a:t>
                      </a:r>
                      <a:r>
                        <a:rPr sz="1800" spc="-5" dirty="0"/>
                        <a:t>of every</a:t>
                      </a:r>
                      <a:r>
                        <a:rPr sz="1800" spc="-10" dirty="0"/>
                        <a:t> </a:t>
                      </a:r>
                      <a:r>
                        <a:rPr sz="1800" spc="-5" dirty="0"/>
                        <a:t>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7910">
                <a:tc>
                  <a:txBody>
                    <a:bodyPr/>
                    <a:lstStyle/>
                    <a:p>
                      <a:pPr marL="127000" marR="132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dirty="0"/>
                        <a:t>It </a:t>
                      </a:r>
                      <a:r>
                        <a:rPr sz="1800" spc="-20" dirty="0"/>
                        <a:t>takes </a:t>
                      </a:r>
                      <a:r>
                        <a:rPr sz="1800" spc="-10" dirty="0"/>
                        <a:t>large </a:t>
                      </a:r>
                      <a:r>
                        <a:rPr sz="1800" spc="-5" dirty="0"/>
                        <a:t>amount of time </a:t>
                      </a:r>
                      <a:r>
                        <a:rPr sz="1800" spc="-10" dirty="0"/>
                        <a:t>to analyze  </a:t>
                      </a:r>
                      <a:r>
                        <a:rPr sz="1800" dirty="0"/>
                        <a:t>the </a:t>
                      </a:r>
                      <a:r>
                        <a:rPr sz="1800" spc="-10" dirty="0"/>
                        <a:t>source code </a:t>
                      </a:r>
                      <a:r>
                        <a:rPr sz="1800" spc="-5" dirty="0"/>
                        <a:t>but </a:t>
                      </a:r>
                      <a:r>
                        <a:rPr sz="1800" dirty="0"/>
                        <a:t>the </a:t>
                      </a:r>
                      <a:r>
                        <a:rPr sz="1800" spc="-10" dirty="0"/>
                        <a:t>overall execution  </a:t>
                      </a:r>
                      <a:r>
                        <a:rPr sz="1800" spc="-5" dirty="0"/>
                        <a:t>time is </a:t>
                      </a:r>
                      <a:r>
                        <a:rPr sz="1800" spc="-10" dirty="0"/>
                        <a:t>comparatively</a:t>
                      </a:r>
                      <a:r>
                        <a:rPr sz="1800" spc="15" dirty="0"/>
                        <a:t> </a:t>
                      </a:r>
                      <a:r>
                        <a:rPr sz="1800" spc="-40" dirty="0"/>
                        <a:t>faster.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L="92075" marR="965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/>
                        <a:t>It </a:t>
                      </a:r>
                      <a:r>
                        <a:rPr sz="1800" spc="-20" dirty="0"/>
                        <a:t>takes </a:t>
                      </a:r>
                      <a:r>
                        <a:rPr sz="1800" dirty="0"/>
                        <a:t>less </a:t>
                      </a:r>
                      <a:r>
                        <a:rPr sz="1800" spc="-5" dirty="0"/>
                        <a:t>amount of time </a:t>
                      </a:r>
                      <a:r>
                        <a:rPr sz="1800" spc="-10" dirty="0"/>
                        <a:t>to analyze </a:t>
                      </a:r>
                      <a:r>
                        <a:rPr sz="1800" dirty="0"/>
                        <a:t>the  </a:t>
                      </a:r>
                      <a:r>
                        <a:rPr sz="1800" spc="-10" dirty="0"/>
                        <a:t>source code </a:t>
                      </a:r>
                      <a:r>
                        <a:rPr sz="1800" spc="-5" dirty="0"/>
                        <a:t>but </a:t>
                      </a:r>
                      <a:r>
                        <a:rPr sz="1800" dirty="0"/>
                        <a:t>the </a:t>
                      </a:r>
                      <a:r>
                        <a:rPr sz="1800" spc="-10" dirty="0"/>
                        <a:t>overall execution  </a:t>
                      </a:r>
                      <a:r>
                        <a:rPr sz="1800" spc="-5" dirty="0"/>
                        <a:t>time is</a:t>
                      </a:r>
                      <a:r>
                        <a:rPr sz="1800" spc="15" dirty="0"/>
                        <a:t> </a:t>
                      </a:r>
                      <a:r>
                        <a:rPr sz="1800" spc="-35" dirty="0"/>
                        <a:t>slower.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7910">
                <a:tc>
                  <a:txBody>
                    <a:bodyPr/>
                    <a:lstStyle/>
                    <a:p>
                      <a:pPr marL="127000" marR="56007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10" dirty="0"/>
                        <a:t>Generates intermediate </a:t>
                      </a:r>
                      <a:r>
                        <a:rPr sz="1800" spc="-5" dirty="0"/>
                        <a:t>object </a:t>
                      </a:r>
                      <a:r>
                        <a:rPr sz="1800" spc="-10" dirty="0"/>
                        <a:t>code  </a:t>
                      </a:r>
                      <a:r>
                        <a:rPr sz="1800" spc="-5" dirty="0"/>
                        <a:t>which further </a:t>
                      </a:r>
                      <a:r>
                        <a:rPr sz="1800" spc="-10" dirty="0"/>
                        <a:t>requires </a:t>
                      </a:r>
                      <a:r>
                        <a:rPr sz="1800" spc="-5" dirty="0"/>
                        <a:t>linking, hence  </a:t>
                      </a:r>
                      <a:r>
                        <a:rPr sz="1800" spc="-10" dirty="0"/>
                        <a:t>requires more</a:t>
                      </a:r>
                      <a:r>
                        <a:rPr sz="1800" spc="15" dirty="0"/>
                        <a:t> </a:t>
                      </a:r>
                      <a:r>
                        <a:rPr sz="1800" spc="-15" dirty="0"/>
                        <a:t>memory.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/>
                        <a:t>No </a:t>
                      </a:r>
                      <a:r>
                        <a:rPr sz="1800" spc="-10" dirty="0"/>
                        <a:t>intermediate </a:t>
                      </a:r>
                      <a:r>
                        <a:rPr sz="1800" spc="-5" dirty="0"/>
                        <a:t>object </a:t>
                      </a:r>
                      <a:r>
                        <a:rPr sz="1800" spc="-10" dirty="0"/>
                        <a:t>code </a:t>
                      </a:r>
                      <a:r>
                        <a:rPr sz="1800" spc="-5" dirty="0"/>
                        <a:t>is</a:t>
                      </a:r>
                      <a:r>
                        <a:rPr sz="1800" spc="35" dirty="0"/>
                        <a:t> </a:t>
                      </a:r>
                      <a:r>
                        <a:rPr sz="1800" spc="-10" dirty="0"/>
                        <a:t>generated,</a:t>
                      </a:r>
                      <a:endParaRPr sz="18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/>
                        <a:t>hence </a:t>
                      </a:r>
                      <a:r>
                        <a:rPr sz="1800" spc="-10" dirty="0"/>
                        <a:t>are </a:t>
                      </a:r>
                      <a:r>
                        <a:rPr sz="1800" dirty="0"/>
                        <a:t>memory</a:t>
                      </a:r>
                      <a:r>
                        <a:rPr sz="1800" spc="20" dirty="0"/>
                        <a:t> </a:t>
                      </a:r>
                      <a:r>
                        <a:rPr sz="1800" spc="-5" dirty="0"/>
                        <a:t>efficient.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1" y="304801"/>
            <a:ext cx="6477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Never </a:t>
            </a:r>
            <a:r>
              <a:rPr sz="4400" spc="-40" dirty="0"/>
              <a:t>Ever</a:t>
            </a:r>
            <a:r>
              <a:rPr sz="4400" spc="-50" dirty="0"/>
              <a:t> </a:t>
            </a:r>
            <a:r>
              <a:rPr sz="4400" spc="-25" dirty="0"/>
              <a:t>Forget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1"/>
            <a:ext cx="7569200" cy="3770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716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cs typeface="Calibri"/>
              </a:rPr>
              <a:t>Program </a:t>
            </a:r>
            <a:r>
              <a:rPr lang="en-US" sz="2400" spc="-10" dirty="0" smtClean="0">
                <a:cs typeface="Calibri"/>
              </a:rPr>
              <a:t>must </a:t>
            </a:r>
            <a:r>
              <a:rPr lang="en-US" sz="2400" dirty="0" smtClean="0">
                <a:cs typeface="Calibri"/>
              </a:rPr>
              <a:t>be </a:t>
            </a:r>
            <a:r>
              <a:rPr lang="en-US" sz="2400" spc="-5" dirty="0" smtClean="0">
                <a:cs typeface="Calibri"/>
              </a:rPr>
              <a:t>planned </a:t>
            </a:r>
            <a:r>
              <a:rPr lang="en-US" sz="2400" spc="-25" dirty="0" smtClean="0">
                <a:cs typeface="Calibri"/>
              </a:rPr>
              <a:t>before </a:t>
            </a:r>
            <a:r>
              <a:rPr lang="en-US" sz="2400" spc="-5" dirty="0" smtClean="0">
                <a:cs typeface="Calibri"/>
              </a:rPr>
              <a:t>coding </a:t>
            </a:r>
            <a:r>
              <a:rPr lang="en-US" sz="2400" dirty="0" smtClean="0">
                <a:cs typeface="Calibri"/>
              </a:rPr>
              <a:t>in  </a:t>
            </a:r>
            <a:r>
              <a:rPr lang="en-US" sz="2400" spc="-20" dirty="0" smtClean="0">
                <a:cs typeface="Calibri"/>
              </a:rPr>
              <a:t>any </a:t>
            </a:r>
            <a:r>
              <a:rPr lang="en-US" sz="2400" spc="-10" dirty="0" smtClean="0">
                <a:cs typeface="Calibri"/>
              </a:rPr>
              <a:t>computer </a:t>
            </a:r>
            <a:r>
              <a:rPr lang="en-US" sz="2400" dirty="0" smtClean="0">
                <a:cs typeface="Calibri"/>
              </a:rPr>
              <a:t>language</a:t>
            </a:r>
            <a:r>
              <a:rPr lang="en-US" sz="2400" spc="3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available </a:t>
            </a:r>
          </a:p>
          <a:p>
            <a:pPr marL="355600" marR="13716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 smtClean="0">
              <a:cs typeface="Calibri"/>
            </a:endParaRPr>
          </a:p>
          <a:p>
            <a:pPr marL="355600" marR="13716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cs typeface="Calibri"/>
              </a:rPr>
              <a:t>If the </a:t>
            </a:r>
            <a:r>
              <a:rPr lang="en-US" sz="2400" spc="-5" dirty="0" smtClean="0">
                <a:cs typeface="Calibri"/>
              </a:rPr>
              <a:t>instructions </a:t>
            </a:r>
            <a:r>
              <a:rPr lang="en-US" sz="2400" spc="-10" dirty="0" smtClean="0">
                <a:cs typeface="Calibri"/>
              </a:rPr>
              <a:t>are </a:t>
            </a:r>
            <a:r>
              <a:rPr lang="en-US" sz="2400" spc="-5" dirty="0" smtClean="0">
                <a:cs typeface="Calibri"/>
              </a:rPr>
              <a:t>not </a:t>
            </a:r>
            <a:r>
              <a:rPr lang="en-US" sz="2400" spc="-10" dirty="0" smtClean="0">
                <a:cs typeface="Calibri"/>
              </a:rPr>
              <a:t>correct, </a:t>
            </a:r>
            <a:r>
              <a:rPr lang="en-US" sz="2400" dirty="0" smtClean="0">
                <a:cs typeface="Calibri"/>
              </a:rPr>
              <a:t>then the  </a:t>
            </a:r>
            <a:r>
              <a:rPr lang="en-US" sz="2400" spc="-10" dirty="0" smtClean="0">
                <a:cs typeface="Calibri"/>
              </a:rPr>
              <a:t>computer will </a:t>
            </a:r>
            <a:r>
              <a:rPr lang="en-US" sz="2400" spc="-5" dirty="0" smtClean="0">
                <a:cs typeface="Calibri"/>
              </a:rPr>
              <a:t>gives </a:t>
            </a:r>
            <a:r>
              <a:rPr lang="en-US" sz="2400" spc="-10" dirty="0" smtClean="0">
                <a:cs typeface="Calibri"/>
              </a:rPr>
              <a:t>wrong</a:t>
            </a:r>
            <a:r>
              <a:rPr lang="en-US" sz="2400" spc="-5" dirty="0" smtClean="0">
                <a:cs typeface="Calibri"/>
              </a:rPr>
              <a:t> output.</a:t>
            </a:r>
          </a:p>
          <a:p>
            <a:pPr marL="355600" marR="137160" indent="-342900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400" dirty="0" smtClean="0">
              <a:cs typeface="Calibri"/>
            </a:endParaRPr>
          </a:p>
          <a:p>
            <a:pPr marL="355600" marR="13716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smtClean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writing </a:t>
            </a:r>
            <a:r>
              <a:rPr sz="2400" spc="-10" dirty="0">
                <a:latin typeface="Calibri"/>
                <a:cs typeface="Calibri"/>
              </a:rPr>
              <a:t>code is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sufficient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>
                <a:latin typeface="Calibri"/>
                <a:cs typeface="Calibri"/>
              </a:rPr>
              <a:t>problem</a:t>
            </a:r>
            <a:r>
              <a:rPr sz="2400" spc="-10" smtClean="0">
                <a:latin typeface="Calibri"/>
                <a:cs typeface="Calibri"/>
              </a:rPr>
              <a:t>.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355600" marR="13716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smtClean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many </a:t>
            </a:r>
            <a:r>
              <a:rPr sz="2400" dirty="0">
                <a:latin typeface="Calibri"/>
                <a:cs typeface="Calibri"/>
              </a:rPr>
              <a:t>activities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done </a:t>
            </a:r>
            <a:r>
              <a:rPr sz="2400" spc="-25" dirty="0">
                <a:latin typeface="Calibri"/>
                <a:cs typeface="Calibri"/>
              </a:rPr>
              <a:t>before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153399" cy="622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92150"/>
            <a:ext cx="8041741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7965" marR="5080" indent="-2755900">
              <a:lnSpc>
                <a:spcPct val="100000"/>
              </a:lnSpc>
              <a:spcBef>
                <a:spcPts val="95"/>
              </a:spcBef>
            </a:pPr>
            <a:r>
              <a:rPr lang="en-US" spc="-15" dirty="0" smtClean="0"/>
              <a:t>P</a:t>
            </a:r>
            <a:r>
              <a:rPr spc="-15" smtClean="0"/>
              <a:t>roblem </a:t>
            </a:r>
            <a:r>
              <a:rPr lang="en-US" spc="-15" dirty="0" smtClean="0"/>
              <a:t>solving Strategies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966970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Algorithm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Flowcharting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Coding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Compilation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Debugging 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Documentation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4495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Problem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1909"/>
            <a:ext cx="7980680" cy="460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becoming familiar </a:t>
            </a:r>
            <a:r>
              <a:rPr sz="2400" dirty="0">
                <a:latin typeface="Calibri"/>
                <a:cs typeface="Calibri"/>
              </a:rPr>
              <a:t>with 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problem</a:t>
            </a:r>
            <a:r>
              <a:rPr sz="2400" spc="-10" smtClean="0">
                <a:latin typeface="Calibri"/>
                <a:cs typeface="Calibri"/>
              </a:rPr>
              <a:t>.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Exactly identify user requirements.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963294" indent="-342900">
              <a:lnSpc>
                <a:spcPts val="25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latin typeface="Calibri"/>
                <a:cs typeface="Calibri"/>
              </a:rPr>
              <a:t>T</a:t>
            </a:r>
            <a:r>
              <a:rPr sz="2400" spc="-15" smtClean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analyze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understand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well </a:t>
            </a:r>
            <a:r>
              <a:rPr sz="2400" spc="-20" dirty="0">
                <a:latin typeface="Calibri"/>
                <a:cs typeface="Calibri"/>
              </a:rPr>
              <a:t>before  </a:t>
            </a:r>
            <a:r>
              <a:rPr sz="2400" spc="-5" dirty="0">
                <a:latin typeface="Calibri"/>
                <a:cs typeface="Calibri"/>
              </a:rPr>
              <a:t>solving.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requirements cannot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fulfilled </a:t>
            </a:r>
            <a:r>
              <a:rPr sz="2400" dirty="0">
                <a:latin typeface="Calibri"/>
                <a:cs typeface="Calibri"/>
              </a:rPr>
              <a:t>without clear  </a:t>
            </a:r>
            <a:r>
              <a:rPr sz="2400" spc="-10" dirty="0">
                <a:latin typeface="Calibri"/>
                <a:cs typeface="Calibri"/>
              </a:rPr>
              <a:t>understanding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lang="en-US" sz="2400" spc="-5" dirty="0" smtClean="0">
                <a:latin typeface="Calibri"/>
                <a:cs typeface="Calibri"/>
              </a:rPr>
              <a:t>the </a:t>
            </a:r>
            <a:r>
              <a:rPr sz="2400" spc="-10" smtClean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depth.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1111885" indent="-342900">
              <a:lnSpc>
                <a:spcPts val="2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Inadequate identification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cause 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less </a:t>
            </a:r>
            <a:r>
              <a:rPr sz="2400" spc="-5" dirty="0">
                <a:latin typeface="Calibri"/>
                <a:cs typeface="Calibri"/>
              </a:rPr>
              <a:t>useful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insufficient.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Example: </a:t>
            </a:r>
            <a:r>
              <a:rPr sz="2400" dirty="0">
                <a:latin typeface="Calibri"/>
                <a:cs typeface="Calibri"/>
              </a:rPr>
              <a:t>Banking Solution, </a:t>
            </a:r>
            <a:r>
              <a:rPr sz="2400" spc="-10" dirty="0">
                <a:latin typeface="Calibri"/>
                <a:cs typeface="Calibri"/>
              </a:rPr>
              <a:t>Hospital 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3342</Words>
  <Application>Microsoft Office PowerPoint</Application>
  <PresentationFormat>On-screen Show (4:3)</PresentationFormat>
  <Paragraphs>573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Opulent</vt:lpstr>
      <vt:lpstr>DCS5102 – Problem Solving and programming</vt:lpstr>
      <vt:lpstr>Slide 2</vt:lpstr>
      <vt:lpstr>Unit 1 - Problem Solving </vt:lpstr>
      <vt:lpstr>Introduction</vt:lpstr>
      <vt:lpstr>Introduction</vt:lpstr>
      <vt:lpstr>Never Ever Forget</vt:lpstr>
      <vt:lpstr>Slide 7</vt:lpstr>
      <vt:lpstr>Problem solving Strategies </vt:lpstr>
      <vt:lpstr>Problem Analysis</vt:lpstr>
      <vt:lpstr>What is an Algorithm? </vt:lpstr>
      <vt:lpstr>What is an Algorithm? </vt:lpstr>
      <vt:lpstr>Properties of Algorithm</vt:lpstr>
      <vt:lpstr>An algorithm to find sum of two numbers:</vt:lpstr>
      <vt:lpstr>An algorithm to find sum of two numbers:</vt:lpstr>
      <vt:lpstr>An algorithm to find largest of three different  numbers:</vt:lpstr>
      <vt:lpstr>features of Algorithm</vt:lpstr>
      <vt:lpstr>Flowchart</vt:lpstr>
      <vt:lpstr>Advantages of Flowcharts</vt:lpstr>
      <vt:lpstr>Flowchart Symbols</vt:lpstr>
      <vt:lpstr>Flowchart Symbols</vt:lpstr>
      <vt:lpstr>How to use flowchart symbols</vt:lpstr>
      <vt:lpstr>Algorithm</vt:lpstr>
      <vt:lpstr>Flowchart</vt:lpstr>
      <vt:lpstr>Coding</vt:lpstr>
      <vt:lpstr>Compilation</vt:lpstr>
      <vt:lpstr>Execution</vt:lpstr>
      <vt:lpstr>Debugging and Testing</vt:lpstr>
      <vt:lpstr>Debugging and Testing</vt:lpstr>
      <vt:lpstr>Documentation</vt:lpstr>
      <vt:lpstr>Two types of documentations</vt:lpstr>
      <vt:lpstr>PROGRAMMING PARADIGM</vt:lpstr>
      <vt:lpstr>Procedural Programming Approach</vt:lpstr>
      <vt:lpstr>Structured Programming Approach</vt:lpstr>
      <vt:lpstr>Structured Programming Approach</vt:lpstr>
      <vt:lpstr>Modular Approach</vt:lpstr>
      <vt:lpstr>Modular Approach</vt:lpstr>
      <vt:lpstr>Top – Down Design</vt:lpstr>
      <vt:lpstr>Bottom – Up Design</vt:lpstr>
      <vt:lpstr>Analysis of Algorithm</vt:lpstr>
      <vt:lpstr>       Asymptotic Notations</vt:lpstr>
      <vt:lpstr>Asymptotic Notations</vt:lpstr>
      <vt:lpstr>Asymptotic Notations</vt:lpstr>
      <vt:lpstr>Programming</vt:lpstr>
      <vt:lpstr>Levels of Programming  Languages</vt:lpstr>
      <vt:lpstr>Low Level Language</vt:lpstr>
      <vt:lpstr>Machine Level Language</vt:lpstr>
      <vt:lpstr>Machine Level Language</vt:lpstr>
      <vt:lpstr>Slide 48</vt:lpstr>
      <vt:lpstr>Assembly Language</vt:lpstr>
      <vt:lpstr>Assembly languages Instructions </vt:lpstr>
      <vt:lpstr>Assembly language</vt:lpstr>
      <vt:lpstr>High Level Language</vt:lpstr>
      <vt:lpstr>High Level Language</vt:lpstr>
      <vt:lpstr>Compiler</vt:lpstr>
      <vt:lpstr>Interpreter</vt:lpstr>
      <vt:lpstr>Difference between compiler and interpreter</vt:lpstr>
      <vt:lpstr>ANY Questions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1 - Problem Solving </dc:title>
  <dc:creator>Windows User</dc:creator>
  <cp:lastModifiedBy>Windows User</cp:lastModifiedBy>
  <cp:revision>214</cp:revision>
  <dcterms:created xsi:type="dcterms:W3CDTF">2020-07-06T21:00:48Z</dcterms:created>
  <dcterms:modified xsi:type="dcterms:W3CDTF">2021-02-05T06:45:45Z</dcterms:modified>
</cp:coreProperties>
</file>