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03" r:id="rId40"/>
    <p:sldId id="296" r:id="rId41"/>
    <p:sldId id="298" r:id="rId42"/>
    <p:sldId id="299" r:id="rId43"/>
    <p:sldId id="300" r:id="rId44"/>
    <p:sldId id="304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ECC17-B60E-4007-BF40-3816FE639480}" type="doc">
      <dgm:prSet loTypeId="urn:microsoft.com/office/officeart/2005/8/layout/cycle2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5DB2F29-36EB-4888-B436-78DF591639A0}">
      <dgm:prSet/>
      <dgm:spPr/>
      <dgm:t>
        <a:bodyPr/>
        <a:lstStyle/>
        <a:p>
          <a:pPr rtl="0"/>
          <a:r>
            <a:rPr lang="en-US" dirty="0" smtClean="0"/>
            <a:t>Any Queries?</a:t>
          </a:r>
          <a:endParaRPr lang="en-US" dirty="0"/>
        </a:p>
      </dgm:t>
    </dgm:pt>
    <dgm:pt modelId="{300626E1-27A6-4AFE-BFE9-2A9840BF923E}" type="parTrans" cxnId="{498B3A4F-E7BB-49AF-BDD8-53861F54CCD5}">
      <dgm:prSet/>
      <dgm:spPr/>
      <dgm:t>
        <a:bodyPr/>
        <a:lstStyle/>
        <a:p>
          <a:endParaRPr lang="en-US"/>
        </a:p>
      </dgm:t>
    </dgm:pt>
    <dgm:pt modelId="{2BE41834-CF44-4D2A-A741-AF73973E8D3B}" type="sibTrans" cxnId="{498B3A4F-E7BB-49AF-BDD8-53861F54CCD5}">
      <dgm:prSet/>
      <dgm:spPr/>
      <dgm:t>
        <a:bodyPr/>
        <a:lstStyle/>
        <a:p>
          <a:endParaRPr lang="en-US"/>
        </a:p>
      </dgm:t>
    </dgm:pt>
    <dgm:pt modelId="{3884B441-106E-4C8F-9C66-C85003A7498A}" type="pres">
      <dgm:prSet presAssocID="{758ECC17-B60E-4007-BF40-3816FE6394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9CB281-AA4B-4647-BDAE-A20D2E03FF6F}" type="pres">
      <dgm:prSet presAssocID="{05DB2F29-36EB-4888-B436-78DF591639A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8B3A4F-E7BB-49AF-BDD8-53861F54CCD5}" srcId="{758ECC17-B60E-4007-BF40-3816FE639480}" destId="{05DB2F29-36EB-4888-B436-78DF591639A0}" srcOrd="0" destOrd="0" parTransId="{300626E1-27A6-4AFE-BFE9-2A9840BF923E}" sibTransId="{2BE41834-CF44-4D2A-A741-AF73973E8D3B}"/>
    <dgm:cxn modelId="{072B0BEF-3AB6-41C9-BD87-F9EFB4F88206}" type="presOf" srcId="{05DB2F29-36EB-4888-B436-78DF591639A0}" destId="{B39CB281-AA4B-4647-BDAE-A20D2E03FF6F}" srcOrd="0" destOrd="0" presId="urn:microsoft.com/office/officeart/2005/8/layout/cycle2"/>
    <dgm:cxn modelId="{29DD67A8-856B-469E-BB3C-4EAA6CC6A9FE}" type="presOf" srcId="{758ECC17-B60E-4007-BF40-3816FE639480}" destId="{3884B441-106E-4C8F-9C66-C85003A7498A}" srcOrd="0" destOrd="0" presId="urn:microsoft.com/office/officeart/2005/8/layout/cycle2"/>
    <dgm:cxn modelId="{77EA4CB7-F9F2-477A-8C3A-BF1DE5EB4EC9}" type="presParOf" srcId="{3884B441-106E-4C8F-9C66-C85003A7498A}" destId="{B39CB281-AA4B-4647-BDAE-A20D2E03FF6F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Control Structures in 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 </a:t>
            </a:r>
            <a:r>
              <a:rPr lang="en-US" b="1" dirty="0"/>
              <a:t>control structure</a:t>
            </a:r>
            <a:r>
              <a:rPr lang="en-US" dirty="0"/>
              <a:t> is like a block of </a:t>
            </a:r>
            <a:r>
              <a:rPr lang="en-US" b="1" dirty="0"/>
              <a:t>programming</a:t>
            </a:r>
            <a:r>
              <a:rPr lang="en-US" dirty="0"/>
              <a:t> that analyses variables and chooses a direction in which to go based on given parameters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The term flow </a:t>
            </a:r>
            <a:r>
              <a:rPr lang="en-US" b="1" dirty="0"/>
              <a:t>control</a:t>
            </a:r>
            <a:r>
              <a:rPr lang="en-US" dirty="0"/>
              <a:t> details the direction the </a:t>
            </a:r>
            <a:r>
              <a:rPr lang="en-US" b="1" dirty="0"/>
              <a:t>program</a:t>
            </a:r>
            <a:r>
              <a:rPr lang="en-US" dirty="0"/>
              <a:t> takes (which way </a:t>
            </a:r>
            <a:r>
              <a:rPr lang="en-US" b="1" dirty="0"/>
              <a:t>program control</a:t>
            </a:r>
            <a:r>
              <a:rPr lang="en-US" dirty="0"/>
              <a:t> "flows"). Hence it is the basic decision-making process in </a:t>
            </a:r>
            <a:r>
              <a:rPr lang="en-US" dirty="0" smtClean="0"/>
              <a:t>computing. It </a:t>
            </a:r>
            <a:r>
              <a:rPr lang="en-US" dirty="0"/>
              <a:t>is a prediction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Types of Control 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Sequence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Selection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Repetitive structure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50265"/>
            <a:ext cx="766592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5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sz="3200" b="1" spc="-105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200" b="1" spc="-105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sz="3200" b="1" spc="-9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sz="3200" b="1" spc="-90" dirty="0">
                <a:solidFill>
                  <a:schemeClr val="accent6">
                    <a:lumMod val="75000"/>
                  </a:schemeClr>
                </a:solidFill>
              </a:rPr>
              <a:t>...else </a:t>
            </a:r>
            <a:r>
              <a:rPr sz="3200" b="1" spc="-100" dirty="0">
                <a:solidFill>
                  <a:schemeClr val="accent6">
                    <a:lumMod val="75000"/>
                  </a:schemeClr>
                </a:solidFill>
              </a:rPr>
              <a:t>if....else</a:t>
            </a:r>
            <a:r>
              <a:rPr sz="3200" b="1" spc="12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spc="1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3200" b="1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19" y="1272539"/>
            <a:ext cx="4247515" cy="5351145"/>
            <a:chOff x="83819" y="1272539"/>
            <a:chExt cx="4247515" cy="5351145"/>
          </a:xfrm>
        </p:grpSpPr>
        <p:sp>
          <p:nvSpPr>
            <p:cNvPr id="4" name="object 4"/>
            <p:cNvSpPr/>
            <p:nvPr/>
          </p:nvSpPr>
          <p:spPr>
            <a:xfrm>
              <a:off x="93725" y="1282445"/>
              <a:ext cx="4227830" cy="5331460"/>
            </a:xfrm>
            <a:custGeom>
              <a:avLst/>
              <a:gdLst/>
              <a:ahLst/>
              <a:cxnLst/>
              <a:rect l="l" t="t" r="r" b="b"/>
              <a:pathLst>
                <a:path w="4227830" h="5331459">
                  <a:moveTo>
                    <a:pt x="4227576" y="0"/>
                  </a:moveTo>
                  <a:lnTo>
                    <a:pt x="0" y="0"/>
                  </a:lnTo>
                  <a:lnTo>
                    <a:pt x="0" y="5330952"/>
                  </a:lnTo>
                  <a:lnTo>
                    <a:pt x="4227576" y="5330952"/>
                  </a:lnTo>
                  <a:lnTo>
                    <a:pt x="4227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725" y="1282445"/>
              <a:ext cx="4227830" cy="5331460"/>
            </a:xfrm>
            <a:custGeom>
              <a:avLst/>
              <a:gdLst/>
              <a:ahLst/>
              <a:cxnLst/>
              <a:rect l="l" t="t" r="r" b="b"/>
              <a:pathLst>
                <a:path w="4227830" h="5331459">
                  <a:moveTo>
                    <a:pt x="0" y="5330952"/>
                  </a:moveTo>
                  <a:lnTo>
                    <a:pt x="4227576" y="5330952"/>
                  </a:lnTo>
                  <a:lnTo>
                    <a:pt x="4227576" y="0"/>
                  </a:lnTo>
                  <a:lnTo>
                    <a:pt x="0" y="0"/>
                  </a:lnTo>
                  <a:lnTo>
                    <a:pt x="0" y="533095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2008" y="1385202"/>
            <a:ext cx="3490595" cy="2034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4135">
              <a:lnSpc>
                <a:spcPct val="1318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using </a:t>
            </a:r>
            <a:r>
              <a:rPr sz="2000" spc="35" dirty="0">
                <a:latin typeface="Arial"/>
                <a:cs typeface="Arial"/>
              </a:rPr>
              <a:t>=, </a:t>
            </a:r>
            <a:r>
              <a:rPr sz="2000" spc="200" dirty="0">
                <a:latin typeface="Arial"/>
                <a:cs typeface="Arial"/>
              </a:rPr>
              <a:t>&gt; </a:t>
            </a:r>
            <a:r>
              <a:rPr sz="2000" spc="45" dirty="0">
                <a:latin typeface="Arial"/>
                <a:cs typeface="Arial"/>
              </a:rPr>
              <a:t>or </a:t>
            </a:r>
            <a:r>
              <a:rPr sz="2000" spc="200" dirty="0">
                <a:latin typeface="Arial"/>
                <a:cs typeface="Arial"/>
              </a:rPr>
              <a:t>&lt;  </a:t>
            </a:r>
            <a:r>
              <a:rPr sz="2000" spc="15" dirty="0">
                <a:latin typeface="Arial"/>
                <a:cs typeface="Arial"/>
              </a:rPr>
              <a:t>#include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&lt;stdio.h&gt;  </a:t>
            </a: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main(){</a:t>
            </a:r>
            <a:endParaRPr sz="2000">
              <a:latin typeface="Arial"/>
              <a:cs typeface="Arial"/>
            </a:endParaRPr>
          </a:p>
          <a:p>
            <a:pPr marL="291465" marR="5080">
              <a:lnSpc>
                <a:spcPts val="3170"/>
              </a:lnSpc>
              <a:spcBef>
                <a:spcPts val="220"/>
              </a:spcBef>
            </a:pPr>
            <a:r>
              <a:rPr sz="2000" spc="55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number1, number2;  </a:t>
            </a:r>
            <a:r>
              <a:rPr sz="2000" spc="10" dirty="0">
                <a:latin typeface="Arial"/>
                <a:cs typeface="Arial"/>
              </a:rPr>
              <a:t>printf("Enter </a:t>
            </a:r>
            <a:r>
              <a:rPr sz="2000" spc="60" dirty="0">
                <a:latin typeface="Arial"/>
                <a:cs typeface="Arial"/>
              </a:rPr>
              <a:t>two </a:t>
            </a:r>
            <a:r>
              <a:rPr sz="2000" spc="-20" dirty="0">
                <a:latin typeface="Arial"/>
                <a:cs typeface="Arial"/>
              </a:rPr>
              <a:t>integers: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205" y="3488893"/>
            <a:ext cx="30657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Arial"/>
                <a:cs typeface="Arial"/>
              </a:rPr>
              <a:t>scanf("%d %d",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&amp;number1,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008" y="3763771"/>
            <a:ext cx="1377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Arial"/>
                <a:cs typeface="Arial"/>
              </a:rPr>
              <a:t>&amp;number2);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205" y="4164584"/>
            <a:ext cx="3067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8317B"/>
                </a:solidFill>
                <a:latin typeface="Arial"/>
                <a:cs typeface="Arial"/>
              </a:rPr>
              <a:t>//checks </a:t>
            </a:r>
            <a:r>
              <a:rPr sz="2000" spc="50" dirty="0">
                <a:solidFill>
                  <a:srgbClr val="48317B"/>
                </a:solidFill>
                <a:latin typeface="Arial"/>
                <a:cs typeface="Arial"/>
              </a:rPr>
              <a:t>if </a:t>
            </a:r>
            <a:r>
              <a:rPr sz="2000" spc="60" dirty="0">
                <a:solidFill>
                  <a:srgbClr val="48317B"/>
                </a:solidFill>
                <a:latin typeface="Arial"/>
                <a:cs typeface="Arial"/>
              </a:rPr>
              <a:t>two </a:t>
            </a:r>
            <a:r>
              <a:rPr sz="2000" spc="-5" dirty="0">
                <a:solidFill>
                  <a:srgbClr val="48317B"/>
                </a:solidFill>
                <a:latin typeface="Arial"/>
                <a:cs typeface="Arial"/>
              </a:rPr>
              <a:t>integers</a:t>
            </a:r>
            <a:r>
              <a:rPr sz="2000" spc="-175" dirty="0">
                <a:solidFill>
                  <a:srgbClr val="48317B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8317B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008" y="4438903"/>
            <a:ext cx="699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8317B"/>
                </a:solidFill>
                <a:latin typeface="Arial"/>
                <a:cs typeface="Arial"/>
              </a:rPr>
              <a:t>equal.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205" y="4841240"/>
            <a:ext cx="2914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8317B"/>
                </a:solidFill>
                <a:latin typeface="Arial"/>
                <a:cs typeface="Arial"/>
              </a:rPr>
              <a:t>if(number1 </a:t>
            </a:r>
            <a:r>
              <a:rPr sz="2000" spc="200" dirty="0">
                <a:solidFill>
                  <a:srgbClr val="48317B"/>
                </a:solidFill>
                <a:latin typeface="Arial"/>
                <a:cs typeface="Arial"/>
              </a:rPr>
              <a:t>==</a:t>
            </a:r>
            <a:r>
              <a:rPr sz="2000" spc="-105" dirty="0">
                <a:solidFill>
                  <a:srgbClr val="48317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8317B"/>
                </a:solidFill>
                <a:latin typeface="Arial"/>
                <a:cs typeface="Arial"/>
              </a:rPr>
              <a:t>number2){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621" y="5242305"/>
            <a:ext cx="2802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8317B"/>
                </a:solidFill>
                <a:latin typeface="Arial"/>
                <a:cs typeface="Arial"/>
              </a:rPr>
              <a:t>printf("Result: </a:t>
            </a:r>
            <a:r>
              <a:rPr sz="2000" spc="-40" dirty="0">
                <a:solidFill>
                  <a:srgbClr val="48317B"/>
                </a:solidFill>
                <a:latin typeface="Arial"/>
                <a:cs typeface="Arial"/>
              </a:rPr>
              <a:t>%d </a:t>
            </a:r>
            <a:r>
              <a:rPr sz="2000" spc="200" dirty="0">
                <a:solidFill>
                  <a:srgbClr val="48317B"/>
                </a:solidFill>
                <a:latin typeface="Arial"/>
                <a:cs typeface="Arial"/>
              </a:rPr>
              <a:t>=</a:t>
            </a:r>
            <a:r>
              <a:rPr sz="2000" spc="5" dirty="0">
                <a:solidFill>
                  <a:srgbClr val="48317B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8317B"/>
                </a:solidFill>
                <a:latin typeface="Arial"/>
                <a:cs typeface="Arial"/>
              </a:rPr>
              <a:t>%d“,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008" y="5421274"/>
            <a:ext cx="224472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solidFill>
                  <a:srgbClr val="48317B"/>
                </a:solidFill>
                <a:latin typeface="Arial"/>
                <a:cs typeface="Arial"/>
              </a:rPr>
              <a:t>number1,number2);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755"/>
              </a:spcBef>
            </a:pPr>
            <a:r>
              <a:rPr sz="2000" spc="-65" dirty="0">
                <a:solidFill>
                  <a:srgbClr val="48317B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56176" y="1272539"/>
            <a:ext cx="4605655" cy="5351145"/>
            <a:chOff x="4456176" y="1272539"/>
            <a:chExt cx="4605655" cy="5351145"/>
          </a:xfrm>
        </p:grpSpPr>
        <p:sp>
          <p:nvSpPr>
            <p:cNvPr id="15" name="object 15"/>
            <p:cNvSpPr/>
            <p:nvPr/>
          </p:nvSpPr>
          <p:spPr>
            <a:xfrm>
              <a:off x="4466082" y="1282445"/>
              <a:ext cx="4585970" cy="5331460"/>
            </a:xfrm>
            <a:custGeom>
              <a:avLst/>
              <a:gdLst/>
              <a:ahLst/>
              <a:cxnLst/>
              <a:rect l="l" t="t" r="r" b="b"/>
              <a:pathLst>
                <a:path w="4585970" h="5331459">
                  <a:moveTo>
                    <a:pt x="4585716" y="0"/>
                  </a:moveTo>
                  <a:lnTo>
                    <a:pt x="0" y="0"/>
                  </a:lnTo>
                  <a:lnTo>
                    <a:pt x="0" y="5330952"/>
                  </a:lnTo>
                  <a:lnTo>
                    <a:pt x="4585716" y="5330952"/>
                  </a:lnTo>
                  <a:lnTo>
                    <a:pt x="4585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6082" y="1282445"/>
              <a:ext cx="4585970" cy="5331460"/>
            </a:xfrm>
            <a:custGeom>
              <a:avLst/>
              <a:gdLst/>
              <a:ahLst/>
              <a:cxnLst/>
              <a:rect l="l" t="t" r="r" b="b"/>
              <a:pathLst>
                <a:path w="4585970" h="5331459">
                  <a:moveTo>
                    <a:pt x="0" y="5330952"/>
                  </a:moveTo>
                  <a:lnTo>
                    <a:pt x="4585716" y="5330952"/>
                  </a:lnTo>
                  <a:lnTo>
                    <a:pt x="4585716" y="0"/>
                  </a:lnTo>
                  <a:lnTo>
                    <a:pt x="0" y="0"/>
                  </a:lnTo>
                  <a:lnTo>
                    <a:pt x="0" y="533095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2008" y="1207388"/>
            <a:ext cx="8333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85945" algn="l"/>
              </a:tabLst>
            </a:pPr>
            <a:r>
              <a:rPr sz="2000" spc="225" dirty="0">
                <a:latin typeface="Arial"/>
                <a:cs typeface="Arial"/>
              </a:rPr>
              <a:t>// </a:t>
            </a:r>
            <a:r>
              <a:rPr sz="2000" spc="-10" dirty="0">
                <a:latin typeface="Arial"/>
                <a:cs typeface="Arial"/>
              </a:rPr>
              <a:t>Program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relate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two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integers	</a:t>
            </a:r>
            <a:r>
              <a:rPr sz="2000" spc="10" dirty="0">
                <a:solidFill>
                  <a:srgbClr val="6F2F9F"/>
                </a:solidFill>
                <a:latin typeface="Arial"/>
                <a:cs typeface="Arial"/>
              </a:rPr>
              <a:t>//checks </a:t>
            </a:r>
            <a:r>
              <a:rPr sz="2000" spc="50" dirty="0">
                <a:solidFill>
                  <a:srgbClr val="6F2F9F"/>
                </a:solidFill>
                <a:latin typeface="Arial"/>
                <a:cs typeface="Arial"/>
              </a:rPr>
              <a:t>if </a:t>
            </a:r>
            <a:r>
              <a:rPr sz="2000" spc="10" dirty="0">
                <a:solidFill>
                  <a:srgbClr val="6F2F9F"/>
                </a:solidFill>
                <a:latin typeface="Arial"/>
                <a:cs typeface="Arial"/>
              </a:rPr>
              <a:t>number1 </a:t>
            </a:r>
            <a:r>
              <a:rPr sz="2000" spc="-60" dirty="0">
                <a:solidFill>
                  <a:srgbClr val="6F2F9F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greater</a:t>
            </a:r>
            <a:r>
              <a:rPr sz="2000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6F2F9F"/>
                </a:solidFill>
                <a:latin typeface="Arial"/>
                <a:cs typeface="Arial"/>
              </a:rPr>
              <a:t>than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45329" y="1385202"/>
            <a:ext cx="3666490" cy="82994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6F2F9F"/>
                </a:solidFill>
                <a:latin typeface="Arial"/>
                <a:cs typeface="Arial"/>
              </a:rPr>
              <a:t>number2.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770"/>
              </a:spcBef>
            </a:pPr>
            <a:r>
              <a:rPr sz="2000" spc="-65" dirty="0">
                <a:solidFill>
                  <a:srgbClr val="6F2F9F"/>
                </a:solidFill>
                <a:latin typeface="Arial"/>
                <a:cs typeface="Arial"/>
              </a:rPr>
              <a:t>else </a:t>
            </a:r>
            <a:r>
              <a:rPr sz="2000" spc="50" dirty="0">
                <a:solidFill>
                  <a:srgbClr val="6F2F9F"/>
                </a:solidFill>
                <a:latin typeface="Arial"/>
                <a:cs typeface="Arial"/>
              </a:rPr>
              <a:t>if </a:t>
            </a:r>
            <a:r>
              <a:rPr sz="2000" spc="5" dirty="0">
                <a:solidFill>
                  <a:srgbClr val="6F2F9F"/>
                </a:solidFill>
                <a:latin typeface="Arial"/>
                <a:cs typeface="Arial"/>
              </a:rPr>
              <a:t>(number1 </a:t>
            </a:r>
            <a:r>
              <a:rPr sz="2000" spc="200" dirty="0">
                <a:solidFill>
                  <a:srgbClr val="6F2F9F"/>
                </a:solidFill>
                <a:latin typeface="Arial"/>
                <a:cs typeface="Arial"/>
              </a:rPr>
              <a:t>&gt;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number2)</a:t>
            </a:r>
            <a:r>
              <a:rPr sz="2000" spc="-2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6F2F9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4891" y="2285238"/>
            <a:ext cx="2804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6F2F9F"/>
                </a:solidFill>
                <a:latin typeface="Arial"/>
                <a:cs typeface="Arial"/>
              </a:rPr>
              <a:t>printf("Result: </a:t>
            </a:r>
            <a:r>
              <a:rPr sz="2000" spc="-40" dirty="0">
                <a:solidFill>
                  <a:srgbClr val="6F2F9F"/>
                </a:solidFill>
                <a:latin typeface="Arial"/>
                <a:cs typeface="Arial"/>
              </a:rPr>
              <a:t>%d </a:t>
            </a:r>
            <a:r>
              <a:rPr sz="2000" spc="200" dirty="0">
                <a:solidFill>
                  <a:srgbClr val="6F2F9F"/>
                </a:solidFill>
                <a:latin typeface="Arial"/>
                <a:cs typeface="Arial"/>
              </a:rPr>
              <a:t>&gt;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6F2F9F"/>
                </a:solidFill>
                <a:latin typeface="Arial"/>
                <a:cs typeface="Arial"/>
              </a:rPr>
              <a:t>%d",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5329" y="2559557"/>
            <a:ext cx="231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6F2F9F"/>
                </a:solidFill>
                <a:latin typeface="Arial"/>
                <a:cs typeface="Arial"/>
              </a:rPr>
              <a:t>number1,</a:t>
            </a:r>
            <a:r>
              <a:rPr sz="2000" spc="-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"/>
                <a:cs typeface="Arial"/>
              </a:rPr>
              <a:t>number2);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5329" y="2863443"/>
            <a:ext cx="3596004" cy="1231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865"/>
              </a:spcBef>
            </a:pPr>
            <a:r>
              <a:rPr sz="2000" spc="-65" dirty="0">
                <a:solidFill>
                  <a:srgbClr val="6F2F9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 marR="5080" indent="-279400">
              <a:lnSpc>
                <a:spcPct val="131600"/>
              </a:lnSpc>
              <a:spcBef>
                <a:spcPts val="10"/>
              </a:spcBef>
            </a:pPr>
            <a:r>
              <a:rPr sz="2000" spc="225" dirty="0">
                <a:solidFill>
                  <a:srgbClr val="FF0000"/>
                </a:solidFill>
                <a:latin typeface="Arial"/>
                <a:cs typeface="Arial"/>
              </a:rPr>
              <a:t>// </a:t>
            </a:r>
            <a:r>
              <a:rPr sz="2000" spc="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both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expression</a:t>
            </a:r>
            <a:r>
              <a:rPr sz="2000" spc="-3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false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4891" y="4164584"/>
            <a:ext cx="2804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printf("Result: 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%d </a:t>
            </a:r>
            <a:r>
              <a:rPr sz="2000" spc="200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%d",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9984" y="4438903"/>
            <a:ext cx="231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number1,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number2);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24476" y="4841240"/>
            <a:ext cx="102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24476" y="5242305"/>
            <a:ext cx="973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Arial"/>
                <a:cs typeface="Arial"/>
              </a:rPr>
              <a:t>return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5329" y="5643168"/>
            <a:ext cx="102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80469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none" spc="-20" smtClean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b="1" u="none" spc="114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b="1" u="none" spc="-13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b="1" u="none" spc="-114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u="none" spc="15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2003272"/>
            <a:ext cx="6555105" cy="243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49700"/>
              </a:lnSpc>
              <a:spcBef>
                <a:spcPts val="105"/>
              </a:spcBef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 </a:t>
            </a:r>
            <a:r>
              <a:rPr sz="2000" b="1" spc="-10" dirty="0">
                <a:latin typeface="Arial"/>
                <a:cs typeface="Arial"/>
              </a:rPr>
              <a:t>Nested </a:t>
            </a:r>
            <a:r>
              <a:rPr sz="2000" b="1" spc="50" dirty="0">
                <a:latin typeface="Arial"/>
                <a:cs typeface="Arial"/>
              </a:rPr>
              <a:t>if </a:t>
            </a:r>
            <a:r>
              <a:rPr sz="2000" b="1" spc="-75" dirty="0">
                <a:latin typeface="Arial"/>
                <a:cs typeface="Arial"/>
              </a:rPr>
              <a:t>else </a:t>
            </a:r>
            <a:r>
              <a:rPr sz="2000" b="1" spc="5" dirty="0">
                <a:latin typeface="Arial"/>
                <a:cs typeface="Arial"/>
              </a:rPr>
              <a:t>statement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70" dirty="0">
                <a:latin typeface="Arial"/>
                <a:cs typeface="Arial"/>
              </a:rPr>
              <a:t>same </a:t>
            </a:r>
            <a:r>
              <a:rPr sz="2000" spc="-5" dirty="0">
                <a:latin typeface="Arial"/>
                <a:cs typeface="Arial"/>
              </a:rPr>
              <a:t>like </a:t>
            </a:r>
            <a:r>
              <a:rPr sz="2000" b="1" spc="50" dirty="0">
                <a:latin typeface="Arial"/>
                <a:cs typeface="Arial"/>
              </a:rPr>
              <a:t>if </a:t>
            </a:r>
            <a:r>
              <a:rPr sz="2000" b="1" spc="-180" dirty="0">
                <a:latin typeface="Arial"/>
                <a:cs typeface="Arial"/>
              </a:rPr>
              <a:t>else  </a:t>
            </a:r>
            <a:r>
              <a:rPr sz="2000" b="1" spc="-10" dirty="0">
                <a:latin typeface="Arial"/>
                <a:cs typeface="Arial"/>
              </a:rPr>
              <a:t>statement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spc="-15" dirty="0">
                <a:latin typeface="Arial"/>
                <a:cs typeface="Arial"/>
              </a:rPr>
              <a:t>where new </a:t>
            </a:r>
            <a:r>
              <a:rPr sz="2000" spc="15" dirty="0">
                <a:latin typeface="Arial"/>
                <a:cs typeface="Arial"/>
              </a:rPr>
              <a:t>block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50" dirty="0">
                <a:latin typeface="Arial"/>
                <a:cs typeface="Arial"/>
              </a:rPr>
              <a:t>if </a:t>
            </a:r>
            <a:r>
              <a:rPr sz="2000" spc="-65" dirty="0">
                <a:latin typeface="Arial"/>
                <a:cs typeface="Arial"/>
              </a:rPr>
              <a:t>else </a:t>
            </a:r>
            <a:r>
              <a:rPr sz="2000" spc="5" dirty="0">
                <a:latin typeface="Arial"/>
                <a:cs typeface="Arial"/>
              </a:rPr>
              <a:t>statement </a:t>
            </a:r>
            <a:r>
              <a:rPr sz="2000" spc="-65" dirty="0">
                <a:latin typeface="Arial"/>
                <a:cs typeface="Arial"/>
              </a:rPr>
              <a:t>is  </a:t>
            </a:r>
            <a:r>
              <a:rPr sz="2000" spc="15" dirty="0">
                <a:latin typeface="Arial"/>
                <a:cs typeface="Arial"/>
              </a:rPr>
              <a:t>defined </a:t>
            </a:r>
            <a:r>
              <a:rPr sz="2000" spc="2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existing </a:t>
            </a:r>
            <a:r>
              <a:rPr sz="2000" spc="50" dirty="0">
                <a:latin typeface="Arial"/>
                <a:cs typeface="Arial"/>
              </a:rPr>
              <a:t>if </a:t>
            </a:r>
            <a:r>
              <a:rPr sz="2000" spc="45" dirty="0">
                <a:latin typeface="Arial"/>
                <a:cs typeface="Arial"/>
              </a:rPr>
              <a:t>or </a:t>
            </a:r>
            <a:r>
              <a:rPr sz="2000" spc="-65" dirty="0">
                <a:latin typeface="Arial"/>
                <a:cs typeface="Arial"/>
              </a:rPr>
              <a:t>else </a:t>
            </a:r>
            <a:r>
              <a:rPr sz="2000" spc="15" dirty="0">
                <a:latin typeface="Arial"/>
                <a:cs typeface="Arial"/>
              </a:rPr>
              <a:t>block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1019"/>
              </a:spcBef>
            </a:pPr>
            <a:r>
              <a:rPr sz="1600" spc="270">
                <a:solidFill>
                  <a:srgbClr val="F5A308"/>
                </a:solidFill>
                <a:latin typeface="Arial"/>
                <a:cs typeface="Arial"/>
              </a:rPr>
              <a:t> </a:t>
            </a:r>
            <a:r>
              <a:rPr lang="en-US" sz="1600" spc="270" dirty="0" smtClean="0">
                <a:latin typeface="Arial"/>
                <a:cs typeface="Arial"/>
              </a:rPr>
              <a:t>It is </a:t>
            </a:r>
            <a:r>
              <a:rPr lang="en-US" sz="2000" spc="-55" dirty="0" smtClean="0">
                <a:latin typeface="Arial"/>
                <a:cs typeface="Arial"/>
              </a:rPr>
              <a:t>used</a:t>
            </a:r>
            <a:r>
              <a:rPr sz="2000" spc="-55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when </a:t>
            </a:r>
            <a:r>
              <a:rPr sz="2000" spc="-40" dirty="0">
                <a:latin typeface="Arial"/>
                <a:cs typeface="Arial"/>
              </a:rPr>
              <a:t>user </a:t>
            </a:r>
            <a:r>
              <a:rPr sz="2000" spc="15" dirty="0">
                <a:latin typeface="Arial"/>
                <a:cs typeface="Arial"/>
              </a:rPr>
              <a:t>want </a:t>
            </a:r>
            <a:r>
              <a:rPr sz="2000" spc="85" dirty="0">
                <a:latin typeface="Arial"/>
                <a:cs typeface="Arial"/>
              </a:rPr>
              <a:t>to </a:t>
            </a:r>
            <a:r>
              <a:rPr sz="2000" spc="-40" dirty="0">
                <a:latin typeface="Arial"/>
                <a:cs typeface="Arial"/>
              </a:rPr>
              <a:t>check 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more 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than </a:t>
            </a:r>
            <a:r>
              <a:rPr sz="2000" b="1" spc="-175" dirty="0">
                <a:solidFill>
                  <a:srgbClr val="FF0000"/>
                </a:solidFill>
                <a:latin typeface="Arial"/>
                <a:cs typeface="Arial"/>
              </a:rPr>
              <a:t>one  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conditions </a:t>
            </a:r>
            <a:r>
              <a:rPr sz="2000" b="1" spc="3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33502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none" spc="-110" dirty="0">
                <a:solidFill>
                  <a:schemeClr val="accent6">
                    <a:lumMod val="75000"/>
                  </a:schemeClr>
                </a:solidFill>
              </a:rPr>
              <a:t>Syntax </a:t>
            </a:r>
            <a:r>
              <a:rPr sz="3600" b="1" u="none" spc="114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sz="3600" b="1" u="none" spc="-20" dirty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sz="3600" b="1" u="none" spc="35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sz="3600" b="1" u="none" spc="-11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sz="3600" b="1" u="none" spc="-9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b="1" u="none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394" y="2230373"/>
            <a:ext cx="3121660" cy="3801110"/>
          </a:xfrm>
          <a:custGeom>
            <a:avLst/>
            <a:gdLst/>
            <a:ahLst/>
            <a:cxnLst/>
            <a:rect l="l" t="t" r="r" b="b"/>
            <a:pathLst>
              <a:path w="3121660" h="3801110">
                <a:moveTo>
                  <a:pt x="3121152" y="0"/>
                </a:moveTo>
                <a:lnTo>
                  <a:pt x="0" y="0"/>
                </a:lnTo>
                <a:lnTo>
                  <a:pt x="0" y="3800855"/>
                </a:lnTo>
                <a:lnTo>
                  <a:pt x="3121152" y="3800855"/>
                </a:lnTo>
                <a:lnTo>
                  <a:pt x="3121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394" y="2230373"/>
            <a:ext cx="3121660" cy="3801110"/>
          </a:xfrm>
          <a:prstGeom prst="rect">
            <a:avLst/>
          </a:prstGeom>
          <a:ln w="19811">
            <a:solidFill>
              <a:srgbClr val="F9731A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60"/>
              </a:spcBef>
            </a:pPr>
            <a:r>
              <a:rPr sz="1800" spc="25" dirty="0">
                <a:latin typeface="Arial"/>
                <a:cs typeface="Arial"/>
              </a:rPr>
              <a:t>if(condition </a:t>
            </a:r>
            <a:r>
              <a:rPr sz="1800" spc="-55" dirty="0">
                <a:latin typeface="Arial"/>
                <a:cs typeface="Arial"/>
              </a:rPr>
              <a:t>is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true){</a:t>
            </a:r>
            <a:endParaRPr sz="180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1095"/>
              </a:spcBef>
            </a:pP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if(condition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true){</a:t>
            </a:r>
            <a:endParaRPr sz="1800">
              <a:latin typeface="Arial"/>
              <a:cs typeface="Arial"/>
            </a:endParaRPr>
          </a:p>
          <a:p>
            <a:pPr marL="78867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statement;</a:t>
            </a:r>
            <a:endParaRPr sz="18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1085"/>
              </a:spcBef>
            </a:pP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}else{</a:t>
            </a:r>
            <a:endParaRPr sz="1800">
              <a:latin typeface="Arial"/>
              <a:cs typeface="Arial"/>
            </a:endParaRPr>
          </a:p>
          <a:p>
            <a:pPr marL="72644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statement;</a:t>
            </a:r>
            <a:endParaRPr sz="18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1080"/>
              </a:spcBef>
            </a:pP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055"/>
              </a:spcBef>
            </a:pPr>
            <a:r>
              <a:rPr sz="1800" spc="-65" dirty="0">
                <a:latin typeface="Arial"/>
                <a:cs typeface="Arial"/>
              </a:rPr>
              <a:t>}else{</a:t>
            </a:r>
            <a:endParaRPr sz="18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Arial"/>
                <a:cs typeface="Arial"/>
              </a:rPr>
              <a:t>statement;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6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2355" y="1652016"/>
            <a:ext cx="4450080" cy="498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50265"/>
            <a:ext cx="804692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90" dirty="0">
                <a:solidFill>
                  <a:schemeClr val="accent6">
                    <a:lumMod val="75000"/>
                  </a:schemeClr>
                </a:solidFill>
              </a:rPr>
              <a:t>Example </a:t>
            </a:r>
            <a:r>
              <a:rPr sz="3200" b="1" u="none" spc="95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sz="3200" b="1" u="none" spc="-15" dirty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sz="3200" b="1" u="none" spc="85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sz="3200" b="1" u="none" spc="-1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sz="3200" b="1" u="none" spc="-21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u="none" spc="-15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3200" b="1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6072" y="1295400"/>
            <a:ext cx="7983220" cy="5506720"/>
            <a:chOff x="576072" y="1295400"/>
            <a:chExt cx="7983220" cy="5506720"/>
          </a:xfrm>
        </p:grpSpPr>
        <p:sp>
          <p:nvSpPr>
            <p:cNvPr id="4" name="object 4"/>
            <p:cNvSpPr/>
            <p:nvPr/>
          </p:nvSpPr>
          <p:spPr>
            <a:xfrm>
              <a:off x="585978" y="1305305"/>
              <a:ext cx="7962900" cy="5486400"/>
            </a:xfrm>
            <a:custGeom>
              <a:avLst/>
              <a:gdLst/>
              <a:ahLst/>
              <a:cxnLst/>
              <a:rect l="l" t="t" r="r" b="b"/>
              <a:pathLst>
                <a:path w="7962900" h="5486400">
                  <a:moveTo>
                    <a:pt x="79629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7962900" y="5486400"/>
                  </a:lnTo>
                  <a:lnTo>
                    <a:pt x="796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978" y="1305305"/>
              <a:ext cx="7962900" cy="5486400"/>
            </a:xfrm>
            <a:custGeom>
              <a:avLst/>
              <a:gdLst/>
              <a:ahLst/>
              <a:cxnLst/>
              <a:rect l="l" t="t" r="r" b="b"/>
              <a:pathLst>
                <a:path w="7962900" h="5486400">
                  <a:moveTo>
                    <a:pt x="0" y="5486400"/>
                  </a:moveTo>
                  <a:lnTo>
                    <a:pt x="7962900" y="5486400"/>
                  </a:lnTo>
                  <a:lnTo>
                    <a:pt x="796290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4565" y="1216278"/>
            <a:ext cx="425958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2156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#include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&lt;stdio.h&gt;  </a:t>
            </a:r>
            <a:r>
              <a:rPr sz="1800" spc="25" dirty="0">
                <a:latin typeface="Arial"/>
                <a:cs typeface="Arial"/>
              </a:rPr>
              <a:t>void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main(){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30" dirty="0">
                <a:latin typeface="Arial"/>
                <a:cs typeface="Arial"/>
              </a:rPr>
              <a:t>char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username;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50" dirty="0">
                <a:latin typeface="Arial"/>
                <a:cs typeface="Arial"/>
              </a:rPr>
              <a:t>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password;</a:t>
            </a:r>
            <a:endParaRPr sz="1800">
              <a:latin typeface="Arial"/>
              <a:cs typeface="Arial"/>
            </a:endParaRPr>
          </a:p>
          <a:p>
            <a:pPr marL="927100" marR="926465">
              <a:lnSpc>
                <a:spcPct val="100000"/>
              </a:lnSpc>
              <a:spcBef>
                <a:spcPts val="2160"/>
              </a:spcBef>
            </a:pPr>
            <a:r>
              <a:rPr sz="1800" spc="-15" dirty="0">
                <a:latin typeface="Arial"/>
                <a:cs typeface="Arial"/>
              </a:rPr>
              <a:t>printf("Username:");  </a:t>
            </a:r>
            <a:r>
              <a:rPr sz="1800" spc="-35" dirty="0">
                <a:latin typeface="Arial"/>
                <a:cs typeface="Arial"/>
              </a:rPr>
              <a:t>scanf("%c",&amp;username);  </a:t>
            </a:r>
            <a:r>
              <a:rPr sz="1800" spc="-20" dirty="0">
                <a:latin typeface="Arial"/>
                <a:cs typeface="Arial"/>
              </a:rPr>
              <a:t>printf("Password:");  </a:t>
            </a:r>
            <a:r>
              <a:rPr sz="1800" spc="-25" dirty="0">
                <a:latin typeface="Arial"/>
                <a:cs typeface="Arial"/>
              </a:rPr>
              <a:t>scanf("%d",&amp;password);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165"/>
              </a:spcBef>
            </a:pPr>
            <a:r>
              <a:rPr sz="1800" dirty="0">
                <a:latin typeface="Arial"/>
                <a:cs typeface="Arial"/>
              </a:rPr>
              <a:t>if(username=='a'){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0"/>
              </a:spcBef>
            </a:pP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if(password==12345){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3645" y="4786121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lse{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8045" y="4511802"/>
            <a:ext cx="4545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printf("Login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successful");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printf("Password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incorrect, 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Try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again.");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865" y="5606288"/>
            <a:ext cx="6075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0">
              <a:lnSpc>
                <a:spcPct val="100000"/>
              </a:lnSpc>
              <a:spcBef>
                <a:spcPts val="100"/>
              </a:spcBef>
              <a:tabLst>
                <a:tab pos="1854200" algn="l"/>
              </a:tabLst>
            </a:pPr>
            <a:r>
              <a:rPr sz="1800" spc="-65" dirty="0">
                <a:latin typeface="Arial"/>
                <a:cs typeface="Arial"/>
              </a:rPr>
              <a:t>}else{	</a:t>
            </a:r>
            <a:r>
              <a:rPr sz="2700" b="1" spc="-60" baseline="66358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700" baseline="66358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tabLst>
                <a:tab pos="1854200" algn="l"/>
              </a:tabLst>
            </a:pPr>
            <a:r>
              <a:rPr sz="2700" spc="-89" baseline="-66358" dirty="0">
                <a:latin typeface="Arial"/>
                <a:cs typeface="Arial"/>
              </a:rPr>
              <a:t>}	</a:t>
            </a:r>
            <a:r>
              <a:rPr sz="1800" spc="-5" dirty="0">
                <a:latin typeface="Arial"/>
                <a:cs typeface="Arial"/>
              </a:rPr>
              <a:t>printf("Username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incorrect, </a:t>
            </a:r>
            <a:r>
              <a:rPr sz="1800" spc="-55" dirty="0">
                <a:latin typeface="Arial"/>
                <a:cs typeface="Arial"/>
              </a:rPr>
              <a:t>Try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again.");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160"/>
              </a:spcBef>
            </a:pPr>
            <a:r>
              <a:rPr sz="1800" spc="-6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5991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smtClean="0">
                <a:solidFill>
                  <a:schemeClr val="accent6">
                    <a:lumMod val="75000"/>
                  </a:schemeClr>
                </a:solidFill>
              </a:rPr>
              <a:t>Loops</a:t>
            </a:r>
            <a:endParaRPr spc="-6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066801"/>
            <a:ext cx="8559368" cy="5309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495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85" dirty="0">
                <a:latin typeface="Arial"/>
                <a:cs typeface="Arial"/>
              </a:rPr>
              <a:t>Loops </a:t>
            </a:r>
            <a:r>
              <a:rPr sz="2000" spc="-45" dirty="0">
                <a:latin typeface="Arial"/>
                <a:cs typeface="Arial"/>
              </a:rPr>
              <a:t>are </a:t>
            </a:r>
            <a:r>
              <a:rPr sz="2000" spc="-35" dirty="0">
                <a:latin typeface="Arial"/>
                <a:cs typeface="Arial"/>
              </a:rPr>
              <a:t>used </a:t>
            </a:r>
            <a:r>
              <a:rPr sz="2000" spc="25" dirty="0">
                <a:latin typeface="Arial"/>
                <a:cs typeface="Arial"/>
              </a:rPr>
              <a:t>in </a:t>
            </a:r>
            <a:r>
              <a:rPr sz="2000" spc="35" dirty="0">
                <a:latin typeface="Arial"/>
                <a:cs typeface="Arial"/>
              </a:rPr>
              <a:t>programming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repeat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-25">
                <a:latin typeface="Arial"/>
                <a:cs typeface="Arial"/>
              </a:rPr>
              <a:t>specific </a:t>
            </a:r>
            <a:r>
              <a:rPr sz="2000" spc="15" smtClean="0">
                <a:latin typeface="Arial"/>
                <a:cs typeface="Arial"/>
              </a:rPr>
              <a:t>block </a:t>
            </a:r>
            <a:r>
              <a:rPr sz="2000" spc="50" dirty="0">
                <a:latin typeface="Arial"/>
                <a:cs typeface="Arial"/>
              </a:rPr>
              <a:t>until </a:t>
            </a:r>
            <a:r>
              <a:rPr sz="2000" spc="-30">
                <a:latin typeface="Arial"/>
                <a:cs typeface="Arial"/>
              </a:rPr>
              <a:t>some </a:t>
            </a:r>
            <a:r>
              <a:rPr sz="2000" spc="5" smtClean="0">
                <a:latin typeface="Arial"/>
                <a:cs typeface="Arial"/>
              </a:rPr>
              <a:t>  </a:t>
            </a:r>
            <a:r>
              <a:rPr sz="2000" spc="40" dirty="0">
                <a:latin typeface="Arial"/>
                <a:cs typeface="Arial"/>
              </a:rPr>
              <a:t>condition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5">
                <a:latin typeface="Arial"/>
                <a:cs typeface="Arial"/>
              </a:rPr>
              <a:t>met</a:t>
            </a:r>
            <a:r>
              <a:rPr sz="2000" spc="-5" smtClean="0">
                <a:latin typeface="Arial"/>
                <a:cs typeface="Arial"/>
              </a:rPr>
              <a:t>.</a:t>
            </a:r>
            <a:endParaRPr lang="en-US" sz="2000" spc="-5" dirty="0" smtClean="0">
              <a:latin typeface="Arial"/>
              <a:cs typeface="Arial"/>
            </a:endParaRPr>
          </a:p>
          <a:p>
            <a:pPr marL="355600" marR="5080" indent="-343535">
              <a:lnSpc>
                <a:spcPct val="1495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    In general there are two kinds of loops,</a:t>
            </a:r>
          </a:p>
          <a:p>
            <a:pPr marL="926465" marR="5080" lvl="1" indent="-457200">
              <a:lnSpc>
                <a:spcPct val="1495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355600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		Entry control loop</a:t>
            </a:r>
          </a:p>
          <a:p>
            <a:pPr marL="926465" marR="5080" lvl="1" indent="-457200">
              <a:lnSpc>
                <a:spcPct val="1495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355600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		Exit control 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  <a:buFont typeface="Wingdings" pitchFamily="2" charset="2"/>
              <a:buChar char="§"/>
              <a:tabLst>
                <a:tab pos="425450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25" dirty="0">
                <a:latin typeface="Arial"/>
                <a:cs typeface="Arial"/>
              </a:rPr>
              <a:t>There </a:t>
            </a:r>
            <a:r>
              <a:rPr sz="2000" b="1" spc="-20" dirty="0">
                <a:latin typeface="Arial"/>
                <a:cs typeface="Arial"/>
              </a:rPr>
              <a:t>are </a:t>
            </a:r>
            <a:r>
              <a:rPr sz="2000" b="1" spc="5" dirty="0">
                <a:latin typeface="Arial"/>
                <a:cs typeface="Arial"/>
              </a:rPr>
              <a:t>three </a:t>
            </a:r>
            <a:r>
              <a:rPr sz="2000" b="1" spc="-45" dirty="0">
                <a:latin typeface="Arial"/>
                <a:cs typeface="Arial"/>
              </a:rPr>
              <a:t>loops </a:t>
            </a:r>
            <a:r>
              <a:rPr sz="2000" b="1" spc="-5" dirty="0">
                <a:latin typeface="Arial"/>
                <a:cs typeface="Arial"/>
              </a:rPr>
              <a:t>in </a:t>
            </a:r>
            <a:r>
              <a:rPr sz="2000" b="1" spc="-195" dirty="0">
                <a:latin typeface="Arial"/>
                <a:cs typeface="Arial"/>
              </a:rPr>
              <a:t>C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programming: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85"/>
              </a:spcBef>
              <a:buClr>
                <a:srgbClr val="F5A308"/>
              </a:buClr>
              <a:buSzPct val="80000"/>
              <a:buFont typeface="Wingdings" pitchFamily="2" charset="2"/>
              <a:buChar char="§"/>
              <a:tabLst>
                <a:tab pos="756920" algn="l"/>
              </a:tabLst>
            </a:pPr>
            <a:r>
              <a:rPr sz="2000" spc="5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95"/>
              </a:spcBef>
              <a:buClr>
                <a:srgbClr val="F5A308"/>
              </a:buClr>
              <a:buSzPct val="80000"/>
              <a:buFont typeface="Wingdings" pitchFamily="2" charset="2"/>
              <a:buChar char="§"/>
              <a:tabLst>
                <a:tab pos="756920" algn="l"/>
              </a:tabLst>
            </a:pPr>
            <a:r>
              <a:rPr sz="2000" spc="5" dirty="0">
                <a:latin typeface="Arial"/>
                <a:cs typeface="Arial"/>
              </a:rPr>
              <a:t>while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210"/>
              </a:spcBef>
              <a:buClr>
                <a:srgbClr val="F5A308"/>
              </a:buClr>
              <a:buSzPct val="80000"/>
              <a:buFont typeface="Wingdings" pitchFamily="2" charset="2"/>
              <a:buChar char="§"/>
              <a:tabLst>
                <a:tab pos="756920" algn="l"/>
              </a:tabLst>
            </a:pPr>
            <a:r>
              <a:rPr sz="2000" spc="-25" dirty="0">
                <a:latin typeface="Arial"/>
                <a:cs typeface="Arial"/>
              </a:rPr>
              <a:t>do...while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95"/>
              </a:spcBef>
              <a:buClr>
                <a:srgbClr val="F5A308"/>
              </a:buClr>
              <a:buSzPct val="80000"/>
              <a:buFont typeface="Wingdings" pitchFamily="2" charset="2"/>
              <a:buChar char="§"/>
              <a:tabLst>
                <a:tab pos="756920" algn="l"/>
              </a:tabLst>
            </a:pPr>
            <a:r>
              <a:rPr sz="2000" spc="-10">
                <a:latin typeface="Arial"/>
                <a:cs typeface="Arial"/>
              </a:rPr>
              <a:t>Nested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spc="10" smtClean="0">
                <a:latin typeface="Arial"/>
                <a:cs typeface="Arial"/>
              </a:rPr>
              <a:t>loops</a:t>
            </a:r>
            <a:r>
              <a:rPr lang="en-US" sz="2000" spc="10" dirty="0" smtClean="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5897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1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b="1" spc="2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</a:rPr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143000"/>
            <a:ext cx="8071484" cy="4114800"/>
          </a:xfrm>
          <a:custGeom>
            <a:avLst/>
            <a:gdLst/>
            <a:ahLst/>
            <a:cxnLst/>
            <a:rect l="l" t="t" r="r" b="b"/>
            <a:pathLst>
              <a:path w="8071484" h="3130550">
                <a:moveTo>
                  <a:pt x="8071104" y="0"/>
                </a:moveTo>
                <a:lnTo>
                  <a:pt x="0" y="0"/>
                </a:lnTo>
                <a:lnTo>
                  <a:pt x="0" y="3130296"/>
                </a:lnTo>
                <a:lnTo>
                  <a:pt x="8071104" y="3130296"/>
                </a:lnTo>
                <a:lnTo>
                  <a:pt x="8071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It is the simplest, fixed and entry controlled loop.  </a:t>
            </a:r>
          </a:p>
          <a:p>
            <a:endParaRPr lang="en-US" dirty="0" smtClean="0"/>
          </a:p>
          <a:p>
            <a:r>
              <a:rPr lang="en-US" dirty="0" smtClean="0"/>
              <a:t>It has two segments, one is control statement and other one is body of the loop.</a:t>
            </a:r>
          </a:p>
          <a:p>
            <a:endParaRPr lang="en-US" dirty="0" smtClean="0"/>
          </a:p>
          <a:p>
            <a:r>
              <a:rPr lang="en-US" dirty="0" smtClean="0"/>
              <a:t>Fixed number of iteration is know in advance.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  <a:endParaRPr b="1"/>
          </a:p>
        </p:txBody>
      </p:sp>
      <p:sp>
        <p:nvSpPr>
          <p:cNvPr id="4" name="object 4"/>
          <p:cNvSpPr txBox="1"/>
          <p:nvPr/>
        </p:nvSpPr>
        <p:spPr>
          <a:xfrm>
            <a:off x="596645" y="3352800"/>
            <a:ext cx="8071484" cy="2194190"/>
          </a:xfrm>
          <a:prstGeom prst="rect">
            <a:avLst/>
          </a:prstGeom>
          <a:ln w="19811">
            <a:solidFill>
              <a:srgbClr val="F9731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10"/>
              </a:spcBef>
            </a:pPr>
            <a:r>
              <a:rPr sz="2000" b="1" spc="35" smtClean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(initializationStatement; 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testExpression;</a:t>
            </a:r>
            <a:r>
              <a:rPr sz="20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updateStatement)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2195"/>
              </a:spcBef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580390">
              <a:lnSpc>
                <a:spcPct val="100000"/>
              </a:lnSpc>
              <a:spcBef>
                <a:spcPts val="2200"/>
              </a:spcBef>
            </a:pPr>
            <a:r>
              <a:rPr sz="2000" b="1" spc="330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FF0000"/>
                </a:solidFill>
                <a:latin typeface="Arial"/>
                <a:cs typeface="Arial"/>
              </a:rPr>
              <a:t>codes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2210"/>
              </a:spcBef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4467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10" dirty="0">
                <a:solidFill>
                  <a:schemeClr val="accent6">
                    <a:lumMod val="75000"/>
                  </a:schemeClr>
                </a:solidFill>
              </a:rPr>
              <a:t>for loop</a:t>
            </a:r>
            <a:r>
              <a:rPr b="1" spc="-22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</a:rPr>
              <a:t>Flowchart</a:t>
            </a:r>
          </a:p>
        </p:txBody>
      </p:sp>
      <p:sp>
        <p:nvSpPr>
          <p:cNvPr id="3" name="object 3"/>
          <p:cNvSpPr/>
          <p:nvPr/>
        </p:nvSpPr>
        <p:spPr>
          <a:xfrm>
            <a:off x="1854707" y="1153667"/>
            <a:ext cx="4843272" cy="5704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8277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b="1" spc="11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b="1" spc="2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110" dirty="0">
                <a:solidFill>
                  <a:schemeClr val="accent6">
                    <a:lumMod val="75000"/>
                  </a:schemeClr>
                </a:solidFill>
              </a:rPr>
              <a:t>loop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" y="1830323"/>
            <a:ext cx="4512945" cy="4371340"/>
            <a:chOff x="30480" y="1830323"/>
            <a:chExt cx="4512945" cy="4371340"/>
          </a:xfrm>
        </p:grpSpPr>
        <p:sp>
          <p:nvSpPr>
            <p:cNvPr id="4" name="object 4"/>
            <p:cNvSpPr/>
            <p:nvPr/>
          </p:nvSpPr>
          <p:spPr>
            <a:xfrm>
              <a:off x="40386" y="1840229"/>
              <a:ext cx="4493260" cy="4351020"/>
            </a:xfrm>
            <a:custGeom>
              <a:avLst/>
              <a:gdLst/>
              <a:ahLst/>
              <a:cxnLst/>
              <a:rect l="l" t="t" r="r" b="b"/>
              <a:pathLst>
                <a:path w="4493260" h="4351020">
                  <a:moveTo>
                    <a:pt x="4492752" y="0"/>
                  </a:moveTo>
                  <a:lnTo>
                    <a:pt x="0" y="0"/>
                  </a:lnTo>
                  <a:lnTo>
                    <a:pt x="0" y="4351020"/>
                  </a:lnTo>
                  <a:lnTo>
                    <a:pt x="4492752" y="4351020"/>
                  </a:lnTo>
                  <a:lnTo>
                    <a:pt x="4492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6" y="1840229"/>
              <a:ext cx="4493260" cy="4351020"/>
            </a:xfrm>
            <a:custGeom>
              <a:avLst/>
              <a:gdLst/>
              <a:ahLst/>
              <a:cxnLst/>
              <a:rect l="l" t="t" r="r" b="b"/>
              <a:pathLst>
                <a:path w="4493260" h="4351020">
                  <a:moveTo>
                    <a:pt x="0" y="4351020"/>
                  </a:moveTo>
                  <a:lnTo>
                    <a:pt x="4492752" y="4351020"/>
                  </a:lnTo>
                  <a:lnTo>
                    <a:pt x="4492752" y="0"/>
                  </a:lnTo>
                  <a:lnTo>
                    <a:pt x="0" y="0"/>
                  </a:lnTo>
                  <a:lnTo>
                    <a:pt x="0" y="4351020"/>
                  </a:lnTo>
                  <a:close/>
                </a:path>
              </a:pathLst>
            </a:custGeom>
            <a:ln w="19812">
              <a:solidFill>
                <a:srgbClr val="8EBA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668" y="1789633"/>
            <a:ext cx="4156710" cy="3962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30" dirty="0">
                <a:latin typeface="Arial"/>
                <a:cs typeface="Arial"/>
              </a:rPr>
              <a:t>// </a:t>
            </a:r>
            <a:r>
              <a:rPr sz="2000" b="1" spc="-10" dirty="0">
                <a:latin typeface="Arial"/>
                <a:cs typeface="Arial"/>
              </a:rPr>
              <a:t>Program </a:t>
            </a:r>
            <a:r>
              <a:rPr sz="2000" b="1" spc="55" dirty="0">
                <a:latin typeface="Arial"/>
                <a:cs typeface="Arial"/>
              </a:rPr>
              <a:t>to </a:t>
            </a:r>
            <a:r>
              <a:rPr sz="2000" b="1" spc="-35" dirty="0">
                <a:latin typeface="Arial"/>
                <a:cs typeface="Arial"/>
              </a:rPr>
              <a:t>calculate </a:t>
            </a:r>
            <a:r>
              <a:rPr sz="2000" b="1" spc="20" dirty="0">
                <a:latin typeface="Arial"/>
                <a:cs typeface="Arial"/>
              </a:rPr>
              <a:t>the</a:t>
            </a:r>
            <a:r>
              <a:rPr sz="2000" b="1" spc="-38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sum </a:t>
            </a:r>
            <a:r>
              <a:rPr sz="2000" b="1" spc="45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first </a:t>
            </a:r>
            <a:r>
              <a:rPr sz="2000" b="1" spc="-10" dirty="0">
                <a:latin typeface="Arial"/>
                <a:cs typeface="Arial"/>
              </a:rPr>
              <a:t>n </a:t>
            </a:r>
            <a:r>
              <a:rPr sz="2000" b="1" spc="5" dirty="0">
                <a:latin typeface="Arial"/>
                <a:cs typeface="Arial"/>
              </a:rPr>
              <a:t>natural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  <a:p>
            <a:pPr marL="12700" marR="412750">
              <a:lnSpc>
                <a:spcPct val="100000"/>
              </a:lnSpc>
              <a:spcBef>
                <a:spcPts val="1010"/>
              </a:spcBef>
            </a:pPr>
            <a:r>
              <a:rPr sz="2000" b="1" spc="330" dirty="0">
                <a:latin typeface="Arial"/>
                <a:cs typeface="Arial"/>
              </a:rPr>
              <a:t>// </a:t>
            </a:r>
            <a:r>
              <a:rPr sz="2000" b="1" spc="-40" dirty="0">
                <a:latin typeface="Arial"/>
                <a:cs typeface="Arial"/>
              </a:rPr>
              <a:t>Positive </a:t>
            </a:r>
            <a:r>
              <a:rPr sz="2000" b="1" spc="-25" dirty="0">
                <a:latin typeface="Arial"/>
                <a:cs typeface="Arial"/>
              </a:rPr>
              <a:t>integers </a:t>
            </a:r>
            <a:r>
              <a:rPr sz="2000" b="1" dirty="0">
                <a:latin typeface="Arial"/>
                <a:cs typeface="Arial"/>
              </a:rPr>
              <a:t>1,2,3...n</a:t>
            </a:r>
            <a:r>
              <a:rPr sz="2000" b="1" spc="-36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are  </a:t>
            </a:r>
            <a:r>
              <a:rPr sz="2000" b="1" dirty="0">
                <a:latin typeface="Arial"/>
                <a:cs typeface="Arial"/>
              </a:rPr>
              <a:t>known </a:t>
            </a:r>
            <a:r>
              <a:rPr sz="2000" b="1" spc="-135" dirty="0">
                <a:latin typeface="Arial"/>
                <a:cs typeface="Arial"/>
              </a:rPr>
              <a:t>as </a:t>
            </a:r>
            <a:r>
              <a:rPr sz="2000" b="1" spc="5" dirty="0">
                <a:latin typeface="Arial"/>
                <a:cs typeface="Arial"/>
              </a:rPr>
              <a:t>natural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  <a:p>
            <a:pPr marL="12700" marR="2000250">
              <a:lnSpc>
                <a:spcPct val="142000"/>
              </a:lnSpc>
              <a:spcBef>
                <a:spcPts val="3360"/>
              </a:spcBef>
            </a:pPr>
            <a:r>
              <a:rPr sz="2000" spc="15" dirty="0">
                <a:latin typeface="Arial"/>
                <a:cs typeface="Arial"/>
              </a:rPr>
              <a:t>#include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&lt;stdio.h&gt;  </a:t>
            </a: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main(){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000"/>
              </a:spcBef>
            </a:pPr>
            <a:r>
              <a:rPr sz="2000" spc="55" dirty="0">
                <a:latin typeface="Arial"/>
                <a:cs typeface="Arial"/>
              </a:rPr>
              <a:t>int </a:t>
            </a:r>
            <a:r>
              <a:rPr sz="2000" spc="-50" dirty="0">
                <a:latin typeface="Arial"/>
                <a:cs typeface="Arial"/>
              </a:rPr>
              <a:t>n, </a:t>
            </a:r>
            <a:r>
              <a:rPr sz="2000" spc="5" dirty="0">
                <a:latin typeface="Arial"/>
                <a:cs typeface="Arial"/>
              </a:rPr>
              <a:t>count, </a:t>
            </a:r>
            <a:r>
              <a:rPr sz="2000" spc="-25" dirty="0">
                <a:latin typeface="Arial"/>
                <a:cs typeface="Arial"/>
              </a:rPr>
              <a:t>sum </a:t>
            </a:r>
            <a:r>
              <a:rPr sz="2000" spc="2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994"/>
              </a:spcBef>
            </a:pPr>
            <a:r>
              <a:rPr sz="2000" spc="10" dirty="0">
                <a:latin typeface="Arial"/>
                <a:cs typeface="Arial"/>
              </a:rPr>
              <a:t>printf("Enter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positive </a:t>
            </a:r>
            <a:r>
              <a:rPr sz="2000" dirty="0">
                <a:latin typeface="Arial"/>
                <a:cs typeface="Arial"/>
              </a:rPr>
              <a:t>integer: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010"/>
              </a:spcBef>
            </a:pPr>
            <a:r>
              <a:rPr sz="2000" spc="-35" dirty="0">
                <a:latin typeface="Arial"/>
                <a:cs typeface="Arial"/>
              </a:rPr>
              <a:t>scanf("%d",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&amp;n);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88764" y="1848611"/>
            <a:ext cx="4526280" cy="4371340"/>
            <a:chOff x="4588764" y="1848611"/>
            <a:chExt cx="4526280" cy="4371340"/>
          </a:xfrm>
        </p:grpSpPr>
        <p:sp>
          <p:nvSpPr>
            <p:cNvPr id="8" name="object 8"/>
            <p:cNvSpPr/>
            <p:nvPr/>
          </p:nvSpPr>
          <p:spPr>
            <a:xfrm>
              <a:off x="4598670" y="1858517"/>
              <a:ext cx="4506595" cy="4351020"/>
            </a:xfrm>
            <a:custGeom>
              <a:avLst/>
              <a:gdLst/>
              <a:ahLst/>
              <a:cxnLst/>
              <a:rect l="l" t="t" r="r" b="b"/>
              <a:pathLst>
                <a:path w="4506595" h="4351020">
                  <a:moveTo>
                    <a:pt x="4506468" y="0"/>
                  </a:moveTo>
                  <a:lnTo>
                    <a:pt x="0" y="0"/>
                  </a:lnTo>
                  <a:lnTo>
                    <a:pt x="0" y="4351020"/>
                  </a:lnTo>
                  <a:lnTo>
                    <a:pt x="4506468" y="4351020"/>
                  </a:lnTo>
                  <a:lnTo>
                    <a:pt x="4506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8670" y="1858517"/>
              <a:ext cx="4506595" cy="4351020"/>
            </a:xfrm>
            <a:custGeom>
              <a:avLst/>
              <a:gdLst/>
              <a:ahLst/>
              <a:cxnLst/>
              <a:rect l="l" t="t" r="r" b="b"/>
              <a:pathLst>
                <a:path w="4506595" h="4351020">
                  <a:moveTo>
                    <a:pt x="0" y="4351020"/>
                  </a:moveTo>
                  <a:lnTo>
                    <a:pt x="4506468" y="4351020"/>
                  </a:lnTo>
                  <a:lnTo>
                    <a:pt x="4506468" y="0"/>
                  </a:lnTo>
                  <a:lnTo>
                    <a:pt x="0" y="0"/>
                  </a:lnTo>
                  <a:lnTo>
                    <a:pt x="0" y="4351020"/>
                  </a:lnTo>
                  <a:close/>
                </a:path>
              </a:pathLst>
            </a:custGeom>
            <a:ln w="19812">
              <a:solidFill>
                <a:srgbClr val="8EBA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77917" y="1782572"/>
            <a:ext cx="4057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solidFill>
                  <a:srgbClr val="FF0000"/>
                </a:solidFill>
                <a:latin typeface="Arial"/>
                <a:cs typeface="Arial"/>
              </a:rPr>
              <a:t>// </a:t>
            </a:r>
            <a:r>
              <a:rPr sz="2000" spc="50" dirty="0">
                <a:solidFill>
                  <a:srgbClr val="FF0000"/>
                </a:solidFill>
                <a:latin typeface="Arial"/>
                <a:cs typeface="Arial"/>
              </a:rPr>
              <a:t>for loop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terminates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2000" spc="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7917" y="1959965"/>
            <a:ext cx="4098290" cy="32391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count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for(count </a:t>
            </a:r>
            <a:r>
              <a:rPr sz="2000" spc="2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1; 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sz="2000" spc="195" dirty="0">
                <a:solidFill>
                  <a:srgbClr val="FF0000"/>
                </a:solidFill>
                <a:latin typeface="Arial"/>
                <a:cs typeface="Arial"/>
              </a:rPr>
              <a:t>&lt;=</a:t>
            </a:r>
            <a:r>
              <a:rPr sz="2000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n; </a:t>
            </a:r>
            <a:r>
              <a:rPr sz="2000" spc="55" dirty="0">
                <a:solidFill>
                  <a:srgbClr val="FF0000"/>
                </a:solidFill>
                <a:latin typeface="Arial"/>
                <a:cs typeface="Arial"/>
              </a:rPr>
              <a:t>++count)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755"/>
              </a:spcBef>
            </a:pP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760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sum </a:t>
            </a:r>
            <a:r>
              <a:rPr sz="2000" spc="200" dirty="0">
                <a:solidFill>
                  <a:srgbClr val="FF0000"/>
                </a:solidFill>
                <a:latin typeface="Arial"/>
                <a:cs typeface="Arial"/>
              </a:rPr>
              <a:t>+=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count;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765"/>
              </a:spcBef>
            </a:pP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 marR="1014730">
              <a:lnSpc>
                <a:spcPts val="3160"/>
              </a:lnSpc>
              <a:spcBef>
                <a:spcPts val="229"/>
              </a:spcBef>
            </a:pPr>
            <a:r>
              <a:rPr sz="2000" spc="15" dirty="0">
                <a:latin typeface="Arial"/>
                <a:cs typeface="Arial"/>
              </a:rPr>
              <a:t>printf("Sum </a:t>
            </a:r>
            <a:r>
              <a:rPr sz="2000" spc="200" dirty="0">
                <a:latin typeface="Arial"/>
                <a:cs typeface="Arial"/>
              </a:rPr>
              <a:t>= </a:t>
            </a:r>
            <a:r>
              <a:rPr sz="2000" spc="-35" dirty="0">
                <a:latin typeface="Arial"/>
                <a:cs typeface="Arial"/>
              </a:rPr>
              <a:t>%d",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sum);  </a:t>
            </a:r>
            <a:r>
              <a:rPr sz="2000" spc="25" dirty="0">
                <a:latin typeface="Arial"/>
                <a:cs typeface="Arial"/>
              </a:rPr>
              <a:t>return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spc="-6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1419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b="1" spc="25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110" dirty="0">
                <a:solidFill>
                  <a:schemeClr val="accent6">
                    <a:lumMod val="75000"/>
                  </a:schemeClr>
                </a:solidFill>
              </a:rPr>
              <a:t>loop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220" y="1267967"/>
            <a:ext cx="8907780" cy="5590540"/>
            <a:chOff x="236220" y="1267967"/>
            <a:chExt cx="8907780" cy="5590540"/>
          </a:xfrm>
        </p:grpSpPr>
        <p:sp>
          <p:nvSpPr>
            <p:cNvPr id="4" name="object 4"/>
            <p:cNvSpPr/>
            <p:nvPr/>
          </p:nvSpPr>
          <p:spPr>
            <a:xfrm>
              <a:off x="4882896" y="1267967"/>
              <a:ext cx="4261103" cy="55900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126" y="2504693"/>
              <a:ext cx="4685030" cy="2735580"/>
            </a:xfrm>
            <a:custGeom>
              <a:avLst/>
              <a:gdLst/>
              <a:ahLst/>
              <a:cxnLst/>
              <a:rect l="l" t="t" r="r" b="b"/>
              <a:pathLst>
                <a:path w="4685030" h="2735579">
                  <a:moveTo>
                    <a:pt x="4684776" y="0"/>
                  </a:moveTo>
                  <a:lnTo>
                    <a:pt x="0" y="0"/>
                  </a:lnTo>
                  <a:lnTo>
                    <a:pt x="0" y="2735579"/>
                  </a:lnTo>
                  <a:lnTo>
                    <a:pt x="4684776" y="2735579"/>
                  </a:lnTo>
                  <a:lnTo>
                    <a:pt x="4684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126" y="2504693"/>
              <a:ext cx="4685030" cy="2735580"/>
            </a:xfrm>
            <a:custGeom>
              <a:avLst/>
              <a:gdLst/>
              <a:ahLst/>
              <a:cxnLst/>
              <a:rect l="l" t="t" r="r" b="b"/>
              <a:pathLst>
                <a:path w="4685030" h="2735579">
                  <a:moveTo>
                    <a:pt x="0" y="2735579"/>
                  </a:moveTo>
                  <a:lnTo>
                    <a:pt x="4684776" y="2735579"/>
                  </a:lnTo>
                  <a:lnTo>
                    <a:pt x="4684776" y="0"/>
                  </a:lnTo>
                  <a:lnTo>
                    <a:pt x="0" y="0"/>
                  </a:lnTo>
                  <a:lnTo>
                    <a:pt x="0" y="2735579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3494" y="2454910"/>
            <a:ext cx="3820160" cy="2521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sz="2000" b="1" spc="-35" dirty="0" smtClean="0">
                <a:latin typeface="Arial"/>
                <a:cs typeface="Arial"/>
              </a:rPr>
              <a:t>S</a:t>
            </a:r>
            <a:r>
              <a:rPr sz="2000" b="1" spc="-35" smtClean="0">
                <a:latin typeface="Arial"/>
                <a:cs typeface="Arial"/>
              </a:rPr>
              <a:t>yntax</a:t>
            </a:r>
            <a:r>
              <a:rPr lang="en-US" sz="2000" b="1" spc="-35" dirty="0" smtClean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while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(testExpression)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010"/>
              </a:spcBef>
            </a:pPr>
            <a:r>
              <a:rPr sz="2000" b="1" spc="35" dirty="0">
                <a:solidFill>
                  <a:srgbClr val="FF0000"/>
                </a:solidFill>
                <a:latin typeface="Arial"/>
                <a:cs typeface="Arial"/>
              </a:rPr>
              <a:t>//codes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5897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b="1" spc="-14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b="1" spc="-14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1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b="1" spc="35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110" dirty="0">
                <a:solidFill>
                  <a:schemeClr val="accent6">
                    <a:lumMod val="75000"/>
                  </a:schemeClr>
                </a:solidFill>
              </a:rPr>
              <a:t>loop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160" y="1551432"/>
            <a:ext cx="3782695" cy="5052060"/>
            <a:chOff x="137160" y="1551432"/>
            <a:chExt cx="3782695" cy="5052060"/>
          </a:xfrm>
        </p:grpSpPr>
        <p:sp>
          <p:nvSpPr>
            <p:cNvPr id="4" name="object 4"/>
            <p:cNvSpPr/>
            <p:nvPr/>
          </p:nvSpPr>
          <p:spPr>
            <a:xfrm>
              <a:off x="147066" y="1561338"/>
              <a:ext cx="3763010" cy="5032375"/>
            </a:xfrm>
            <a:custGeom>
              <a:avLst/>
              <a:gdLst/>
              <a:ahLst/>
              <a:cxnLst/>
              <a:rect l="l" t="t" r="r" b="b"/>
              <a:pathLst>
                <a:path w="3763010" h="5032375">
                  <a:moveTo>
                    <a:pt x="3762755" y="0"/>
                  </a:moveTo>
                  <a:lnTo>
                    <a:pt x="0" y="0"/>
                  </a:lnTo>
                  <a:lnTo>
                    <a:pt x="0" y="5032248"/>
                  </a:lnTo>
                  <a:lnTo>
                    <a:pt x="3762755" y="5032248"/>
                  </a:lnTo>
                  <a:lnTo>
                    <a:pt x="37627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066" y="1561338"/>
              <a:ext cx="3763010" cy="5032375"/>
            </a:xfrm>
            <a:custGeom>
              <a:avLst/>
              <a:gdLst/>
              <a:ahLst/>
              <a:cxnLst/>
              <a:rect l="l" t="t" r="r" b="b"/>
              <a:pathLst>
                <a:path w="3763010" h="5032375">
                  <a:moveTo>
                    <a:pt x="0" y="5032248"/>
                  </a:moveTo>
                  <a:lnTo>
                    <a:pt x="3762755" y="5032248"/>
                  </a:lnTo>
                  <a:lnTo>
                    <a:pt x="3762755" y="0"/>
                  </a:lnTo>
                  <a:lnTo>
                    <a:pt x="0" y="0"/>
                  </a:lnTo>
                  <a:lnTo>
                    <a:pt x="0" y="5032248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4434" y="1511553"/>
            <a:ext cx="3505200" cy="48917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sz="2000" b="1" spc="-20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sz="2000" b="1" spc="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2000" b="1" spc="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find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factorial </a:t>
            </a:r>
            <a:r>
              <a:rPr sz="2000" b="1" spc="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endParaRPr sz="20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number</a:t>
            </a:r>
            <a:endParaRPr sz="20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362585">
              <a:lnSpc>
                <a:spcPct val="100000"/>
              </a:lnSpc>
              <a:spcBef>
                <a:spcPts val="1010"/>
              </a:spcBef>
            </a:pPr>
            <a:r>
              <a:rPr sz="2000" b="1" spc="330" dirty="0">
                <a:latin typeface="Arial"/>
                <a:cs typeface="Arial"/>
              </a:rPr>
              <a:t>// </a:t>
            </a:r>
            <a:r>
              <a:rPr sz="2000" b="1" spc="-60" dirty="0">
                <a:latin typeface="Arial"/>
                <a:cs typeface="Arial"/>
              </a:rPr>
              <a:t>For </a:t>
            </a:r>
            <a:r>
              <a:rPr sz="2000" b="1" spc="-35" dirty="0">
                <a:latin typeface="Arial"/>
                <a:cs typeface="Arial"/>
              </a:rPr>
              <a:t>a </a:t>
            </a:r>
            <a:r>
              <a:rPr sz="2000" b="1" spc="-20" dirty="0">
                <a:latin typeface="Arial"/>
                <a:cs typeface="Arial"/>
              </a:rPr>
              <a:t>positive </a:t>
            </a:r>
            <a:r>
              <a:rPr sz="2000" b="1" spc="5" dirty="0">
                <a:latin typeface="Arial"/>
                <a:cs typeface="Arial"/>
              </a:rPr>
              <a:t>integer</a:t>
            </a:r>
            <a:r>
              <a:rPr sz="2000" b="1" spc="-32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n,  </a:t>
            </a:r>
            <a:r>
              <a:rPr sz="2000" b="1" spc="-5" dirty="0">
                <a:latin typeface="Arial"/>
                <a:cs typeface="Arial"/>
              </a:rPr>
              <a:t>factorial </a:t>
            </a:r>
            <a:r>
              <a:rPr sz="2000" b="1" spc="245" dirty="0">
                <a:latin typeface="Arial"/>
                <a:cs typeface="Arial"/>
              </a:rPr>
              <a:t>=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1*2*3...n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Arial"/>
                <a:cs typeface="Arial"/>
              </a:rPr>
              <a:t>#include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&lt;stdio.h&gt;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main(){</a:t>
            </a:r>
            <a:endParaRPr sz="2000">
              <a:latin typeface="Arial"/>
              <a:cs typeface="Arial"/>
            </a:endParaRPr>
          </a:p>
          <a:p>
            <a:pPr marL="291465" marR="1673225">
              <a:lnSpc>
                <a:spcPct val="141500"/>
              </a:lnSpc>
            </a:pPr>
            <a:r>
              <a:rPr sz="2000" spc="55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number;  </a:t>
            </a:r>
            <a:r>
              <a:rPr sz="2000" spc="40" dirty="0">
                <a:latin typeface="Arial"/>
                <a:cs typeface="Arial"/>
              </a:rPr>
              <a:t>long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factorial;</a:t>
            </a:r>
            <a:endParaRPr sz="2000">
              <a:latin typeface="Arial"/>
              <a:cs typeface="Arial"/>
            </a:endParaRPr>
          </a:p>
          <a:p>
            <a:pPr marL="291465" marR="273685">
              <a:lnSpc>
                <a:spcPct val="141500"/>
              </a:lnSpc>
              <a:spcBef>
                <a:spcPts val="15"/>
              </a:spcBef>
            </a:pPr>
            <a:r>
              <a:rPr sz="2000" spc="10" dirty="0">
                <a:latin typeface="Arial"/>
                <a:cs typeface="Arial"/>
              </a:rPr>
              <a:t>printf("Enter </a:t>
            </a:r>
            <a:r>
              <a:rPr sz="2000" spc="-40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integer: </a:t>
            </a:r>
            <a:r>
              <a:rPr sz="2000" spc="-45" dirty="0">
                <a:latin typeface="Arial"/>
                <a:cs typeface="Arial"/>
              </a:rPr>
              <a:t>");  </a:t>
            </a:r>
            <a:r>
              <a:rPr sz="2000" spc="-10" dirty="0">
                <a:latin typeface="Arial"/>
                <a:cs typeface="Arial"/>
              </a:rPr>
              <a:t>scanf("%d",&amp;number);  </a:t>
            </a:r>
            <a:r>
              <a:rPr sz="2000" spc="10" dirty="0">
                <a:latin typeface="Arial"/>
                <a:cs typeface="Arial"/>
              </a:rPr>
              <a:t>factorial </a:t>
            </a:r>
            <a:r>
              <a:rPr sz="2000" spc="2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7179" y="1578863"/>
            <a:ext cx="4914900" cy="5024755"/>
            <a:chOff x="4107179" y="1578863"/>
            <a:chExt cx="4914900" cy="5024755"/>
          </a:xfrm>
        </p:grpSpPr>
        <p:sp>
          <p:nvSpPr>
            <p:cNvPr id="8" name="object 8"/>
            <p:cNvSpPr/>
            <p:nvPr/>
          </p:nvSpPr>
          <p:spPr>
            <a:xfrm>
              <a:off x="4117085" y="1588769"/>
              <a:ext cx="4895215" cy="5005070"/>
            </a:xfrm>
            <a:custGeom>
              <a:avLst/>
              <a:gdLst/>
              <a:ahLst/>
              <a:cxnLst/>
              <a:rect l="l" t="t" r="r" b="b"/>
              <a:pathLst>
                <a:path w="4895215" h="5005070">
                  <a:moveTo>
                    <a:pt x="4895088" y="0"/>
                  </a:moveTo>
                  <a:lnTo>
                    <a:pt x="0" y="0"/>
                  </a:lnTo>
                  <a:lnTo>
                    <a:pt x="0" y="5004816"/>
                  </a:lnTo>
                  <a:lnTo>
                    <a:pt x="4895088" y="5004816"/>
                  </a:lnTo>
                  <a:lnTo>
                    <a:pt x="4895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7085" y="1588769"/>
              <a:ext cx="4895215" cy="5005070"/>
            </a:xfrm>
            <a:custGeom>
              <a:avLst/>
              <a:gdLst/>
              <a:ahLst/>
              <a:cxnLst/>
              <a:rect l="l" t="t" r="r" b="b"/>
              <a:pathLst>
                <a:path w="4895215" h="5005070">
                  <a:moveTo>
                    <a:pt x="0" y="5004816"/>
                  </a:moveTo>
                  <a:lnTo>
                    <a:pt x="4895088" y="5004816"/>
                  </a:lnTo>
                  <a:lnTo>
                    <a:pt x="4895088" y="0"/>
                  </a:lnTo>
                  <a:lnTo>
                    <a:pt x="0" y="0"/>
                  </a:lnTo>
                  <a:lnTo>
                    <a:pt x="0" y="5004816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69664" y="1513458"/>
            <a:ext cx="4734560" cy="34163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9240" marR="30480" indent="-231775">
              <a:lnSpc>
                <a:spcPts val="2160"/>
              </a:lnSpc>
              <a:spcBef>
                <a:spcPts val="375"/>
              </a:spcBef>
            </a:pPr>
            <a:r>
              <a:rPr sz="3000" spc="104" baseline="-59722" dirty="0">
                <a:solidFill>
                  <a:srgbClr val="FF0000"/>
                </a:solidFill>
                <a:latin typeface="Arial"/>
                <a:cs typeface="Arial"/>
              </a:rPr>
              <a:t>th </a:t>
            </a:r>
            <a:r>
              <a:rPr sz="2000" spc="225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2000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0000"/>
                </a:solidFill>
                <a:latin typeface="Arial"/>
                <a:cs typeface="Arial"/>
              </a:rPr>
              <a:t>loop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terminates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2000" spc="20" dirty="0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less  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000" spc="45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equal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735"/>
              </a:spcBef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while (number </a:t>
            </a:r>
            <a:r>
              <a:rPr sz="2000" spc="200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0)</a:t>
            </a:r>
            <a:r>
              <a:rPr sz="2000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97535" marR="843915" indent="-140335">
              <a:lnSpc>
                <a:spcPct val="131500"/>
              </a:lnSpc>
              <a:spcBef>
                <a:spcPts val="5"/>
              </a:spcBef>
            </a:pPr>
            <a:r>
              <a:rPr sz="2000" spc="220" dirty="0">
                <a:solidFill>
                  <a:srgbClr val="FF0000"/>
                </a:solidFill>
                <a:latin typeface="Arial"/>
                <a:cs typeface="Arial"/>
              </a:rPr>
              <a:t>// 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factorial </a:t>
            </a:r>
            <a:r>
              <a:rPr sz="2000" spc="2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factorial*number;  factorial </a:t>
            </a:r>
            <a:r>
              <a:rPr sz="2000" spc="130" dirty="0">
                <a:solidFill>
                  <a:srgbClr val="FF0000"/>
                </a:solidFill>
                <a:latin typeface="Arial"/>
                <a:cs typeface="Arial"/>
              </a:rPr>
              <a:t>*=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number;</a:t>
            </a:r>
            <a:endParaRPr sz="200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765"/>
              </a:spcBef>
            </a:pP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--number;</a:t>
            </a:r>
            <a:endParaRPr sz="20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755"/>
              </a:spcBef>
            </a:pP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16865" marR="692150">
              <a:lnSpc>
                <a:spcPts val="3170"/>
              </a:lnSpc>
              <a:spcBef>
                <a:spcPts val="225"/>
              </a:spcBef>
            </a:pPr>
            <a:r>
              <a:rPr sz="2000" spc="15" dirty="0">
                <a:latin typeface="Arial"/>
                <a:cs typeface="Arial"/>
              </a:rPr>
              <a:t>printf("Factorial= </a:t>
            </a:r>
            <a:r>
              <a:rPr sz="2000" spc="-10" dirty="0">
                <a:latin typeface="Arial"/>
                <a:cs typeface="Arial"/>
              </a:rPr>
              <a:t>%lld", factorial);  </a:t>
            </a:r>
            <a:r>
              <a:rPr sz="2000" spc="25" dirty="0">
                <a:latin typeface="Arial"/>
                <a:cs typeface="Arial"/>
              </a:rPr>
              <a:t>return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5064" y="4999482"/>
            <a:ext cx="102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9039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15" smtClean="0">
                <a:solidFill>
                  <a:schemeClr val="accent6">
                    <a:lumMod val="75000"/>
                  </a:schemeClr>
                </a:solidFill>
              </a:rPr>
              <a:t>Co</a:t>
            </a:r>
            <a:r>
              <a:rPr lang="en-US" u="none" spc="15" dirty="0" err="1" smtClean="0">
                <a:solidFill>
                  <a:schemeClr val="accent6">
                    <a:lumMod val="75000"/>
                  </a:schemeClr>
                </a:solidFill>
              </a:rPr>
              <a:t>ntrol</a:t>
            </a:r>
            <a:r>
              <a:rPr lang="en-US" u="none" spc="15" dirty="0" smtClean="0">
                <a:solidFill>
                  <a:schemeClr val="accent6">
                    <a:lumMod val="75000"/>
                  </a:schemeClr>
                </a:solidFill>
              </a:rPr>
              <a:t> structures</a:t>
            </a:r>
            <a:endParaRPr u="none" spc="15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1219200"/>
            <a:ext cx="7627824" cy="554959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95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-35" dirty="0" smtClean="0">
                <a:latin typeface="Arial"/>
                <a:cs typeface="Arial"/>
              </a:rPr>
              <a:t>Sequence Structure : </a:t>
            </a:r>
          </a:p>
          <a:p>
            <a:pPr marL="527685" indent="-515620">
              <a:lnSpc>
                <a:spcPct val="100000"/>
              </a:lnSpc>
              <a:spcBef>
                <a:spcPts val="1095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-35" dirty="0" smtClean="0">
                <a:latin typeface="Arial"/>
                <a:cs typeface="Arial"/>
              </a:rPr>
              <a:t>            It is in the form of Assignment statement</a:t>
            </a:r>
          </a:p>
          <a:p>
            <a:pPr marL="527685" indent="-515620">
              <a:lnSpc>
                <a:spcPct val="100000"/>
              </a:lnSpc>
              <a:spcBef>
                <a:spcPts val="1095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endParaRPr lang="en-US" sz="2400" spc="-35" dirty="0" smtClean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095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-35" dirty="0" smtClean="0">
                <a:latin typeface="Arial"/>
                <a:cs typeface="Arial"/>
              </a:rPr>
              <a:t>Selection structure: </a:t>
            </a:r>
          </a:p>
          <a:p>
            <a:pPr marL="527685" indent="-515620">
              <a:lnSpc>
                <a:spcPct val="100000"/>
              </a:lnSpc>
              <a:spcBef>
                <a:spcPts val="1095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-35" dirty="0" smtClean="0">
                <a:latin typeface="Arial"/>
                <a:cs typeface="Arial"/>
              </a:rPr>
              <a:t>          * </a:t>
            </a:r>
            <a:r>
              <a:rPr sz="2400" spc="-35" smtClean="0">
                <a:latin typeface="Arial"/>
                <a:cs typeface="Arial"/>
              </a:rPr>
              <a:t>Decision</a:t>
            </a:r>
            <a:r>
              <a:rPr sz="2400" spc="10" smtClean="0">
                <a:latin typeface="Arial"/>
                <a:cs typeface="Arial"/>
              </a:rPr>
              <a:t> </a:t>
            </a:r>
            <a:r>
              <a:rPr sz="2400" spc="25" smtClean="0">
                <a:latin typeface="Arial"/>
                <a:cs typeface="Arial"/>
              </a:rPr>
              <a:t>Making</a:t>
            </a:r>
            <a:r>
              <a:rPr lang="en-US" sz="2400" spc="25" dirty="0" smtClean="0">
                <a:latin typeface="Arial"/>
                <a:cs typeface="Arial"/>
              </a:rPr>
              <a:t> (if …else)</a:t>
            </a:r>
          </a:p>
          <a:p>
            <a:pPr marL="527685" indent="-515620">
              <a:spcBef>
                <a:spcPts val="1095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25" dirty="0" smtClean="0">
                <a:latin typeface="Arial"/>
                <a:cs typeface="Arial"/>
              </a:rPr>
              <a:t>          * </a:t>
            </a:r>
            <a:r>
              <a:rPr lang="en-US" sz="2400" spc="-125" dirty="0" smtClean="0">
                <a:latin typeface="Arial"/>
                <a:cs typeface="Arial"/>
              </a:rPr>
              <a:t>Switch… </a:t>
            </a:r>
            <a:r>
              <a:rPr lang="en-US" sz="2400" spc="-120" dirty="0" smtClean="0">
                <a:latin typeface="Arial"/>
                <a:cs typeface="Arial"/>
              </a:rPr>
              <a:t>case</a:t>
            </a:r>
            <a:r>
              <a:rPr lang="en-US" sz="2400" spc="130" dirty="0" smtClean="0">
                <a:latin typeface="Arial"/>
                <a:cs typeface="Arial"/>
              </a:rPr>
              <a:t> </a:t>
            </a:r>
            <a:r>
              <a:rPr lang="en-US" sz="2400" spc="-15" dirty="0" smtClean="0">
                <a:latin typeface="Arial"/>
                <a:cs typeface="Arial"/>
              </a:rPr>
              <a:t>Statement</a:t>
            </a:r>
            <a:endParaRPr lang="en-US" sz="2400" dirty="0" smtClean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endParaRPr lang="en-US" sz="2400" spc="-40" dirty="0" smtClean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-40" dirty="0" smtClean="0">
                <a:latin typeface="Arial"/>
                <a:cs typeface="Arial"/>
              </a:rPr>
              <a:t>Repetitive structure:</a:t>
            </a: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-40" dirty="0" smtClean="0">
                <a:latin typeface="Arial"/>
                <a:cs typeface="Arial"/>
              </a:rPr>
              <a:t>        * </a:t>
            </a:r>
            <a:r>
              <a:rPr sz="2400" spc="-40" smtClean="0">
                <a:latin typeface="Arial"/>
                <a:cs typeface="Arial"/>
              </a:rPr>
              <a:t>Loops</a:t>
            </a:r>
            <a:r>
              <a:rPr lang="en-US" sz="2400" spc="-40" dirty="0" smtClean="0">
                <a:latin typeface="Arial"/>
                <a:cs typeface="Arial"/>
              </a:rPr>
              <a:t>  (for loop, do while)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-80" dirty="0" smtClean="0">
                <a:latin typeface="Arial"/>
                <a:cs typeface="Arial"/>
              </a:rPr>
              <a:t>        * </a:t>
            </a:r>
            <a:r>
              <a:rPr sz="2400" spc="-80" smtClean="0">
                <a:latin typeface="Arial"/>
                <a:cs typeface="Arial"/>
              </a:rPr>
              <a:t>Break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>
                <a:latin typeface="Arial"/>
                <a:cs typeface="Arial"/>
              </a:rPr>
              <a:t>Continue</a:t>
            </a:r>
            <a:r>
              <a:rPr sz="2400" spc="60">
                <a:latin typeface="Arial"/>
                <a:cs typeface="Arial"/>
              </a:rPr>
              <a:t> </a:t>
            </a:r>
            <a:r>
              <a:rPr sz="2400" spc="-15" smtClean="0">
                <a:latin typeface="Arial"/>
                <a:cs typeface="Arial"/>
              </a:rPr>
              <a:t>Statemen</a:t>
            </a:r>
            <a:r>
              <a:rPr lang="en-US" sz="2400" spc="-15" dirty="0" smtClean="0">
                <a:latin typeface="Arial"/>
                <a:cs typeface="Arial"/>
              </a:rPr>
              <a:t>t</a:t>
            </a: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F5A308"/>
              </a:buClr>
              <a:buSzPct val="79166"/>
              <a:tabLst>
                <a:tab pos="527685" algn="l"/>
                <a:tab pos="528320" algn="l"/>
              </a:tabLst>
            </a:pPr>
            <a:r>
              <a:rPr lang="en-US" sz="2400" spc="-15" dirty="0" smtClean="0">
                <a:latin typeface="Arial"/>
                <a:cs typeface="Arial"/>
              </a:rPr>
              <a:t>        * </a:t>
            </a:r>
            <a:r>
              <a:rPr sz="2400" spc="90" smtClean="0">
                <a:latin typeface="Arial"/>
                <a:cs typeface="Arial"/>
              </a:rPr>
              <a:t>goto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label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9801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5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b="1" spc="-45" dirty="0">
                <a:solidFill>
                  <a:schemeClr val="accent6">
                    <a:lumMod val="75000"/>
                  </a:schemeClr>
                </a:solidFill>
              </a:rPr>
              <a:t>...while</a:t>
            </a:r>
            <a:r>
              <a:rPr b="1" spc="3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110" dirty="0">
                <a:solidFill>
                  <a:schemeClr val="accent6">
                    <a:lumMod val="75000"/>
                  </a:schemeClr>
                </a:solidFill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77339"/>
            <a:ext cx="6906259" cy="256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0025" indent="-342900">
              <a:lnSpc>
                <a:spcPct val="1495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do..while </a:t>
            </a:r>
            <a:r>
              <a:rPr sz="2000" b="1" spc="5" dirty="0">
                <a:latin typeface="Arial"/>
                <a:cs typeface="Arial"/>
              </a:rPr>
              <a:t>loop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similar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while </a:t>
            </a:r>
            <a:r>
              <a:rPr sz="2000" b="1" spc="5">
                <a:latin typeface="Arial"/>
                <a:cs typeface="Arial"/>
              </a:rPr>
              <a:t>loop </a:t>
            </a:r>
            <a:r>
              <a:rPr sz="2000" spc="45" smtClean="0">
                <a:latin typeface="Arial"/>
                <a:cs typeface="Arial"/>
              </a:rPr>
              <a:t>with</a:t>
            </a:r>
            <a:r>
              <a:rPr lang="en-US" sz="2000" spc="45" dirty="0" smtClean="0">
                <a:latin typeface="Arial"/>
                <a:cs typeface="Arial"/>
              </a:rPr>
              <a:t> a major </a:t>
            </a:r>
            <a:r>
              <a:rPr sz="2000" spc="-10" smtClean="0">
                <a:latin typeface="Arial"/>
                <a:cs typeface="Arial"/>
              </a:rPr>
              <a:t>difference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marR="5080" indent="-287020">
              <a:lnSpc>
                <a:spcPct val="149500"/>
              </a:lnSpc>
              <a:spcBef>
                <a:spcPts val="1035"/>
              </a:spcBef>
              <a:tabLst>
                <a:tab pos="82613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	</a:t>
            </a:r>
            <a:r>
              <a:rPr sz="2000" b="1" spc="-3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body </a:t>
            </a:r>
            <a:r>
              <a:rPr sz="2000" b="1" spc="50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do...while </a:t>
            </a:r>
            <a:r>
              <a:rPr sz="2000" b="1" spc="5" dirty="0">
                <a:latin typeface="Arial"/>
                <a:cs typeface="Arial"/>
              </a:rPr>
              <a:t>loop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executed </a:t>
            </a:r>
            <a:r>
              <a:rPr sz="2000" spc="-35" dirty="0">
                <a:latin typeface="Arial"/>
                <a:cs typeface="Arial"/>
              </a:rPr>
              <a:t>once, </a:t>
            </a:r>
            <a:r>
              <a:rPr sz="2000" spc="15" dirty="0">
                <a:latin typeface="Arial"/>
                <a:cs typeface="Arial"/>
              </a:rPr>
              <a:t>before  </a:t>
            </a:r>
            <a:r>
              <a:rPr sz="2000" spc="-10" dirty="0">
                <a:latin typeface="Arial"/>
                <a:cs typeface="Arial"/>
              </a:rPr>
              <a:t>checking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test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expression.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95"/>
              </a:spcBef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 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do...while </a:t>
            </a:r>
            <a:r>
              <a:rPr sz="2000" spc="50" dirty="0">
                <a:latin typeface="Arial"/>
                <a:cs typeface="Arial"/>
              </a:rPr>
              <a:t>loop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executed </a:t>
            </a:r>
            <a:r>
              <a:rPr sz="2000" spc="15" dirty="0">
                <a:latin typeface="Arial"/>
                <a:cs typeface="Arial"/>
              </a:rPr>
              <a:t>at </a:t>
            </a:r>
            <a:r>
              <a:rPr sz="2000" spc="-35" dirty="0">
                <a:latin typeface="Arial"/>
                <a:cs typeface="Arial"/>
              </a:rPr>
              <a:t>least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once.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8277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solidFill>
                  <a:schemeClr val="accent6">
                    <a:lumMod val="75000"/>
                  </a:schemeClr>
                </a:solidFill>
              </a:rPr>
              <a:t>do...</a:t>
            </a:r>
            <a:r>
              <a:rPr b="1" spc="-45">
                <a:solidFill>
                  <a:schemeClr val="accent6">
                    <a:lumMod val="75000"/>
                  </a:schemeClr>
                </a:solidFill>
              </a:rPr>
              <a:t>while </a:t>
            </a:r>
            <a:r>
              <a:rPr b="1" spc="11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b="1" spc="-125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071" y="2526792"/>
            <a:ext cx="4241800" cy="2755900"/>
            <a:chOff x="195071" y="2526792"/>
            <a:chExt cx="4241800" cy="2755900"/>
          </a:xfrm>
        </p:grpSpPr>
        <p:sp>
          <p:nvSpPr>
            <p:cNvPr id="4" name="object 4"/>
            <p:cNvSpPr/>
            <p:nvPr/>
          </p:nvSpPr>
          <p:spPr>
            <a:xfrm>
              <a:off x="204977" y="2536698"/>
              <a:ext cx="4221480" cy="2735580"/>
            </a:xfrm>
            <a:custGeom>
              <a:avLst/>
              <a:gdLst/>
              <a:ahLst/>
              <a:cxnLst/>
              <a:rect l="l" t="t" r="r" b="b"/>
              <a:pathLst>
                <a:path w="4221480" h="2735579">
                  <a:moveTo>
                    <a:pt x="4221480" y="0"/>
                  </a:moveTo>
                  <a:lnTo>
                    <a:pt x="0" y="0"/>
                  </a:lnTo>
                  <a:lnTo>
                    <a:pt x="0" y="2735579"/>
                  </a:lnTo>
                  <a:lnTo>
                    <a:pt x="4221480" y="2735579"/>
                  </a:lnTo>
                  <a:lnTo>
                    <a:pt x="422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977" y="2536698"/>
              <a:ext cx="4221480" cy="2735580"/>
            </a:xfrm>
            <a:custGeom>
              <a:avLst/>
              <a:gdLst/>
              <a:ahLst/>
              <a:cxnLst/>
              <a:rect l="l" t="t" r="r" b="b"/>
              <a:pathLst>
                <a:path w="4221480" h="2735579">
                  <a:moveTo>
                    <a:pt x="0" y="2735579"/>
                  </a:moveTo>
                  <a:lnTo>
                    <a:pt x="4221480" y="2735579"/>
                  </a:lnTo>
                  <a:lnTo>
                    <a:pt x="4221480" y="0"/>
                  </a:lnTo>
                  <a:lnTo>
                    <a:pt x="0" y="0"/>
                  </a:lnTo>
                  <a:lnTo>
                    <a:pt x="0" y="2735579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3565" y="2359507"/>
            <a:ext cx="3931285" cy="2643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  <a:tabLst>
                <a:tab pos="1966595" algn="l"/>
              </a:tabLst>
            </a:pPr>
            <a:r>
              <a:rPr lang="en-US" sz="2000" b="1" spc="-35" dirty="0" smtClean="0">
                <a:latin typeface="Arial"/>
                <a:cs typeface="Arial"/>
              </a:rPr>
              <a:t>S</a:t>
            </a:r>
            <a:r>
              <a:rPr sz="2000" b="1" spc="-35" smtClean="0">
                <a:latin typeface="Arial"/>
                <a:cs typeface="Arial"/>
              </a:rPr>
              <a:t>yntax</a:t>
            </a:r>
            <a:r>
              <a:rPr sz="2000" b="1" spc="-15" smtClean="0">
                <a:latin typeface="Arial"/>
                <a:cs typeface="Arial"/>
              </a:rPr>
              <a:t> </a:t>
            </a:r>
            <a:r>
              <a:rPr sz="2000" b="1" spc="-120" smtClean="0">
                <a:latin typeface="Arial"/>
                <a:cs typeface="Arial"/>
              </a:rPr>
              <a:t>:  </a:t>
            </a:r>
            <a:endParaRPr lang="en-US" sz="2000" b="1" spc="-120" dirty="0" smtClean="0">
              <a:latin typeface="Arial"/>
              <a:cs typeface="Arial"/>
            </a:endParaRPr>
          </a:p>
          <a:p>
            <a:pPr marL="12700" marR="5080">
              <a:lnSpc>
                <a:spcPct val="142000"/>
              </a:lnSpc>
              <a:spcBef>
                <a:spcPts val="100"/>
              </a:spcBef>
              <a:tabLst>
                <a:tab pos="1966595" algn="l"/>
              </a:tabLst>
            </a:pPr>
            <a:r>
              <a:rPr sz="2000" b="1" spc="5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1000"/>
              </a:spcBef>
            </a:pPr>
            <a:r>
              <a:rPr sz="2000" b="1" spc="330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FF0000"/>
                </a:solidFill>
                <a:latin typeface="Arial"/>
                <a:cs typeface="Arial"/>
              </a:rPr>
              <a:t>codes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while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(testExpression);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6111" y="1179574"/>
            <a:ext cx="4232147" cy="567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18261"/>
            <a:ext cx="789452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sz="4000" spc="-50" dirty="0">
                <a:solidFill>
                  <a:schemeClr val="accent6">
                    <a:lumMod val="75000"/>
                  </a:schemeClr>
                </a:solidFill>
              </a:rPr>
              <a:t>do...while</a:t>
            </a:r>
            <a:r>
              <a:rPr sz="4000" spc="10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000" spc="100" dirty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6332"/>
            <a:ext cx="5264785" cy="506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100"/>
              </a:spcBef>
            </a:pPr>
            <a:r>
              <a:rPr sz="1900" spc="210" dirty="0">
                <a:latin typeface="Arial"/>
                <a:cs typeface="Arial"/>
              </a:rPr>
              <a:t>// </a:t>
            </a:r>
            <a:r>
              <a:rPr sz="1900" spc="-15" dirty="0">
                <a:latin typeface="Arial"/>
                <a:cs typeface="Arial"/>
              </a:rPr>
              <a:t>Program </a:t>
            </a:r>
            <a:r>
              <a:rPr sz="1900" spc="80" dirty="0">
                <a:latin typeface="Arial"/>
                <a:cs typeface="Arial"/>
              </a:rPr>
              <a:t>to </a:t>
            </a:r>
            <a:r>
              <a:rPr sz="1900" spc="5" dirty="0">
                <a:latin typeface="Arial"/>
                <a:cs typeface="Arial"/>
              </a:rPr>
              <a:t>add </a:t>
            </a:r>
            <a:r>
              <a:rPr sz="1900" spc="-15" dirty="0">
                <a:latin typeface="Arial"/>
                <a:cs typeface="Arial"/>
              </a:rPr>
              <a:t>numbers </a:t>
            </a:r>
            <a:r>
              <a:rPr sz="1900" spc="40" dirty="0">
                <a:latin typeface="Arial"/>
                <a:cs typeface="Arial"/>
              </a:rPr>
              <a:t>until </a:t>
            </a:r>
            <a:r>
              <a:rPr sz="1900" spc="-45" dirty="0">
                <a:latin typeface="Arial"/>
                <a:cs typeface="Arial"/>
              </a:rPr>
              <a:t>user </a:t>
            </a:r>
            <a:r>
              <a:rPr sz="1900" spc="-20" dirty="0">
                <a:latin typeface="Arial"/>
                <a:cs typeface="Arial"/>
              </a:rPr>
              <a:t>enters</a:t>
            </a:r>
            <a:r>
              <a:rPr sz="1900" spc="-235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zero  </a:t>
            </a:r>
            <a:r>
              <a:rPr sz="1900" spc="5" dirty="0">
                <a:latin typeface="Arial"/>
                <a:cs typeface="Arial"/>
              </a:rPr>
              <a:t>#include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&lt;stdio.h&gt;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00" spc="50" dirty="0">
                <a:latin typeface="Arial"/>
                <a:cs typeface="Arial"/>
              </a:rPr>
              <a:t>int </a:t>
            </a:r>
            <a:r>
              <a:rPr sz="1900" spc="-25" dirty="0">
                <a:latin typeface="Arial"/>
                <a:cs typeface="Arial"/>
              </a:rPr>
              <a:t>main() </a:t>
            </a:r>
            <a:r>
              <a:rPr sz="1900" spc="-65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785"/>
              </a:spcBef>
            </a:pPr>
            <a:r>
              <a:rPr sz="1900" spc="25" dirty="0">
                <a:latin typeface="Arial"/>
                <a:cs typeface="Arial"/>
              </a:rPr>
              <a:t>double </a:t>
            </a:r>
            <a:r>
              <a:rPr sz="1900" spc="-10" dirty="0">
                <a:latin typeface="Arial"/>
                <a:cs typeface="Arial"/>
              </a:rPr>
              <a:t>number, </a:t>
            </a:r>
            <a:r>
              <a:rPr sz="1900" spc="-30" dirty="0">
                <a:latin typeface="Arial"/>
                <a:cs typeface="Arial"/>
              </a:rPr>
              <a:t>sum </a:t>
            </a:r>
            <a:r>
              <a:rPr sz="1900" spc="18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0;</a:t>
            </a:r>
            <a:endParaRPr sz="19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770"/>
              </a:spcBef>
            </a:pPr>
            <a:r>
              <a:rPr sz="1900" spc="210" dirty="0">
                <a:latin typeface="Arial"/>
                <a:cs typeface="Arial"/>
              </a:rPr>
              <a:t>// </a:t>
            </a:r>
            <a:r>
              <a:rPr sz="1900" spc="45" dirty="0">
                <a:latin typeface="Arial"/>
                <a:cs typeface="Arial"/>
              </a:rPr>
              <a:t>loop </a:t>
            </a:r>
            <a:r>
              <a:rPr sz="1900" spc="30" dirty="0">
                <a:latin typeface="Arial"/>
                <a:cs typeface="Arial"/>
              </a:rPr>
              <a:t>body </a:t>
            </a:r>
            <a:r>
              <a:rPr sz="1900" spc="-60" dirty="0">
                <a:latin typeface="Arial"/>
                <a:cs typeface="Arial"/>
              </a:rPr>
              <a:t>is </a:t>
            </a:r>
            <a:r>
              <a:rPr sz="1900" spc="-20" dirty="0">
                <a:latin typeface="Arial"/>
                <a:cs typeface="Arial"/>
              </a:rPr>
              <a:t>executed </a:t>
            </a:r>
            <a:r>
              <a:rPr sz="1900" spc="5" dirty="0">
                <a:latin typeface="Arial"/>
                <a:cs typeface="Arial"/>
              </a:rPr>
              <a:t>at </a:t>
            </a:r>
            <a:r>
              <a:rPr sz="1900" spc="-35" dirty="0">
                <a:latin typeface="Arial"/>
                <a:cs typeface="Arial"/>
              </a:rPr>
              <a:t>least</a:t>
            </a:r>
            <a:r>
              <a:rPr sz="1900" spc="-254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once</a:t>
            </a:r>
            <a:endParaRPr sz="19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780"/>
              </a:spcBef>
            </a:pPr>
            <a:r>
              <a:rPr sz="1900" b="1" spc="-10" dirty="0">
                <a:solidFill>
                  <a:srgbClr val="00AF50"/>
                </a:solidFill>
                <a:latin typeface="Arial"/>
                <a:cs typeface="Arial"/>
              </a:rPr>
              <a:t>do{</a:t>
            </a:r>
            <a:endParaRPr sz="1900">
              <a:latin typeface="Arial"/>
              <a:cs typeface="Arial"/>
            </a:endParaRPr>
          </a:p>
          <a:p>
            <a:pPr marL="546100" marR="1706880">
              <a:lnSpc>
                <a:spcPct val="134000"/>
              </a:lnSpc>
              <a:spcBef>
                <a:spcPts val="5"/>
              </a:spcBef>
            </a:pPr>
            <a:r>
              <a:rPr sz="1900" b="1" spc="5" dirty="0">
                <a:solidFill>
                  <a:srgbClr val="00AF50"/>
                </a:solidFill>
                <a:latin typeface="Arial"/>
                <a:cs typeface="Arial"/>
              </a:rPr>
              <a:t>printf("Enter </a:t>
            </a:r>
            <a:r>
              <a:rPr sz="1900" b="1" spc="-40" dirty="0">
                <a:solidFill>
                  <a:srgbClr val="00AF50"/>
                </a:solidFill>
                <a:latin typeface="Arial"/>
                <a:cs typeface="Arial"/>
              </a:rPr>
              <a:t>a </a:t>
            </a:r>
            <a:r>
              <a:rPr sz="1900" b="1" spc="-15" dirty="0">
                <a:solidFill>
                  <a:srgbClr val="00AF50"/>
                </a:solidFill>
                <a:latin typeface="Arial"/>
                <a:cs typeface="Arial"/>
              </a:rPr>
              <a:t>number: ");  scanf("%lf", </a:t>
            </a:r>
            <a:r>
              <a:rPr sz="1900" b="1" spc="20" dirty="0">
                <a:solidFill>
                  <a:srgbClr val="00AF50"/>
                </a:solidFill>
                <a:latin typeface="Arial"/>
                <a:cs typeface="Arial"/>
              </a:rPr>
              <a:t>&amp;number);  </a:t>
            </a:r>
            <a:r>
              <a:rPr sz="1900" b="1" spc="-65" dirty="0">
                <a:solidFill>
                  <a:srgbClr val="00AF50"/>
                </a:solidFill>
                <a:latin typeface="Arial"/>
                <a:cs typeface="Arial"/>
              </a:rPr>
              <a:t>sum </a:t>
            </a:r>
            <a:r>
              <a:rPr sz="1900" b="1" spc="225" dirty="0">
                <a:solidFill>
                  <a:srgbClr val="00AF50"/>
                </a:solidFill>
                <a:latin typeface="Arial"/>
                <a:cs typeface="Arial"/>
              </a:rPr>
              <a:t>+=</a:t>
            </a:r>
            <a:r>
              <a:rPr sz="1900" b="1" spc="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900" b="1" spc="-15" dirty="0">
                <a:solidFill>
                  <a:srgbClr val="00AF50"/>
                </a:solidFill>
                <a:latin typeface="Arial"/>
                <a:cs typeface="Arial"/>
              </a:rPr>
              <a:t>number;</a:t>
            </a:r>
            <a:endParaRPr sz="1900">
              <a:latin typeface="Arial"/>
              <a:cs typeface="Arial"/>
            </a:endParaRPr>
          </a:p>
          <a:p>
            <a:pPr marL="279400" marR="2230120">
              <a:lnSpc>
                <a:spcPct val="133500"/>
              </a:lnSpc>
            </a:pPr>
            <a:r>
              <a:rPr sz="1900" b="1" spc="-5" dirty="0">
                <a:solidFill>
                  <a:srgbClr val="00AF50"/>
                </a:solidFill>
                <a:latin typeface="Arial"/>
                <a:cs typeface="Arial"/>
              </a:rPr>
              <a:t>}while(number </a:t>
            </a:r>
            <a:r>
              <a:rPr sz="1900" b="1" spc="105" dirty="0">
                <a:solidFill>
                  <a:srgbClr val="00AF50"/>
                </a:solidFill>
                <a:latin typeface="Arial"/>
                <a:cs typeface="Arial"/>
              </a:rPr>
              <a:t>!= </a:t>
            </a:r>
            <a:r>
              <a:rPr sz="1900" b="1" spc="-5" dirty="0">
                <a:solidFill>
                  <a:srgbClr val="00AF50"/>
                </a:solidFill>
                <a:latin typeface="Arial"/>
                <a:cs typeface="Arial"/>
              </a:rPr>
              <a:t>0.0);  </a:t>
            </a:r>
            <a:r>
              <a:rPr sz="1900" spc="10" dirty="0">
                <a:latin typeface="Arial"/>
                <a:cs typeface="Arial"/>
              </a:rPr>
              <a:t>printf("Sum </a:t>
            </a:r>
            <a:r>
              <a:rPr sz="1900" spc="185" dirty="0">
                <a:latin typeface="Arial"/>
                <a:cs typeface="Arial"/>
              </a:rPr>
              <a:t>=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%.2lf",sum);  </a:t>
            </a:r>
            <a:r>
              <a:rPr sz="1900" spc="20" dirty="0">
                <a:latin typeface="Arial"/>
                <a:cs typeface="Arial"/>
              </a:rPr>
              <a:t>return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0;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00" spc="-65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5991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0" smtClean="0">
                <a:solidFill>
                  <a:schemeClr val="accent6">
                    <a:lumMod val="75000"/>
                  </a:schemeClr>
                </a:solidFill>
              </a:rPr>
              <a:t>Nested</a:t>
            </a:r>
            <a:r>
              <a:rPr u="none" spc="2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u="none" spc="30" dirty="0">
                <a:solidFill>
                  <a:schemeClr val="accent6">
                    <a:lumMod val="75000"/>
                  </a:schemeClr>
                </a:solidFill>
              </a:rPr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2001138"/>
            <a:ext cx="64192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spc="-204" dirty="0">
                <a:latin typeface="Arial"/>
                <a:cs typeface="Arial"/>
              </a:rPr>
              <a:t>C </a:t>
            </a:r>
            <a:r>
              <a:rPr sz="2000" spc="35" dirty="0">
                <a:latin typeface="Arial"/>
                <a:cs typeface="Arial"/>
              </a:rPr>
              <a:t>programming </a:t>
            </a:r>
            <a:r>
              <a:rPr sz="2000" spc="-20" dirty="0">
                <a:latin typeface="Arial"/>
                <a:cs typeface="Arial"/>
              </a:rPr>
              <a:t>allows </a:t>
            </a:r>
            <a:r>
              <a:rPr sz="2000" spc="95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use </a:t>
            </a:r>
            <a:r>
              <a:rPr sz="2000" spc="5" dirty="0">
                <a:latin typeface="Arial"/>
                <a:cs typeface="Arial"/>
              </a:rPr>
              <a:t>one </a:t>
            </a:r>
            <a:r>
              <a:rPr sz="2000" spc="55" dirty="0">
                <a:latin typeface="Arial"/>
                <a:cs typeface="Arial"/>
              </a:rPr>
              <a:t>loop </a:t>
            </a:r>
            <a:r>
              <a:rPr sz="2000" spc="-15" dirty="0">
                <a:latin typeface="Arial"/>
                <a:cs typeface="Arial"/>
              </a:rPr>
              <a:t>inside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2175484"/>
            <a:ext cx="2210435" cy="1263166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30"/>
              </a:spcBef>
            </a:pPr>
            <a:r>
              <a:rPr sz="2000" spc="15" dirty="0"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endParaRPr lang="en-US" sz="1600" spc="270" dirty="0" smtClean="0">
              <a:solidFill>
                <a:srgbClr val="F5A30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2000" b="1" spc="-30" smtClean="0">
                <a:latin typeface="Arial"/>
                <a:cs typeface="Arial"/>
              </a:rPr>
              <a:t>Syntax </a:t>
            </a:r>
            <a:r>
              <a:rPr lang="en-US" sz="2000" b="1" spc="-30" dirty="0" smtClean="0">
                <a:latin typeface="Arial"/>
                <a:cs typeface="Arial"/>
              </a:rPr>
              <a:t>: 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06424" y="3611879"/>
            <a:ext cx="6527800" cy="2733040"/>
            <a:chOff x="1106424" y="3611879"/>
            <a:chExt cx="6527800" cy="2733040"/>
          </a:xfrm>
        </p:grpSpPr>
        <p:sp>
          <p:nvSpPr>
            <p:cNvPr id="6" name="object 6"/>
            <p:cNvSpPr/>
            <p:nvPr/>
          </p:nvSpPr>
          <p:spPr>
            <a:xfrm>
              <a:off x="1116330" y="3621785"/>
              <a:ext cx="6507480" cy="2712720"/>
            </a:xfrm>
            <a:custGeom>
              <a:avLst/>
              <a:gdLst/>
              <a:ahLst/>
              <a:cxnLst/>
              <a:rect l="l" t="t" r="r" b="b"/>
              <a:pathLst>
                <a:path w="6507480" h="2712720">
                  <a:moveTo>
                    <a:pt x="6507480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6507480" y="2712720"/>
                  </a:lnTo>
                  <a:lnTo>
                    <a:pt x="6507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6330" y="3621785"/>
              <a:ext cx="6507480" cy="2712720"/>
            </a:xfrm>
            <a:custGeom>
              <a:avLst/>
              <a:gdLst/>
              <a:ahLst/>
              <a:cxnLst/>
              <a:rect l="l" t="t" r="r" b="b"/>
              <a:pathLst>
                <a:path w="6507480" h="2712720">
                  <a:moveTo>
                    <a:pt x="0" y="2712720"/>
                  </a:moveTo>
                  <a:lnTo>
                    <a:pt x="6507480" y="2712720"/>
                  </a:lnTo>
                  <a:lnTo>
                    <a:pt x="6507480" y="0"/>
                  </a:lnTo>
                  <a:lnTo>
                    <a:pt x="0" y="0"/>
                  </a:lnTo>
                  <a:lnTo>
                    <a:pt x="0" y="2712720"/>
                  </a:lnTo>
                  <a:close/>
                </a:path>
              </a:pathLst>
            </a:custGeom>
            <a:ln w="19811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19200" y="3657600"/>
            <a:ext cx="34677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( 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init; 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condition;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increment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8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396875" marR="5080" indent="-186055">
              <a:lnSpc>
                <a:spcPct val="100000"/>
              </a:lnSpc>
              <a:spcBef>
                <a:spcPts val="2160"/>
              </a:spcBef>
            </a:pP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( 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init; 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condition;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increment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{  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statement(s);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160"/>
              </a:spcBef>
            </a:pP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statement(s);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9801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0" smtClean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u="none" spc="30">
                <a:solidFill>
                  <a:schemeClr val="accent6">
                    <a:lumMod val="75000"/>
                  </a:schemeClr>
                </a:solidFill>
              </a:rPr>
              <a:t>loops</a:t>
            </a:r>
            <a:r>
              <a:rPr u="none" spc="2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u="none" spc="-105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2004187"/>
            <a:ext cx="2494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Syntax </a:t>
            </a:r>
            <a:r>
              <a:rPr sz="2000" b="1" dirty="0">
                <a:latin typeface="Arial"/>
                <a:cs typeface="Arial"/>
              </a:rPr>
              <a:t>while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2603" y="2840735"/>
            <a:ext cx="6529070" cy="2733040"/>
            <a:chOff x="1022603" y="2840735"/>
            <a:chExt cx="6529070" cy="2733040"/>
          </a:xfrm>
        </p:grpSpPr>
        <p:sp>
          <p:nvSpPr>
            <p:cNvPr id="5" name="object 5"/>
            <p:cNvSpPr/>
            <p:nvPr/>
          </p:nvSpPr>
          <p:spPr>
            <a:xfrm>
              <a:off x="1032509" y="2850641"/>
              <a:ext cx="6509384" cy="2712720"/>
            </a:xfrm>
            <a:custGeom>
              <a:avLst/>
              <a:gdLst/>
              <a:ahLst/>
              <a:cxnLst/>
              <a:rect l="l" t="t" r="r" b="b"/>
              <a:pathLst>
                <a:path w="6509384" h="2712720">
                  <a:moveTo>
                    <a:pt x="6509004" y="0"/>
                  </a:moveTo>
                  <a:lnTo>
                    <a:pt x="0" y="0"/>
                  </a:lnTo>
                  <a:lnTo>
                    <a:pt x="0" y="2712719"/>
                  </a:lnTo>
                  <a:lnTo>
                    <a:pt x="6509004" y="2712719"/>
                  </a:lnTo>
                  <a:lnTo>
                    <a:pt x="6509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2509" y="2850641"/>
              <a:ext cx="6509384" cy="2712720"/>
            </a:xfrm>
            <a:custGeom>
              <a:avLst/>
              <a:gdLst/>
              <a:ahLst/>
              <a:cxnLst/>
              <a:rect l="l" t="t" r="r" b="b"/>
              <a:pathLst>
                <a:path w="6509384" h="2712720">
                  <a:moveTo>
                    <a:pt x="0" y="2712719"/>
                  </a:moveTo>
                  <a:lnTo>
                    <a:pt x="6509004" y="2712719"/>
                  </a:lnTo>
                  <a:lnTo>
                    <a:pt x="6509004" y="0"/>
                  </a:lnTo>
                  <a:lnTo>
                    <a:pt x="0" y="0"/>
                  </a:lnTo>
                  <a:lnTo>
                    <a:pt x="0" y="2712719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8397" y="3020948"/>
            <a:ext cx="19704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while(condition)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6875" marR="5080" indent="-186055">
              <a:lnSpc>
                <a:spcPct val="100000"/>
              </a:lnSpc>
              <a:spcBef>
                <a:spcPts val="2160"/>
              </a:spcBef>
            </a:pPr>
            <a:r>
              <a:rPr sz="1800" spc="10" dirty="0">
                <a:latin typeface="Arial"/>
                <a:cs typeface="Arial"/>
              </a:rPr>
              <a:t>while(condition)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{  </a:t>
            </a:r>
            <a:r>
              <a:rPr sz="1800" spc="-30" dirty="0">
                <a:latin typeface="Arial"/>
                <a:cs typeface="Arial"/>
              </a:rPr>
              <a:t>statement(s);</a:t>
            </a:r>
            <a:endParaRPr sz="18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160"/>
              </a:spcBef>
            </a:pPr>
            <a:r>
              <a:rPr sz="1800" spc="-30" dirty="0">
                <a:latin typeface="Arial"/>
                <a:cs typeface="Arial"/>
              </a:rPr>
              <a:t>statement(s);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spc="-6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9801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0" smtClean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u="none" spc="30">
                <a:solidFill>
                  <a:schemeClr val="accent6">
                    <a:lumMod val="75000"/>
                  </a:schemeClr>
                </a:solidFill>
              </a:rPr>
              <a:t>loops</a:t>
            </a:r>
            <a:r>
              <a:rPr u="none" spc="2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u="none" spc="-105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2004187"/>
            <a:ext cx="2876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Syntax </a:t>
            </a:r>
            <a:r>
              <a:rPr sz="2000" b="1" spc="5" dirty="0">
                <a:latin typeface="Arial"/>
                <a:cs typeface="Arial"/>
              </a:rPr>
              <a:t>do </a:t>
            </a:r>
            <a:r>
              <a:rPr sz="2000" b="1" dirty="0">
                <a:latin typeface="Arial"/>
                <a:cs typeface="Arial"/>
              </a:rPr>
              <a:t>while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2603" y="2840735"/>
            <a:ext cx="6529070" cy="2985770"/>
            <a:chOff x="1022603" y="2840735"/>
            <a:chExt cx="6529070" cy="2985770"/>
          </a:xfrm>
        </p:grpSpPr>
        <p:sp>
          <p:nvSpPr>
            <p:cNvPr id="5" name="object 5"/>
            <p:cNvSpPr/>
            <p:nvPr/>
          </p:nvSpPr>
          <p:spPr>
            <a:xfrm>
              <a:off x="1032509" y="2850641"/>
              <a:ext cx="6509384" cy="2966085"/>
            </a:xfrm>
            <a:custGeom>
              <a:avLst/>
              <a:gdLst/>
              <a:ahLst/>
              <a:cxnLst/>
              <a:rect l="l" t="t" r="r" b="b"/>
              <a:pathLst>
                <a:path w="6509384" h="2966085">
                  <a:moveTo>
                    <a:pt x="6509004" y="0"/>
                  </a:moveTo>
                  <a:lnTo>
                    <a:pt x="0" y="0"/>
                  </a:lnTo>
                  <a:lnTo>
                    <a:pt x="0" y="2965704"/>
                  </a:lnTo>
                  <a:lnTo>
                    <a:pt x="6509004" y="2965704"/>
                  </a:lnTo>
                  <a:lnTo>
                    <a:pt x="6509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2509" y="2850641"/>
              <a:ext cx="6509384" cy="2966085"/>
            </a:xfrm>
            <a:custGeom>
              <a:avLst/>
              <a:gdLst/>
              <a:ahLst/>
              <a:cxnLst/>
              <a:rect l="l" t="t" r="r" b="b"/>
              <a:pathLst>
                <a:path w="6509384" h="2966085">
                  <a:moveTo>
                    <a:pt x="0" y="2965704"/>
                  </a:moveTo>
                  <a:lnTo>
                    <a:pt x="6509004" y="2965704"/>
                  </a:lnTo>
                  <a:lnTo>
                    <a:pt x="6509004" y="0"/>
                  </a:lnTo>
                  <a:lnTo>
                    <a:pt x="0" y="0"/>
                  </a:lnTo>
                  <a:lnTo>
                    <a:pt x="0" y="2965704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3797" y="3010027"/>
            <a:ext cx="205613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Arial"/>
                <a:cs typeface="Arial"/>
              </a:rPr>
              <a:t>do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5420" marR="567690">
              <a:lnSpc>
                <a:spcPct val="200000"/>
              </a:lnSpc>
            </a:pPr>
            <a:r>
              <a:rPr sz="1800" spc="-2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me</a:t>
            </a:r>
            <a:r>
              <a:rPr sz="1800" spc="-40" dirty="0">
                <a:latin typeface="Arial"/>
                <a:cs typeface="Arial"/>
              </a:rPr>
              <a:t>nt(s);  </a:t>
            </a:r>
            <a:r>
              <a:rPr sz="1800" spc="55" dirty="0">
                <a:latin typeface="Arial"/>
                <a:cs typeface="Arial"/>
              </a:rPr>
              <a:t>do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800" spc="-30" dirty="0">
                <a:latin typeface="Arial"/>
                <a:cs typeface="Arial"/>
              </a:rPr>
              <a:t>statement(s);</a:t>
            </a:r>
            <a:endParaRPr sz="18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}while( </a:t>
            </a:r>
            <a:r>
              <a:rPr sz="1800" spc="30" dirty="0">
                <a:latin typeface="Arial"/>
                <a:cs typeface="Arial"/>
              </a:rPr>
              <a:t>condition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65"/>
              </a:spcBef>
            </a:pPr>
            <a:r>
              <a:rPr sz="1800" spc="-20" dirty="0">
                <a:latin typeface="Arial"/>
                <a:cs typeface="Arial"/>
              </a:rPr>
              <a:t>}while( </a:t>
            </a:r>
            <a:r>
              <a:rPr sz="1800" spc="30" dirty="0">
                <a:latin typeface="Arial"/>
                <a:cs typeface="Arial"/>
              </a:rPr>
              <a:t>condition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6659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25">
                <a:solidFill>
                  <a:schemeClr val="accent6">
                    <a:lumMod val="75000"/>
                  </a:schemeClr>
                </a:solidFill>
              </a:rPr>
              <a:t>Example </a:t>
            </a:r>
            <a:r>
              <a:rPr lang="en-US" u="none" spc="-125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u="none" spc="135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u="none" spc="-20" dirty="0">
                <a:solidFill>
                  <a:schemeClr val="accent6">
                    <a:lumMod val="75000"/>
                  </a:schemeClr>
                </a:solidFill>
              </a:rPr>
              <a:t>Nested</a:t>
            </a:r>
            <a:r>
              <a:rPr u="none" spc="-13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u="none" spc="-60" dirty="0">
                <a:solidFill>
                  <a:schemeClr val="accent6">
                    <a:lumMod val="75000"/>
                  </a:schemeClr>
                </a:solidFill>
              </a:rPr>
              <a:t>Loops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1040" y="1620011"/>
            <a:ext cx="7816850" cy="4919980"/>
            <a:chOff x="701040" y="1620011"/>
            <a:chExt cx="7816850" cy="4919980"/>
          </a:xfrm>
        </p:grpSpPr>
        <p:sp>
          <p:nvSpPr>
            <p:cNvPr id="4" name="object 4"/>
            <p:cNvSpPr/>
            <p:nvPr/>
          </p:nvSpPr>
          <p:spPr>
            <a:xfrm>
              <a:off x="710946" y="1629917"/>
              <a:ext cx="7797165" cy="4899660"/>
            </a:xfrm>
            <a:custGeom>
              <a:avLst/>
              <a:gdLst/>
              <a:ahLst/>
              <a:cxnLst/>
              <a:rect l="l" t="t" r="r" b="b"/>
              <a:pathLst>
                <a:path w="7797165" h="4899659">
                  <a:moveTo>
                    <a:pt x="7796783" y="0"/>
                  </a:moveTo>
                  <a:lnTo>
                    <a:pt x="0" y="0"/>
                  </a:lnTo>
                  <a:lnTo>
                    <a:pt x="0" y="4899660"/>
                  </a:lnTo>
                  <a:lnTo>
                    <a:pt x="7796783" y="4899660"/>
                  </a:lnTo>
                  <a:lnTo>
                    <a:pt x="7796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946" y="1629917"/>
              <a:ext cx="7797165" cy="4899660"/>
            </a:xfrm>
            <a:custGeom>
              <a:avLst/>
              <a:gdLst/>
              <a:ahLst/>
              <a:cxnLst/>
              <a:rect l="l" t="t" r="r" b="b"/>
              <a:pathLst>
                <a:path w="7797165" h="4899659">
                  <a:moveTo>
                    <a:pt x="0" y="4899660"/>
                  </a:moveTo>
                  <a:lnTo>
                    <a:pt x="7796783" y="4899660"/>
                  </a:lnTo>
                  <a:lnTo>
                    <a:pt x="7796783" y="0"/>
                  </a:lnTo>
                  <a:lnTo>
                    <a:pt x="0" y="0"/>
                  </a:lnTo>
                  <a:lnTo>
                    <a:pt x="0" y="4899660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9833" y="1658492"/>
            <a:ext cx="38195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#include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2160"/>
              </a:spcBef>
            </a:pPr>
            <a:r>
              <a:rPr sz="1800" spc="50" dirty="0">
                <a:latin typeface="Arial"/>
                <a:cs typeface="Arial"/>
              </a:rPr>
              <a:t>int</a:t>
            </a:r>
            <a:r>
              <a:rPr sz="1800" spc="-25" dirty="0">
                <a:latin typeface="Arial"/>
                <a:cs typeface="Arial"/>
              </a:rPr>
              <a:t> main()</a:t>
            </a:r>
            <a:endParaRPr sz="1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2160"/>
              </a:spcBef>
              <a:tabLst>
                <a:tab pos="398780" algn="l"/>
              </a:tabLst>
            </a:pPr>
            <a:r>
              <a:rPr sz="2700" spc="-89" baseline="66358" dirty="0">
                <a:latin typeface="Arial"/>
                <a:cs typeface="Arial"/>
              </a:rPr>
              <a:t>{	</a:t>
            </a:r>
            <a:r>
              <a:rPr sz="1800" spc="50" dirty="0">
                <a:latin typeface="Arial"/>
                <a:cs typeface="Arial"/>
              </a:rPr>
              <a:t>int </a:t>
            </a:r>
            <a:r>
              <a:rPr sz="1800" spc="-50" dirty="0">
                <a:latin typeface="Arial"/>
                <a:cs typeface="Arial"/>
              </a:rPr>
              <a:t>n, </a:t>
            </a:r>
            <a:r>
              <a:rPr sz="1800" spc="-90" dirty="0">
                <a:latin typeface="Arial"/>
                <a:cs typeface="Arial"/>
              </a:rPr>
              <a:t>c,</a:t>
            </a:r>
            <a:r>
              <a:rPr sz="1800" spc="-60" dirty="0">
                <a:latin typeface="Arial"/>
                <a:cs typeface="Arial"/>
              </a:rPr>
              <a:t> k;</a:t>
            </a:r>
            <a:endParaRPr sz="1800">
              <a:latin typeface="Arial"/>
              <a:cs typeface="Arial"/>
            </a:endParaRPr>
          </a:p>
          <a:p>
            <a:pPr marL="398780" marR="106680">
              <a:lnSpc>
                <a:spcPct val="100000"/>
              </a:lnSpc>
              <a:spcBef>
                <a:spcPts val="2160"/>
              </a:spcBef>
            </a:pPr>
            <a:r>
              <a:rPr sz="1800" spc="5" dirty="0">
                <a:latin typeface="Arial"/>
                <a:cs typeface="Arial"/>
              </a:rPr>
              <a:t>printf("Enter </a:t>
            </a:r>
            <a:r>
              <a:rPr sz="1800" spc="15" dirty="0">
                <a:latin typeface="Arial"/>
                <a:cs typeface="Arial"/>
              </a:rPr>
              <a:t>number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rows\n");  </a:t>
            </a:r>
            <a:r>
              <a:rPr sz="1800" spc="-20" dirty="0">
                <a:latin typeface="Arial"/>
                <a:cs typeface="Arial"/>
              </a:rPr>
              <a:t>scanf("%d",&amp;n);</a:t>
            </a:r>
            <a:endParaRPr sz="180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  <a:spcBef>
                <a:spcPts val="2165"/>
              </a:spcBef>
            </a:pP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60" dirty="0">
                <a:latin typeface="Arial"/>
                <a:cs typeface="Arial"/>
              </a:rPr>
              <a:t>( </a:t>
            </a:r>
            <a:r>
              <a:rPr sz="1800" spc="-70" dirty="0">
                <a:latin typeface="Arial"/>
                <a:cs typeface="Arial"/>
              </a:rPr>
              <a:t>c </a:t>
            </a:r>
            <a:r>
              <a:rPr sz="1800" spc="180" dirty="0">
                <a:latin typeface="Arial"/>
                <a:cs typeface="Arial"/>
              </a:rPr>
              <a:t>= </a:t>
            </a:r>
            <a:r>
              <a:rPr sz="1800" spc="-35" dirty="0">
                <a:latin typeface="Arial"/>
                <a:cs typeface="Arial"/>
              </a:rPr>
              <a:t>1 </a:t>
            </a:r>
            <a:r>
              <a:rPr sz="1800" spc="-110" dirty="0">
                <a:latin typeface="Arial"/>
                <a:cs typeface="Arial"/>
              </a:rPr>
              <a:t>; </a:t>
            </a:r>
            <a:r>
              <a:rPr sz="1800" spc="-70" dirty="0">
                <a:latin typeface="Arial"/>
                <a:cs typeface="Arial"/>
              </a:rPr>
              <a:t>c </a:t>
            </a:r>
            <a:r>
              <a:rPr sz="1800" spc="175" dirty="0">
                <a:latin typeface="Arial"/>
                <a:cs typeface="Arial"/>
              </a:rPr>
              <a:t>&lt;= </a:t>
            </a:r>
            <a:r>
              <a:rPr sz="1800" spc="15" dirty="0">
                <a:latin typeface="Arial"/>
                <a:cs typeface="Arial"/>
              </a:rPr>
              <a:t>n </a:t>
            </a:r>
            <a:r>
              <a:rPr sz="1800" spc="-110" dirty="0">
                <a:latin typeface="Arial"/>
                <a:cs typeface="Arial"/>
              </a:rPr>
              <a:t>; </a:t>
            </a:r>
            <a:r>
              <a:rPr sz="1800" spc="95" dirty="0">
                <a:latin typeface="Arial"/>
                <a:cs typeface="Arial"/>
              </a:rPr>
              <a:t>c++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914400" marR="467995" indent="-255270">
              <a:lnSpc>
                <a:spcPct val="100000"/>
              </a:lnSpc>
              <a:spcBef>
                <a:spcPts val="25"/>
              </a:spcBef>
            </a:pP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for(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800" b="1" spc="22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;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800" b="1" spc="215" dirty="0">
                <a:solidFill>
                  <a:srgbClr val="FF0000"/>
                </a:solidFill>
                <a:latin typeface="Arial"/>
                <a:cs typeface="Arial"/>
              </a:rPr>
              <a:t>&lt;= 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; </a:t>
            </a:r>
            <a:r>
              <a:rPr sz="1800" b="1" spc="145" dirty="0">
                <a:solidFill>
                  <a:srgbClr val="FF0000"/>
                </a:solidFill>
                <a:latin typeface="Arial"/>
                <a:cs typeface="Arial"/>
              </a:rPr>
              <a:t>k++</a:t>
            </a:r>
            <a:r>
              <a:rPr sz="1800" b="1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)  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printf("*");</a:t>
            </a:r>
            <a:endParaRPr sz="18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2135"/>
              </a:spcBef>
            </a:pPr>
            <a:r>
              <a:rPr sz="1800" spc="30" dirty="0">
                <a:latin typeface="Arial"/>
                <a:cs typeface="Arial"/>
              </a:rPr>
              <a:t>printf("\n");</a:t>
            </a:r>
            <a:endParaRPr sz="180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tabLst>
                <a:tab pos="398780" algn="l"/>
              </a:tabLst>
            </a:pPr>
            <a:r>
              <a:rPr sz="2700" spc="-89" baseline="-66358" dirty="0">
                <a:latin typeface="Arial"/>
                <a:cs typeface="Arial"/>
              </a:rPr>
              <a:t>}	</a:t>
            </a:r>
            <a:r>
              <a:rPr sz="1800" spc="20" dirty="0">
                <a:latin typeface="Arial"/>
                <a:cs typeface="Arial"/>
              </a:rPr>
              <a:t>return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4373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spc="4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-15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480" y="1844039"/>
            <a:ext cx="7487920" cy="4215765"/>
            <a:chOff x="792480" y="1844039"/>
            <a:chExt cx="7487920" cy="4215765"/>
          </a:xfrm>
        </p:grpSpPr>
        <p:sp>
          <p:nvSpPr>
            <p:cNvPr id="4" name="object 4"/>
            <p:cNvSpPr/>
            <p:nvPr/>
          </p:nvSpPr>
          <p:spPr>
            <a:xfrm>
              <a:off x="802386" y="1853945"/>
              <a:ext cx="7467600" cy="4196080"/>
            </a:xfrm>
            <a:custGeom>
              <a:avLst/>
              <a:gdLst/>
              <a:ahLst/>
              <a:cxnLst/>
              <a:rect l="l" t="t" r="r" b="b"/>
              <a:pathLst>
                <a:path w="7467600" h="4196080">
                  <a:moveTo>
                    <a:pt x="7467600" y="0"/>
                  </a:moveTo>
                  <a:lnTo>
                    <a:pt x="0" y="0"/>
                  </a:lnTo>
                  <a:lnTo>
                    <a:pt x="0" y="4195572"/>
                  </a:lnTo>
                  <a:lnTo>
                    <a:pt x="7467600" y="4195572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2386" y="1853945"/>
              <a:ext cx="7467600" cy="4196080"/>
            </a:xfrm>
            <a:custGeom>
              <a:avLst/>
              <a:gdLst/>
              <a:ahLst/>
              <a:cxnLst/>
              <a:rect l="l" t="t" r="r" b="b"/>
              <a:pathLst>
                <a:path w="7467600" h="4196080">
                  <a:moveTo>
                    <a:pt x="0" y="4195572"/>
                  </a:moveTo>
                  <a:lnTo>
                    <a:pt x="7467600" y="4195572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4195572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0059" y="1805152"/>
            <a:ext cx="7226300" cy="330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95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break </a:t>
            </a:r>
            <a:r>
              <a:rPr sz="2000" b="1" spc="5" dirty="0">
                <a:latin typeface="Arial"/>
                <a:cs typeface="Arial"/>
              </a:rPr>
              <a:t>statement </a:t>
            </a:r>
            <a:r>
              <a:rPr sz="2000" dirty="0">
                <a:latin typeface="Arial"/>
                <a:cs typeface="Arial"/>
              </a:rPr>
              <a:t>terminates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50" dirty="0">
                <a:latin typeface="Arial"/>
                <a:cs typeface="Arial"/>
              </a:rPr>
              <a:t>loop </a:t>
            </a:r>
            <a:r>
              <a:rPr sz="2000" spc="10" dirty="0">
                <a:latin typeface="Arial"/>
                <a:cs typeface="Arial"/>
              </a:rPr>
              <a:t>immediately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when  </a:t>
            </a:r>
            <a:r>
              <a:rPr sz="2000" spc="75" dirty="0">
                <a:latin typeface="Arial"/>
                <a:cs typeface="Arial"/>
              </a:rPr>
              <a:t>it </a:t>
            </a:r>
            <a:r>
              <a:rPr sz="2000" spc="-60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encountered.</a:t>
            </a:r>
            <a:endParaRPr sz="2000">
              <a:latin typeface="Arial"/>
              <a:cs typeface="Arial"/>
            </a:endParaRPr>
          </a:p>
          <a:p>
            <a:pPr marL="355600" marR="1083945" indent="-342900">
              <a:lnSpc>
                <a:spcPct val="150100"/>
              </a:lnSpc>
              <a:spcBef>
                <a:spcPts val="1015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break </a:t>
            </a:r>
            <a:r>
              <a:rPr sz="2000" spc="5" dirty="0">
                <a:latin typeface="Arial"/>
                <a:cs typeface="Arial"/>
              </a:rPr>
              <a:t>statement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30" dirty="0">
                <a:latin typeface="Arial"/>
                <a:cs typeface="Arial"/>
              </a:rPr>
              <a:t>used </a:t>
            </a:r>
            <a:r>
              <a:rPr sz="2000" spc="45" dirty="0">
                <a:latin typeface="Arial"/>
                <a:cs typeface="Arial"/>
              </a:rPr>
              <a:t>with </a:t>
            </a:r>
            <a:r>
              <a:rPr sz="2000" b="1" spc="-55" dirty="0">
                <a:latin typeface="Arial"/>
                <a:cs typeface="Arial"/>
              </a:rPr>
              <a:t>decision </a:t>
            </a:r>
            <a:r>
              <a:rPr sz="2000" b="1" spc="5" dirty="0">
                <a:latin typeface="Arial"/>
                <a:cs typeface="Arial"/>
              </a:rPr>
              <a:t>making  </a:t>
            </a:r>
            <a:r>
              <a:rPr sz="2000" b="1" dirty="0">
                <a:latin typeface="Arial"/>
                <a:cs typeface="Arial"/>
              </a:rPr>
              <a:t>statement </a:t>
            </a:r>
            <a:r>
              <a:rPr sz="2000" b="1" spc="-105" dirty="0">
                <a:latin typeface="Arial"/>
                <a:cs typeface="Arial"/>
              </a:rPr>
              <a:t>such </a:t>
            </a:r>
            <a:r>
              <a:rPr sz="2000" b="1" spc="-135" dirty="0">
                <a:latin typeface="Arial"/>
                <a:cs typeface="Arial"/>
              </a:rPr>
              <a:t>as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if...else</a:t>
            </a:r>
            <a:r>
              <a:rPr sz="2000" spc="-4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Syntax </a:t>
            </a:r>
            <a:r>
              <a:rPr sz="2000" b="1" spc="50" dirty="0">
                <a:latin typeface="Arial"/>
                <a:cs typeface="Arial"/>
              </a:rPr>
              <a:t>of </a:t>
            </a:r>
            <a:r>
              <a:rPr sz="2000" b="1" spc="-10" dirty="0">
                <a:latin typeface="Arial"/>
                <a:cs typeface="Arial"/>
              </a:rPr>
              <a:t>break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25"/>
              </a:spcBef>
            </a:pPr>
            <a:r>
              <a:rPr sz="2800" b="1" spc="-45" dirty="0">
                <a:solidFill>
                  <a:srgbClr val="FF0000"/>
                </a:solidFill>
                <a:latin typeface="Arial"/>
                <a:cs typeface="Arial"/>
              </a:rPr>
              <a:t>break;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33502"/>
            <a:ext cx="758972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chemeClr val="accent6">
                    <a:lumMod val="75000"/>
                  </a:schemeClr>
                </a:solidFill>
              </a:rPr>
              <a:t>Flowchart </a:t>
            </a:r>
            <a:r>
              <a:rPr sz="3600" b="1" spc="20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sz="3600" b="1" spc="-125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sz="3600" b="1" spc="-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b="1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5835" y="1014982"/>
            <a:ext cx="5241036" cy="5843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7421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sz="3600" b="1" spc="-30" dirty="0">
                <a:solidFill>
                  <a:schemeClr val="accent6">
                    <a:lumMod val="75000"/>
                  </a:schemeClr>
                </a:solidFill>
              </a:rPr>
              <a:t>break </a:t>
            </a:r>
            <a:r>
              <a:rPr sz="3600" b="1" spc="1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r>
              <a:rPr sz="3600" b="1" spc="-9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b="1" spc="-95" dirty="0">
                <a:solidFill>
                  <a:schemeClr val="accent6">
                    <a:lumMod val="75000"/>
                  </a:schemeClr>
                </a:solidFill>
              </a:rPr>
              <a:t>works</a:t>
            </a:r>
            <a:r>
              <a:rPr b="1" spc="-95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9967" y="1260347"/>
            <a:ext cx="4861559" cy="559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0657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" smtClean="0">
                <a:solidFill>
                  <a:schemeClr val="accent6">
                    <a:lumMod val="75000"/>
                  </a:schemeClr>
                </a:solidFill>
              </a:rPr>
              <a:t>Decision</a:t>
            </a:r>
            <a:r>
              <a:rPr b="1" spc="95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50" dirty="0">
                <a:solidFill>
                  <a:schemeClr val="accent6">
                    <a:lumMod val="75000"/>
                  </a:schemeClr>
                </a:solidFill>
              </a:rPr>
              <a:t>Making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636" y="1963673"/>
            <a:ext cx="411734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998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400" b="1" spc="-60" dirty="0">
                <a:latin typeface="Arial"/>
                <a:cs typeface="Arial"/>
              </a:rPr>
              <a:t>Decision </a:t>
            </a:r>
            <a:r>
              <a:rPr sz="2400" b="1" spc="5" dirty="0">
                <a:latin typeface="Arial"/>
                <a:cs typeface="Arial"/>
              </a:rPr>
              <a:t>making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used </a:t>
            </a:r>
            <a:r>
              <a:rPr sz="2400" spc="105" dirty="0">
                <a:latin typeface="Arial"/>
                <a:cs typeface="Arial"/>
              </a:rPr>
              <a:t>to  </a:t>
            </a:r>
            <a:r>
              <a:rPr sz="2400" spc="-30" dirty="0">
                <a:latin typeface="Arial"/>
                <a:cs typeface="Arial"/>
              </a:rPr>
              <a:t>specify </a:t>
            </a:r>
            <a:r>
              <a:rPr sz="2400" spc="30" dirty="0">
                <a:latin typeface="Arial"/>
                <a:cs typeface="Arial"/>
              </a:rPr>
              <a:t>the </a:t>
            </a:r>
            <a:r>
              <a:rPr sz="2400" spc="25" dirty="0">
                <a:latin typeface="Arial"/>
                <a:cs typeface="Arial"/>
              </a:rPr>
              <a:t>order </a:t>
            </a:r>
            <a:r>
              <a:rPr sz="2400" spc="3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which  </a:t>
            </a:r>
            <a:r>
              <a:rPr sz="2400" spc="-15" dirty="0">
                <a:latin typeface="Arial"/>
                <a:cs typeface="Arial"/>
              </a:rPr>
              <a:t>statements </a:t>
            </a:r>
            <a:r>
              <a:rPr sz="2400" spc="-55" dirty="0">
                <a:latin typeface="Arial"/>
                <a:cs typeface="Arial"/>
              </a:rPr>
              <a:t>are</a:t>
            </a:r>
            <a:r>
              <a:rPr sz="2400" spc="-40" dirty="0">
                <a:latin typeface="Arial"/>
                <a:cs typeface="Arial"/>
              </a:rPr>
              <a:t> executed.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9032" y="1549908"/>
            <a:ext cx="3756660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636" y="3991595"/>
            <a:ext cx="5895975" cy="23780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60" dirty="0">
                <a:latin typeface="Arial"/>
                <a:cs typeface="Arial"/>
              </a:rPr>
              <a:t>Decision </a:t>
            </a:r>
            <a:r>
              <a:rPr sz="2400" b="1" spc="5" dirty="0">
                <a:latin typeface="Arial"/>
                <a:cs typeface="Arial"/>
              </a:rPr>
              <a:t>making </a:t>
            </a:r>
            <a:r>
              <a:rPr sz="2400" b="1" spc="-5" dirty="0">
                <a:latin typeface="Arial"/>
                <a:cs typeface="Arial"/>
              </a:rPr>
              <a:t>in </a:t>
            </a:r>
            <a:r>
              <a:rPr sz="2400" b="1" spc="-45" dirty="0">
                <a:latin typeface="Arial"/>
                <a:cs typeface="Arial"/>
              </a:rPr>
              <a:t>a </a:t>
            </a:r>
            <a:r>
              <a:rPr sz="2400" b="1" spc="-235" dirty="0">
                <a:latin typeface="Arial"/>
                <a:cs typeface="Arial"/>
              </a:rPr>
              <a:t>C </a:t>
            </a:r>
            <a:r>
              <a:rPr sz="2400" b="1" spc="10" dirty="0">
                <a:latin typeface="Arial"/>
                <a:cs typeface="Arial"/>
              </a:rPr>
              <a:t>program</a:t>
            </a:r>
            <a:r>
              <a:rPr sz="2400" b="1" spc="-17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using: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60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120" dirty="0">
                <a:latin typeface="Arial"/>
                <a:cs typeface="Arial"/>
              </a:rPr>
              <a:t>if…else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120" dirty="0">
                <a:latin typeface="Arial"/>
                <a:cs typeface="Arial"/>
              </a:rPr>
              <a:t>if…else if…else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04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15" dirty="0">
                <a:latin typeface="Arial"/>
                <a:cs typeface="Arial"/>
              </a:rPr>
              <a:t>nested </a:t>
            </a:r>
            <a:r>
              <a:rPr sz="2400" spc="-70" dirty="0">
                <a:latin typeface="Arial"/>
                <a:cs typeface="Arial"/>
              </a:rPr>
              <a:t>if...else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40" dirty="0">
                <a:latin typeface="Arial"/>
                <a:cs typeface="Arial"/>
              </a:rPr>
              <a:t>Switch </a:t>
            </a:r>
            <a:r>
              <a:rPr sz="2400" spc="-120" dirty="0">
                <a:latin typeface="Arial"/>
                <a:cs typeface="Arial"/>
              </a:rPr>
              <a:t>case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33502"/>
            <a:ext cx="521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sz="3600" spc="-30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sz="3600" spc="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5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9615">
              <a:lnSpc>
                <a:spcPct val="141500"/>
              </a:lnSpc>
              <a:spcBef>
                <a:spcPts val="100"/>
              </a:spcBef>
            </a:pPr>
            <a:r>
              <a:rPr spc="-20" dirty="0"/>
              <a:t>enters </a:t>
            </a:r>
            <a:r>
              <a:rPr spc="5" dirty="0"/>
              <a:t>positive</a:t>
            </a:r>
            <a:r>
              <a:rPr spc="-35" dirty="0"/>
              <a:t> </a:t>
            </a:r>
            <a:r>
              <a:rPr spc="20" dirty="0"/>
              <a:t>number  </a:t>
            </a:r>
            <a:r>
              <a:rPr spc="70" dirty="0"/>
              <a:t># </a:t>
            </a:r>
            <a:r>
              <a:rPr dirty="0"/>
              <a:t>include</a:t>
            </a:r>
            <a:r>
              <a:rPr spc="-85" dirty="0"/>
              <a:t> </a:t>
            </a:r>
            <a:r>
              <a:rPr spc="45" dirty="0"/>
              <a:t>&lt;stdio.h&gt;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55" smtClean="0"/>
              <a:t>int </a:t>
            </a:r>
            <a:r>
              <a:rPr spc="-20" smtClean="0"/>
              <a:t>main()</a:t>
            </a:r>
            <a:r>
              <a:rPr spc="-90" smtClean="0"/>
              <a:t> </a:t>
            </a:r>
            <a:r>
              <a:rPr spc="-65" smtClean="0"/>
              <a:t>{</a:t>
            </a:r>
          </a:p>
          <a:p>
            <a:pPr marL="291465">
              <a:lnSpc>
                <a:spcPct val="100000"/>
              </a:lnSpc>
              <a:spcBef>
                <a:spcPts val="1005"/>
              </a:spcBef>
            </a:pPr>
            <a:r>
              <a:rPr spc="55" smtClean="0"/>
              <a:t>int</a:t>
            </a:r>
            <a:r>
              <a:rPr spc="-10" smtClean="0"/>
              <a:t> </a:t>
            </a:r>
            <a:r>
              <a:rPr spc="-45" smtClean="0"/>
              <a:t>i;</a:t>
            </a:r>
          </a:p>
          <a:p>
            <a:pPr marL="291465" marR="5080">
              <a:lnSpc>
                <a:spcPct val="141500"/>
              </a:lnSpc>
              <a:spcBef>
                <a:spcPts val="5"/>
              </a:spcBef>
            </a:pPr>
            <a:r>
              <a:rPr spc="30" smtClean="0"/>
              <a:t>double </a:t>
            </a:r>
            <a:r>
              <a:rPr smtClean="0"/>
              <a:t>number, </a:t>
            </a:r>
            <a:r>
              <a:rPr spc="-25" smtClean="0"/>
              <a:t>sum </a:t>
            </a:r>
            <a:r>
              <a:rPr spc="200" smtClean="0"/>
              <a:t>=</a:t>
            </a:r>
            <a:r>
              <a:rPr spc="-114" smtClean="0"/>
              <a:t> </a:t>
            </a:r>
            <a:r>
              <a:rPr spc="-85" smtClean="0"/>
              <a:t>0.0;  </a:t>
            </a:r>
            <a:r>
              <a:rPr spc="20" smtClean="0"/>
              <a:t>for(i=1; </a:t>
            </a:r>
            <a:r>
              <a:rPr spc="40" smtClean="0"/>
              <a:t>i </a:t>
            </a:r>
            <a:r>
              <a:rPr spc="200" smtClean="0"/>
              <a:t>&lt;= </a:t>
            </a:r>
            <a:r>
              <a:rPr spc="-70" smtClean="0"/>
              <a:t>10; </a:t>
            </a:r>
            <a:r>
              <a:rPr spc="90" smtClean="0"/>
              <a:t>++i)</a:t>
            </a:r>
            <a:r>
              <a:rPr spc="-290" smtClean="0"/>
              <a:t> </a:t>
            </a:r>
            <a:r>
              <a:rPr spc="-65" smtClean="0"/>
              <a:t>{</a:t>
            </a:r>
          </a:p>
          <a:p>
            <a:pPr marL="571500" marR="147320">
              <a:lnSpc>
                <a:spcPct val="141600"/>
              </a:lnSpc>
              <a:spcBef>
                <a:spcPts val="10"/>
              </a:spcBef>
            </a:pPr>
            <a:r>
              <a:rPr spc="10" dirty="0"/>
              <a:t>printf("Enter </a:t>
            </a:r>
            <a:r>
              <a:rPr spc="-95" dirty="0"/>
              <a:t>a </a:t>
            </a:r>
            <a:r>
              <a:rPr spc="-45" dirty="0"/>
              <a:t>n%d: ",i);  </a:t>
            </a:r>
            <a:r>
              <a:rPr spc="-10" dirty="0"/>
              <a:t>scanf("%lf",&amp;number);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5080" indent="-559435">
              <a:lnSpc>
                <a:spcPct val="132000"/>
              </a:lnSpc>
              <a:spcBef>
                <a:spcPts val="100"/>
              </a:spcBef>
            </a:pPr>
            <a:r>
              <a:rPr spc="5" dirty="0"/>
              <a:t>number, loop </a:t>
            </a:r>
            <a:r>
              <a:rPr spc="-114" dirty="0"/>
              <a:t>is </a:t>
            </a:r>
            <a:r>
              <a:rPr spc="20" dirty="0"/>
              <a:t>terminated  if(number </a:t>
            </a:r>
            <a:r>
              <a:rPr spc="245" dirty="0"/>
              <a:t>&lt; </a:t>
            </a:r>
            <a:r>
              <a:rPr spc="30" dirty="0"/>
              <a:t>0.0)</a:t>
            </a:r>
            <a:r>
              <a:rPr spc="-345" dirty="0"/>
              <a:t> </a:t>
            </a:r>
            <a:r>
              <a:rPr spc="-40" dirty="0"/>
              <a:t>{</a:t>
            </a:r>
          </a:p>
          <a:p>
            <a:pPr marL="850900">
              <a:lnSpc>
                <a:spcPct val="100000"/>
              </a:lnSpc>
              <a:spcBef>
                <a:spcPts val="755"/>
              </a:spcBef>
            </a:pPr>
            <a:r>
              <a:rPr spc="-30" dirty="0"/>
              <a:t>break;</a:t>
            </a:r>
          </a:p>
          <a:p>
            <a:pPr marL="571500">
              <a:lnSpc>
                <a:spcPct val="100000"/>
              </a:lnSpc>
              <a:spcBef>
                <a:spcPts val="755"/>
              </a:spcBef>
            </a:pPr>
            <a:r>
              <a:rPr spc="-40" dirty="0"/>
              <a:t>}</a:t>
            </a:r>
          </a:p>
          <a:p>
            <a:pPr marL="571500" marR="81915" indent="-140335">
              <a:lnSpc>
                <a:spcPts val="3160"/>
              </a:lnSpc>
              <a:spcBef>
                <a:spcPts val="219"/>
              </a:spcBef>
            </a:pPr>
            <a:r>
              <a:rPr b="0" spc="220" dirty="0">
                <a:solidFill>
                  <a:srgbClr val="000000"/>
                </a:solidFill>
                <a:latin typeface="Arial"/>
                <a:cs typeface="Arial"/>
              </a:rPr>
              <a:t>//</a:t>
            </a:r>
            <a:r>
              <a:rPr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sum </a:t>
            </a:r>
            <a:r>
              <a:rPr b="0" spc="20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sum </a:t>
            </a:r>
            <a:r>
              <a:rPr b="0" spc="2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number;  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sum </a:t>
            </a:r>
            <a:r>
              <a:rPr b="0" spc="200" dirty="0">
                <a:solidFill>
                  <a:srgbClr val="000000"/>
                </a:solidFill>
                <a:latin typeface="Arial"/>
                <a:cs typeface="Arial"/>
              </a:rPr>
              <a:t>+=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number;</a:t>
            </a:r>
          </a:p>
          <a:p>
            <a:pPr marL="291465">
              <a:lnSpc>
                <a:spcPct val="100000"/>
              </a:lnSpc>
              <a:spcBef>
                <a:spcPts val="520"/>
              </a:spcBef>
            </a:pPr>
            <a:r>
              <a:rPr b="0" spc="-65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 marL="291465" marR="95250">
              <a:lnSpc>
                <a:spcPct val="131500"/>
              </a:lnSpc>
              <a:spcBef>
                <a:spcPts val="10"/>
              </a:spcBef>
            </a:pPr>
            <a:r>
              <a:rPr b="0" spc="10" dirty="0">
                <a:solidFill>
                  <a:srgbClr val="000000"/>
                </a:solidFill>
                <a:latin typeface="Arial"/>
                <a:cs typeface="Arial"/>
              </a:rPr>
              <a:t>printf("Sum </a:t>
            </a:r>
            <a:r>
              <a:rPr b="0" spc="20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45" dirty="0">
                <a:solidFill>
                  <a:srgbClr val="000000"/>
                </a:solidFill>
                <a:latin typeface="Arial"/>
                <a:cs typeface="Arial"/>
              </a:rPr>
              <a:t>%.2lf",sum);  </a:t>
            </a:r>
            <a:r>
              <a:rPr b="0" spc="25" dirty="0">
                <a:solidFill>
                  <a:srgbClr val="000000"/>
                </a:solidFill>
                <a:latin typeface="Arial"/>
                <a:cs typeface="Arial"/>
              </a:rPr>
              <a:t>return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85" dirty="0">
                <a:solidFill>
                  <a:srgbClr val="000000"/>
                </a:solidFill>
                <a:latin typeface="Arial"/>
                <a:cs typeface="Arial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b="0" spc="-65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5487" y="1485900"/>
            <a:ext cx="3961129" cy="4925695"/>
            <a:chOff x="475487" y="1485900"/>
            <a:chExt cx="3961129" cy="4925695"/>
          </a:xfrm>
        </p:grpSpPr>
        <p:sp>
          <p:nvSpPr>
            <p:cNvPr id="4" name="object 4"/>
            <p:cNvSpPr/>
            <p:nvPr/>
          </p:nvSpPr>
          <p:spPr>
            <a:xfrm>
              <a:off x="485393" y="1495805"/>
              <a:ext cx="3941445" cy="4906010"/>
            </a:xfrm>
            <a:custGeom>
              <a:avLst/>
              <a:gdLst/>
              <a:ahLst/>
              <a:cxnLst/>
              <a:rect l="l" t="t" r="r" b="b"/>
              <a:pathLst>
                <a:path w="3941445" h="4906010">
                  <a:moveTo>
                    <a:pt x="3941063" y="0"/>
                  </a:moveTo>
                  <a:lnTo>
                    <a:pt x="0" y="0"/>
                  </a:lnTo>
                  <a:lnTo>
                    <a:pt x="0" y="4905756"/>
                  </a:lnTo>
                  <a:lnTo>
                    <a:pt x="3941063" y="4905756"/>
                  </a:lnTo>
                  <a:lnTo>
                    <a:pt x="3941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393" y="1495805"/>
              <a:ext cx="3941445" cy="4906010"/>
            </a:xfrm>
            <a:custGeom>
              <a:avLst/>
              <a:gdLst/>
              <a:ahLst/>
              <a:cxnLst/>
              <a:rect l="l" t="t" r="r" b="b"/>
              <a:pathLst>
                <a:path w="3941445" h="4906010">
                  <a:moveTo>
                    <a:pt x="0" y="4905756"/>
                  </a:moveTo>
                  <a:lnTo>
                    <a:pt x="3941063" y="4905756"/>
                  </a:lnTo>
                  <a:lnTo>
                    <a:pt x="3941063" y="0"/>
                  </a:lnTo>
                  <a:lnTo>
                    <a:pt x="0" y="0"/>
                  </a:lnTo>
                  <a:lnTo>
                    <a:pt x="0" y="4905756"/>
                  </a:lnTo>
                  <a:close/>
                </a:path>
              </a:pathLst>
            </a:custGeom>
            <a:ln w="19812">
              <a:solidFill>
                <a:srgbClr val="F5A3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3676" y="1442465"/>
            <a:ext cx="35877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latin typeface="Arial"/>
                <a:cs typeface="Arial"/>
              </a:rPr>
              <a:t>// </a:t>
            </a:r>
            <a:r>
              <a:rPr sz="2000" spc="-10" dirty="0">
                <a:latin typeface="Arial"/>
                <a:cs typeface="Arial"/>
              </a:rPr>
              <a:t>Program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calculate </a:t>
            </a:r>
            <a:r>
              <a:rPr sz="2000" spc="25" dirty="0">
                <a:latin typeface="Arial"/>
                <a:cs typeface="Arial"/>
              </a:rPr>
              <a:t>the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sum 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5" dirty="0">
                <a:latin typeface="Arial"/>
                <a:cs typeface="Arial"/>
              </a:rPr>
              <a:t>maximum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35" dirty="0">
                <a:latin typeface="Arial"/>
                <a:cs typeface="Arial"/>
              </a:rPr>
              <a:t>10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676" y="2180082"/>
            <a:ext cx="3072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latin typeface="Arial"/>
                <a:cs typeface="Arial"/>
              </a:rPr>
              <a:t>// </a:t>
            </a:r>
            <a:r>
              <a:rPr sz="2000" spc="-50" dirty="0">
                <a:latin typeface="Arial"/>
                <a:cs typeface="Arial"/>
              </a:rPr>
              <a:t>Calculates </a:t>
            </a:r>
            <a:r>
              <a:rPr sz="2000" spc="-25" dirty="0">
                <a:latin typeface="Arial"/>
                <a:cs typeface="Arial"/>
              </a:rPr>
              <a:t>sum </a:t>
            </a:r>
            <a:r>
              <a:rPr sz="2000" spc="50" dirty="0">
                <a:latin typeface="Arial"/>
                <a:cs typeface="Arial"/>
              </a:rPr>
              <a:t>until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35067" y="1485900"/>
            <a:ext cx="3618229" cy="4925695"/>
            <a:chOff x="4735067" y="1485900"/>
            <a:chExt cx="3618229" cy="4925695"/>
          </a:xfrm>
        </p:grpSpPr>
        <p:sp>
          <p:nvSpPr>
            <p:cNvPr id="10" name="object 10"/>
            <p:cNvSpPr/>
            <p:nvPr/>
          </p:nvSpPr>
          <p:spPr>
            <a:xfrm>
              <a:off x="4744973" y="1495805"/>
              <a:ext cx="3598545" cy="4906010"/>
            </a:xfrm>
            <a:custGeom>
              <a:avLst/>
              <a:gdLst/>
              <a:ahLst/>
              <a:cxnLst/>
              <a:rect l="l" t="t" r="r" b="b"/>
              <a:pathLst>
                <a:path w="3598545" h="4906010">
                  <a:moveTo>
                    <a:pt x="3598164" y="0"/>
                  </a:moveTo>
                  <a:lnTo>
                    <a:pt x="0" y="0"/>
                  </a:lnTo>
                  <a:lnTo>
                    <a:pt x="0" y="4905756"/>
                  </a:lnTo>
                  <a:lnTo>
                    <a:pt x="3598164" y="4905756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4973" y="1495805"/>
              <a:ext cx="3598545" cy="4906010"/>
            </a:xfrm>
            <a:custGeom>
              <a:avLst/>
              <a:gdLst/>
              <a:ahLst/>
              <a:cxnLst/>
              <a:rect l="l" t="t" r="r" b="b"/>
              <a:pathLst>
                <a:path w="3598545" h="4906010">
                  <a:moveTo>
                    <a:pt x="0" y="4905756"/>
                  </a:moveTo>
                  <a:lnTo>
                    <a:pt x="3598164" y="4905756"/>
                  </a:lnTo>
                  <a:lnTo>
                    <a:pt x="3598164" y="0"/>
                  </a:lnTo>
                  <a:lnTo>
                    <a:pt x="0" y="0"/>
                  </a:lnTo>
                  <a:lnTo>
                    <a:pt x="0" y="4905756"/>
                  </a:lnTo>
                  <a:close/>
                </a:path>
              </a:pathLst>
            </a:custGeom>
            <a:ln w="19812">
              <a:solidFill>
                <a:srgbClr val="F5A3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22952" y="1422653"/>
            <a:ext cx="2985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30" dirty="0">
                <a:solidFill>
                  <a:srgbClr val="FF0000"/>
                </a:solidFill>
                <a:latin typeface="Arial"/>
                <a:cs typeface="Arial"/>
              </a:rPr>
              <a:t>// </a:t>
            </a:r>
            <a:r>
              <a:rPr sz="2000" b="1" spc="9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000" b="1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enters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negative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513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smtClean="0">
                <a:solidFill>
                  <a:schemeClr val="accent6">
                    <a:lumMod val="75000"/>
                  </a:schemeClr>
                </a:solidFill>
              </a:rPr>
              <a:t>Continue</a:t>
            </a:r>
            <a:r>
              <a:rPr b="1" spc="6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2155063"/>
            <a:ext cx="7707630" cy="269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The </a:t>
            </a:r>
            <a:r>
              <a:rPr sz="2000" b="1" spc="-10" dirty="0">
                <a:latin typeface="Arial"/>
                <a:cs typeface="Arial"/>
              </a:rPr>
              <a:t>continue </a:t>
            </a:r>
            <a:r>
              <a:rPr sz="2000" b="1" spc="5" dirty="0">
                <a:latin typeface="Arial"/>
                <a:cs typeface="Arial"/>
              </a:rPr>
              <a:t>statement </a:t>
            </a:r>
            <a:r>
              <a:rPr sz="2000" spc="-45" dirty="0">
                <a:latin typeface="Arial"/>
                <a:cs typeface="Arial"/>
              </a:rPr>
              <a:t>skips </a:t>
            </a:r>
            <a:r>
              <a:rPr sz="2000" spc="-30" dirty="0">
                <a:latin typeface="Arial"/>
                <a:cs typeface="Arial"/>
              </a:rPr>
              <a:t>some </a:t>
            </a:r>
            <a:r>
              <a:rPr sz="2000" spc="-10" dirty="0">
                <a:latin typeface="Arial"/>
                <a:cs typeface="Arial"/>
              </a:rPr>
              <a:t>statements </a:t>
            </a:r>
            <a:r>
              <a:rPr sz="2000" spc="-15" dirty="0">
                <a:latin typeface="Arial"/>
                <a:cs typeface="Arial"/>
              </a:rPr>
              <a:t>inside </a:t>
            </a:r>
            <a:r>
              <a:rPr sz="2000" spc="25" dirty="0">
                <a:latin typeface="Arial"/>
                <a:cs typeface="Arial"/>
              </a:rPr>
              <a:t>the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1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15" dirty="0">
                <a:latin typeface="Arial"/>
                <a:cs typeface="Arial"/>
              </a:rPr>
              <a:t>continue </a:t>
            </a:r>
            <a:r>
              <a:rPr sz="2000" spc="5" dirty="0">
                <a:latin typeface="Arial"/>
                <a:cs typeface="Arial"/>
              </a:rPr>
              <a:t>statement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30" dirty="0">
                <a:latin typeface="Arial"/>
                <a:cs typeface="Arial"/>
              </a:rPr>
              <a:t>used </a:t>
            </a:r>
            <a:r>
              <a:rPr sz="2000" spc="45" dirty="0">
                <a:latin typeface="Arial"/>
                <a:cs typeface="Arial"/>
              </a:rPr>
              <a:t>with </a:t>
            </a:r>
            <a:r>
              <a:rPr sz="2000" b="1" spc="-55" dirty="0">
                <a:latin typeface="Arial"/>
                <a:cs typeface="Arial"/>
              </a:rPr>
              <a:t>decision </a:t>
            </a:r>
            <a:r>
              <a:rPr sz="2000" b="1" spc="5" dirty="0">
                <a:latin typeface="Arial"/>
                <a:cs typeface="Arial"/>
              </a:rPr>
              <a:t>making </a:t>
            </a:r>
            <a:r>
              <a:rPr sz="2000" b="1" dirty="0">
                <a:latin typeface="Arial"/>
                <a:cs typeface="Arial"/>
              </a:rPr>
              <a:t>statement  </a:t>
            </a:r>
            <a:r>
              <a:rPr sz="2000" b="1" spc="-105" dirty="0">
                <a:latin typeface="Arial"/>
                <a:cs typeface="Arial"/>
              </a:rPr>
              <a:t>such </a:t>
            </a:r>
            <a:r>
              <a:rPr sz="2000" b="1" spc="-135" dirty="0">
                <a:latin typeface="Arial"/>
                <a:cs typeface="Arial"/>
              </a:rPr>
              <a:t>as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if...else</a:t>
            </a:r>
            <a:r>
              <a:rPr sz="2000" spc="-4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Syntax </a:t>
            </a:r>
            <a:r>
              <a:rPr sz="2000" b="1" spc="50" dirty="0">
                <a:latin typeface="Arial"/>
                <a:cs typeface="Arial"/>
              </a:rPr>
              <a:t>of </a:t>
            </a:r>
            <a:r>
              <a:rPr sz="2000" b="1" spc="-15" dirty="0">
                <a:latin typeface="Arial"/>
                <a:cs typeface="Arial"/>
              </a:rPr>
              <a:t>continue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430"/>
              </a:spcBef>
            </a:pPr>
            <a:r>
              <a:rPr sz="2250" spc="380" dirty="0">
                <a:solidFill>
                  <a:srgbClr val="F5A308"/>
                </a:solidFill>
                <a:latin typeface="Arial"/>
                <a:cs typeface="Arial"/>
              </a:rPr>
              <a:t></a:t>
            </a:r>
            <a:r>
              <a:rPr sz="2250" spc="-350" dirty="0">
                <a:solidFill>
                  <a:srgbClr val="F5A308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FF0000"/>
                </a:solidFill>
                <a:latin typeface="Arial"/>
                <a:cs typeface="Arial"/>
              </a:rPr>
              <a:t>continue;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50265"/>
            <a:ext cx="5930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chemeClr val="accent6">
                    <a:lumMod val="75000"/>
                  </a:schemeClr>
                </a:solidFill>
              </a:rPr>
              <a:t>Flowchart </a:t>
            </a:r>
            <a:r>
              <a:rPr sz="3200" spc="105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Continue</a:t>
            </a:r>
            <a:r>
              <a:rPr sz="3200" spc="-18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spc="-15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2120" y="1008886"/>
            <a:ext cx="5231891" cy="5849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33502"/>
            <a:ext cx="804692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sz="3600" b="1" spc="-5" dirty="0">
                <a:solidFill>
                  <a:schemeClr val="accent6">
                    <a:lumMod val="75000"/>
                  </a:schemeClr>
                </a:solidFill>
              </a:rPr>
              <a:t>Continue </a:t>
            </a:r>
            <a:r>
              <a:rPr sz="3600" b="1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r>
              <a:rPr sz="3600" b="1" spc="-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b="1" spc="-100" dirty="0">
                <a:solidFill>
                  <a:schemeClr val="accent6">
                    <a:lumMod val="75000"/>
                  </a:schemeClr>
                </a:solidFill>
              </a:rPr>
              <a:t>Works?</a:t>
            </a:r>
            <a:endParaRPr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4727" y="1069847"/>
            <a:ext cx="4849368" cy="578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50265"/>
            <a:ext cx="751352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5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sz="3200" b="1" spc="-105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200" b="1" spc="-105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sz="3200" b="1" spc="25" smtClean="0">
                <a:solidFill>
                  <a:schemeClr val="accent6">
                    <a:lumMod val="75000"/>
                  </a:schemeClr>
                </a:solidFill>
              </a:rPr>
              <a:t>continue</a:t>
            </a:r>
            <a:r>
              <a:rPr sz="3200" b="1" spc="35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spc="1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3200" b="1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6531" y="1816607"/>
            <a:ext cx="3938270" cy="4371340"/>
            <a:chOff x="446531" y="1816607"/>
            <a:chExt cx="3938270" cy="4371340"/>
          </a:xfrm>
        </p:grpSpPr>
        <p:sp>
          <p:nvSpPr>
            <p:cNvPr id="4" name="object 4"/>
            <p:cNvSpPr/>
            <p:nvPr/>
          </p:nvSpPr>
          <p:spPr>
            <a:xfrm>
              <a:off x="456437" y="1826513"/>
              <a:ext cx="3918585" cy="4351020"/>
            </a:xfrm>
            <a:custGeom>
              <a:avLst/>
              <a:gdLst/>
              <a:ahLst/>
              <a:cxnLst/>
              <a:rect l="l" t="t" r="r" b="b"/>
              <a:pathLst>
                <a:path w="3918585" h="4351020">
                  <a:moveTo>
                    <a:pt x="3918204" y="0"/>
                  </a:moveTo>
                  <a:lnTo>
                    <a:pt x="0" y="0"/>
                  </a:lnTo>
                  <a:lnTo>
                    <a:pt x="0" y="4351020"/>
                  </a:lnTo>
                  <a:lnTo>
                    <a:pt x="3918204" y="4351020"/>
                  </a:lnTo>
                  <a:lnTo>
                    <a:pt x="3918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6437" y="1826513"/>
              <a:ext cx="3918585" cy="4351020"/>
            </a:xfrm>
            <a:custGeom>
              <a:avLst/>
              <a:gdLst/>
              <a:ahLst/>
              <a:cxnLst/>
              <a:rect l="l" t="t" r="r" b="b"/>
              <a:pathLst>
                <a:path w="3918585" h="4351020">
                  <a:moveTo>
                    <a:pt x="0" y="4351020"/>
                  </a:moveTo>
                  <a:lnTo>
                    <a:pt x="3918204" y="4351020"/>
                  </a:lnTo>
                  <a:lnTo>
                    <a:pt x="3918204" y="0"/>
                  </a:lnTo>
                  <a:lnTo>
                    <a:pt x="0" y="0"/>
                  </a:lnTo>
                  <a:lnTo>
                    <a:pt x="0" y="435102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330" y="1750822"/>
            <a:ext cx="34531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latin typeface="Arial"/>
                <a:cs typeface="Arial"/>
              </a:rPr>
              <a:t>// </a:t>
            </a:r>
            <a:r>
              <a:rPr sz="2000" spc="-10" dirty="0">
                <a:latin typeface="Arial"/>
                <a:cs typeface="Arial"/>
              </a:rPr>
              <a:t>Program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calculate sum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330" y="2025142"/>
            <a:ext cx="2832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maximum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35" dirty="0">
                <a:latin typeface="Arial"/>
                <a:cs typeface="Arial"/>
              </a:rPr>
              <a:t>10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330" y="2427477"/>
            <a:ext cx="3721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latin typeface="Arial"/>
                <a:cs typeface="Arial"/>
              </a:rPr>
              <a:t>// </a:t>
            </a:r>
            <a:r>
              <a:rPr sz="2000" dirty="0">
                <a:latin typeface="Arial"/>
                <a:cs typeface="Arial"/>
              </a:rPr>
              <a:t>Negative </a:t>
            </a:r>
            <a:r>
              <a:rPr sz="2000" spc="-5" dirty="0">
                <a:latin typeface="Arial"/>
                <a:cs typeface="Arial"/>
              </a:rPr>
              <a:t>numbers </a:t>
            </a:r>
            <a:r>
              <a:rPr sz="2000" spc="-45" dirty="0">
                <a:latin typeface="Arial"/>
                <a:cs typeface="Arial"/>
              </a:rPr>
              <a:t>are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skipped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330" y="2606776"/>
            <a:ext cx="3336290" cy="32353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55" dirty="0">
                <a:latin typeface="Arial"/>
                <a:cs typeface="Arial"/>
              </a:rPr>
              <a:t>from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calculation</a:t>
            </a:r>
            <a:endParaRPr sz="2000">
              <a:latin typeface="Arial"/>
              <a:cs typeface="Arial"/>
            </a:endParaRPr>
          </a:p>
          <a:p>
            <a:pPr marL="12700" marR="1109345">
              <a:lnSpc>
                <a:spcPct val="131500"/>
              </a:lnSpc>
            </a:pPr>
            <a:r>
              <a:rPr sz="2000" spc="70" dirty="0">
                <a:latin typeface="Arial"/>
                <a:cs typeface="Arial"/>
              </a:rPr>
              <a:t># </a:t>
            </a:r>
            <a:r>
              <a:rPr sz="2000" dirty="0">
                <a:latin typeface="Arial"/>
                <a:cs typeface="Arial"/>
              </a:rPr>
              <a:t>include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&lt;stdio.h&gt;  </a:t>
            </a: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main(){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765"/>
              </a:spcBef>
            </a:pP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i;</a:t>
            </a:r>
            <a:endParaRPr sz="2000">
              <a:latin typeface="Arial"/>
              <a:cs typeface="Arial"/>
            </a:endParaRPr>
          </a:p>
          <a:p>
            <a:pPr marL="291465" marR="5080">
              <a:lnSpc>
                <a:spcPct val="131500"/>
              </a:lnSpc>
              <a:spcBef>
                <a:spcPts val="5"/>
              </a:spcBef>
            </a:pPr>
            <a:r>
              <a:rPr sz="2000" spc="30" dirty="0">
                <a:latin typeface="Arial"/>
                <a:cs typeface="Arial"/>
              </a:rPr>
              <a:t>double </a:t>
            </a:r>
            <a:r>
              <a:rPr sz="2000" dirty="0">
                <a:latin typeface="Arial"/>
                <a:cs typeface="Arial"/>
              </a:rPr>
              <a:t>number, </a:t>
            </a:r>
            <a:r>
              <a:rPr sz="2000" spc="-25" dirty="0">
                <a:latin typeface="Arial"/>
                <a:cs typeface="Arial"/>
              </a:rPr>
              <a:t>sum </a:t>
            </a:r>
            <a:r>
              <a:rPr sz="2000" spc="200" dirty="0">
                <a:latin typeface="Arial"/>
                <a:cs typeface="Arial"/>
              </a:rPr>
              <a:t>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0.0;  </a:t>
            </a:r>
            <a:r>
              <a:rPr sz="2000" spc="20" dirty="0">
                <a:latin typeface="Arial"/>
                <a:cs typeface="Arial"/>
              </a:rPr>
              <a:t>for(i=1; </a:t>
            </a:r>
            <a:r>
              <a:rPr sz="2000" spc="40" dirty="0">
                <a:latin typeface="Arial"/>
                <a:cs typeface="Arial"/>
              </a:rPr>
              <a:t>i </a:t>
            </a:r>
            <a:r>
              <a:rPr sz="2000" spc="200" dirty="0">
                <a:latin typeface="Arial"/>
                <a:cs typeface="Arial"/>
              </a:rPr>
              <a:t>&lt;= </a:t>
            </a:r>
            <a:r>
              <a:rPr sz="2000" spc="-70" dirty="0">
                <a:latin typeface="Arial"/>
                <a:cs typeface="Arial"/>
              </a:rPr>
              <a:t>10; </a:t>
            </a:r>
            <a:r>
              <a:rPr sz="2000" spc="90" dirty="0">
                <a:latin typeface="Arial"/>
                <a:cs typeface="Arial"/>
              </a:rPr>
              <a:t>++i)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71500" marR="148590">
              <a:lnSpc>
                <a:spcPct val="131500"/>
              </a:lnSpc>
              <a:spcBef>
                <a:spcPts val="10"/>
              </a:spcBef>
            </a:pPr>
            <a:r>
              <a:rPr sz="2000" spc="10" dirty="0">
                <a:latin typeface="Arial"/>
                <a:cs typeface="Arial"/>
              </a:rPr>
              <a:t>printf("Enter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n%d: ",i);  </a:t>
            </a:r>
            <a:r>
              <a:rPr sz="2000" spc="-10" dirty="0">
                <a:latin typeface="Arial"/>
                <a:cs typeface="Arial"/>
              </a:rPr>
              <a:t>scanf("%lf",&amp;number);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02479" y="1816607"/>
            <a:ext cx="4101465" cy="4371340"/>
            <a:chOff x="4602479" y="1816607"/>
            <a:chExt cx="4101465" cy="4371340"/>
          </a:xfrm>
        </p:grpSpPr>
        <p:sp>
          <p:nvSpPr>
            <p:cNvPr id="11" name="object 11"/>
            <p:cNvSpPr/>
            <p:nvPr/>
          </p:nvSpPr>
          <p:spPr>
            <a:xfrm>
              <a:off x="4612385" y="1826513"/>
              <a:ext cx="4081779" cy="4351020"/>
            </a:xfrm>
            <a:custGeom>
              <a:avLst/>
              <a:gdLst/>
              <a:ahLst/>
              <a:cxnLst/>
              <a:rect l="l" t="t" r="r" b="b"/>
              <a:pathLst>
                <a:path w="4081779" h="4351020">
                  <a:moveTo>
                    <a:pt x="4081271" y="0"/>
                  </a:moveTo>
                  <a:lnTo>
                    <a:pt x="0" y="0"/>
                  </a:lnTo>
                  <a:lnTo>
                    <a:pt x="0" y="4351020"/>
                  </a:lnTo>
                  <a:lnTo>
                    <a:pt x="4081271" y="4351020"/>
                  </a:lnTo>
                  <a:lnTo>
                    <a:pt x="4081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2385" y="1826513"/>
              <a:ext cx="4081779" cy="4351020"/>
            </a:xfrm>
            <a:custGeom>
              <a:avLst/>
              <a:gdLst/>
              <a:ahLst/>
              <a:cxnLst/>
              <a:rect l="l" t="t" r="r" b="b"/>
              <a:pathLst>
                <a:path w="4081779" h="4351020">
                  <a:moveTo>
                    <a:pt x="0" y="4351020"/>
                  </a:moveTo>
                  <a:lnTo>
                    <a:pt x="4081271" y="4351020"/>
                  </a:lnTo>
                  <a:lnTo>
                    <a:pt x="4081271" y="0"/>
                  </a:lnTo>
                  <a:lnTo>
                    <a:pt x="0" y="0"/>
                  </a:lnTo>
                  <a:lnTo>
                    <a:pt x="0" y="435102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39359" y="1752345"/>
            <a:ext cx="2985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30" dirty="0">
                <a:solidFill>
                  <a:srgbClr val="FF0000"/>
                </a:solidFill>
                <a:latin typeface="Arial"/>
                <a:cs typeface="Arial"/>
              </a:rPr>
              <a:t>// </a:t>
            </a:r>
            <a:r>
              <a:rPr sz="2000" b="1" spc="9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000" b="1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enters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negative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3659" y="1931263"/>
            <a:ext cx="3290570" cy="123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32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number, loop </a:t>
            </a:r>
            <a:r>
              <a:rPr sz="2000" b="1" spc="-114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terminated  if(number </a:t>
            </a:r>
            <a:r>
              <a:rPr sz="2000" b="1" spc="245" dirty="0">
                <a:solidFill>
                  <a:srgbClr val="FF0000"/>
                </a:solidFill>
                <a:latin typeface="Arial"/>
                <a:cs typeface="Arial"/>
              </a:rPr>
              <a:t>&lt; 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0.0)</a:t>
            </a:r>
            <a:r>
              <a:rPr sz="2000" b="1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755"/>
              </a:spcBef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continue;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9671" y="3232531"/>
            <a:ext cx="119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9464" y="3536834"/>
            <a:ext cx="2794635" cy="82676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225" dirty="0">
                <a:latin typeface="Arial"/>
                <a:cs typeface="Arial"/>
              </a:rPr>
              <a:t>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sum </a:t>
            </a:r>
            <a:r>
              <a:rPr sz="2000" spc="2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sum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number;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755"/>
              </a:spcBef>
            </a:pPr>
            <a:r>
              <a:rPr sz="2000" spc="-25" dirty="0">
                <a:latin typeface="Arial"/>
                <a:cs typeface="Arial"/>
              </a:rPr>
              <a:t>sum </a:t>
            </a:r>
            <a:r>
              <a:rPr sz="2000" spc="200" dirty="0">
                <a:latin typeface="Arial"/>
                <a:cs typeface="Arial"/>
              </a:rPr>
              <a:t>+=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9255" y="4433696"/>
            <a:ext cx="102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9255" y="4740630"/>
            <a:ext cx="292290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2000" spc="15" dirty="0">
                <a:latin typeface="Arial"/>
                <a:cs typeface="Arial"/>
              </a:rPr>
              <a:t>printf("Sum </a:t>
            </a:r>
            <a:r>
              <a:rPr sz="2000" spc="200" dirty="0">
                <a:latin typeface="Arial"/>
                <a:cs typeface="Arial"/>
              </a:rPr>
              <a:t>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%.2lf",sum);  </a:t>
            </a:r>
            <a:r>
              <a:rPr sz="2000" spc="25" dirty="0">
                <a:latin typeface="Arial"/>
                <a:cs typeface="Arial"/>
              </a:rPr>
              <a:t>return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90364" y="5637377"/>
            <a:ext cx="1028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18261"/>
            <a:ext cx="5822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10915" algn="l"/>
              </a:tabLst>
            </a:pPr>
            <a:r>
              <a:rPr sz="4000" spc="-80" smtClean="0">
                <a:solidFill>
                  <a:schemeClr val="accent6">
                    <a:lumMod val="75000"/>
                  </a:schemeClr>
                </a:solidFill>
              </a:rPr>
              <a:t>Swit</a:t>
            </a:r>
            <a:r>
              <a:rPr sz="4000" spc="-75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sz="4000" spc="-17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sz="4000" spc="-17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sz="4000" spc="-13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sz="4000" spc="-295" dirty="0">
                <a:solidFill>
                  <a:schemeClr val="accent6">
                    <a:lumMod val="75000"/>
                  </a:schemeClr>
                </a:solidFill>
              </a:rPr>
              <a:t>.Ca</a:t>
            </a:r>
            <a:r>
              <a:rPr sz="4000" spc="-3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4000" spc="-135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4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260" y="1172051"/>
            <a:ext cx="8730615" cy="2285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40000"/>
              </a:lnSpc>
              <a:spcBef>
                <a:spcPts val="9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b="1" spc="-30" dirty="0">
                <a:latin typeface="Arial"/>
                <a:cs typeface="Arial"/>
              </a:rPr>
              <a:t>if...else </a:t>
            </a:r>
            <a:r>
              <a:rPr sz="2000" b="1" spc="-55" dirty="0">
                <a:latin typeface="Arial"/>
                <a:cs typeface="Arial"/>
              </a:rPr>
              <a:t>if…else </a:t>
            </a:r>
            <a:r>
              <a:rPr sz="2000" b="1" dirty="0">
                <a:latin typeface="Arial"/>
                <a:cs typeface="Arial"/>
              </a:rPr>
              <a:t>statement </a:t>
            </a:r>
            <a:r>
              <a:rPr sz="2000" spc="-20" dirty="0">
                <a:latin typeface="Arial"/>
                <a:cs typeface="Arial"/>
              </a:rPr>
              <a:t>allows </a:t>
            </a:r>
            <a:r>
              <a:rPr sz="2000" spc="15" dirty="0">
                <a:latin typeface="Arial"/>
                <a:cs typeface="Arial"/>
              </a:rPr>
              <a:t>you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execute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15" dirty="0">
                <a:latin typeface="Arial"/>
                <a:cs typeface="Arial"/>
              </a:rPr>
              <a:t>block </a:t>
            </a:r>
            <a:r>
              <a:rPr sz="2000" spc="-5" dirty="0">
                <a:latin typeface="Arial"/>
                <a:cs typeface="Arial"/>
              </a:rPr>
              <a:t>code </a:t>
            </a:r>
            <a:r>
              <a:rPr sz="2000" spc="25" dirty="0">
                <a:latin typeface="Arial"/>
                <a:cs typeface="Arial"/>
              </a:rPr>
              <a:t>among  </a:t>
            </a:r>
            <a:r>
              <a:rPr sz="2000" spc="-15" dirty="0">
                <a:latin typeface="Arial"/>
                <a:cs typeface="Arial"/>
              </a:rPr>
              <a:t>many </a:t>
            </a:r>
            <a:r>
              <a:rPr sz="2000" spc="-20" dirty="0">
                <a:latin typeface="Arial"/>
                <a:cs typeface="Arial"/>
              </a:rPr>
              <a:t>alternatives. </a:t>
            </a:r>
            <a:r>
              <a:rPr sz="2000" spc="15" dirty="0">
                <a:latin typeface="Arial"/>
                <a:cs typeface="Arial"/>
              </a:rPr>
              <a:t>If you </a:t>
            </a:r>
            <a:r>
              <a:rPr sz="2000" spc="-4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checking </a:t>
            </a:r>
            <a:r>
              <a:rPr sz="2000" spc="40" dirty="0">
                <a:latin typeface="Arial"/>
                <a:cs typeface="Arial"/>
              </a:rPr>
              <a:t>on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value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single </a:t>
            </a:r>
            <a:r>
              <a:rPr sz="2000" spc="-20" dirty="0">
                <a:latin typeface="Arial"/>
                <a:cs typeface="Arial"/>
              </a:rPr>
              <a:t>variable </a:t>
            </a:r>
            <a:r>
              <a:rPr sz="2000" spc="25" dirty="0">
                <a:latin typeface="Arial"/>
                <a:cs typeface="Arial"/>
              </a:rPr>
              <a:t>in  </a:t>
            </a:r>
            <a:r>
              <a:rPr sz="2000" b="1" spc="-30" dirty="0">
                <a:latin typeface="Arial"/>
                <a:cs typeface="Arial"/>
              </a:rPr>
              <a:t>if...else </a:t>
            </a:r>
            <a:r>
              <a:rPr sz="2000" b="1" spc="-55" dirty="0">
                <a:latin typeface="Arial"/>
                <a:cs typeface="Arial"/>
              </a:rPr>
              <a:t>if…else </a:t>
            </a:r>
            <a:r>
              <a:rPr sz="2000" b="1" spc="-15" dirty="0">
                <a:latin typeface="Arial"/>
                <a:cs typeface="Arial"/>
              </a:rPr>
              <a:t>statement</a:t>
            </a:r>
            <a:r>
              <a:rPr sz="2000" spc="-15" dirty="0">
                <a:latin typeface="Arial"/>
                <a:cs typeface="Arial"/>
              </a:rPr>
              <a:t>, </a:t>
            </a:r>
            <a:r>
              <a:rPr sz="2000" spc="75" dirty="0">
                <a:latin typeface="Arial"/>
                <a:cs typeface="Arial"/>
              </a:rPr>
              <a:t>it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35" dirty="0">
                <a:latin typeface="Arial"/>
                <a:cs typeface="Arial"/>
              </a:rPr>
              <a:t>better </a:t>
            </a:r>
            <a:r>
              <a:rPr sz="2000" spc="95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use </a:t>
            </a:r>
            <a:r>
              <a:rPr sz="2000" b="1" spc="-45" dirty="0">
                <a:latin typeface="Arial"/>
                <a:cs typeface="Arial"/>
              </a:rPr>
              <a:t>switch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statement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425450" indent="-343535">
              <a:lnSpc>
                <a:spcPct val="139600"/>
              </a:lnSpc>
              <a:spcBef>
                <a:spcPts val="102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The </a:t>
            </a:r>
            <a:r>
              <a:rPr sz="2000" b="1" spc="-45" dirty="0">
                <a:latin typeface="Arial"/>
                <a:cs typeface="Arial"/>
              </a:rPr>
              <a:t>switch </a:t>
            </a:r>
            <a:r>
              <a:rPr sz="2000" b="1" dirty="0">
                <a:latin typeface="Arial"/>
                <a:cs typeface="Arial"/>
              </a:rPr>
              <a:t>statement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40" dirty="0">
                <a:latin typeface="Arial"/>
                <a:cs typeface="Arial"/>
              </a:rPr>
              <a:t>often </a:t>
            </a:r>
            <a:r>
              <a:rPr sz="2000" spc="-20" dirty="0">
                <a:latin typeface="Arial"/>
                <a:cs typeface="Arial"/>
              </a:rPr>
              <a:t>faster </a:t>
            </a:r>
            <a:r>
              <a:rPr sz="2000" spc="15" dirty="0">
                <a:latin typeface="Arial"/>
                <a:cs typeface="Arial"/>
              </a:rPr>
              <a:t>than </a:t>
            </a:r>
            <a:r>
              <a:rPr sz="2000" spc="-10" dirty="0">
                <a:latin typeface="Arial"/>
                <a:cs typeface="Arial"/>
              </a:rPr>
              <a:t>nested </a:t>
            </a:r>
            <a:r>
              <a:rPr sz="2000" spc="-60" dirty="0">
                <a:latin typeface="Arial"/>
                <a:cs typeface="Arial"/>
              </a:rPr>
              <a:t>if...else </a:t>
            </a:r>
            <a:r>
              <a:rPr sz="2000" b="1" spc="40" dirty="0">
                <a:latin typeface="Arial"/>
                <a:cs typeface="Arial"/>
              </a:rPr>
              <a:t>(not </a:t>
            </a:r>
            <a:r>
              <a:rPr sz="2000" b="1" spc="-45" dirty="0">
                <a:latin typeface="Arial"/>
                <a:cs typeface="Arial"/>
              </a:rPr>
              <a:t>always)</a:t>
            </a:r>
            <a:r>
              <a:rPr sz="2000" spc="-45" dirty="0">
                <a:latin typeface="Arial"/>
                <a:cs typeface="Arial"/>
              </a:rPr>
              <a:t>.  </a:t>
            </a:r>
            <a:r>
              <a:rPr sz="2000" spc="-50" dirty="0">
                <a:latin typeface="Arial"/>
                <a:cs typeface="Arial"/>
              </a:rPr>
              <a:t>Also,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syntax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switch </a:t>
            </a:r>
            <a:r>
              <a:rPr sz="2000" spc="5" dirty="0">
                <a:latin typeface="Arial"/>
                <a:cs typeface="Arial"/>
              </a:rPr>
              <a:t>statement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35" dirty="0">
                <a:latin typeface="Arial"/>
                <a:cs typeface="Arial"/>
              </a:rPr>
              <a:t>cleaner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85" dirty="0">
                <a:latin typeface="Arial"/>
                <a:cs typeface="Arial"/>
              </a:rPr>
              <a:t>easy </a:t>
            </a:r>
            <a:r>
              <a:rPr sz="2000" spc="90" dirty="0">
                <a:latin typeface="Arial"/>
                <a:cs typeface="Arial"/>
              </a:rPr>
              <a:t>to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understand.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2691" y="3983735"/>
            <a:ext cx="5088636" cy="2874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97028"/>
            <a:ext cx="72087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25" dirty="0">
                <a:solidFill>
                  <a:schemeClr val="accent6">
                    <a:lumMod val="75000"/>
                  </a:schemeClr>
                </a:solidFill>
              </a:rPr>
              <a:t>Syntax </a:t>
            </a:r>
            <a:r>
              <a:rPr b="1" spc="135" dirty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b="1" spc="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130" dirty="0">
                <a:solidFill>
                  <a:schemeClr val="accent6">
                    <a:lumMod val="75000"/>
                  </a:schemeClr>
                </a:solidFill>
              </a:rPr>
              <a:t>switch...case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9516" y="1210054"/>
            <a:ext cx="7713345" cy="5579745"/>
            <a:chOff x="699516" y="1210054"/>
            <a:chExt cx="7713345" cy="5579745"/>
          </a:xfrm>
        </p:grpSpPr>
        <p:sp>
          <p:nvSpPr>
            <p:cNvPr id="4" name="object 4"/>
            <p:cNvSpPr/>
            <p:nvPr/>
          </p:nvSpPr>
          <p:spPr>
            <a:xfrm>
              <a:off x="709422" y="1219960"/>
              <a:ext cx="7693659" cy="5560060"/>
            </a:xfrm>
            <a:custGeom>
              <a:avLst/>
              <a:gdLst/>
              <a:ahLst/>
              <a:cxnLst/>
              <a:rect l="l" t="t" r="r" b="b"/>
              <a:pathLst>
                <a:path w="7693659" h="5560059">
                  <a:moveTo>
                    <a:pt x="7693152" y="0"/>
                  </a:moveTo>
                  <a:lnTo>
                    <a:pt x="0" y="0"/>
                  </a:lnTo>
                  <a:lnTo>
                    <a:pt x="0" y="5559552"/>
                  </a:lnTo>
                  <a:lnTo>
                    <a:pt x="7693152" y="5559552"/>
                  </a:lnTo>
                  <a:lnTo>
                    <a:pt x="769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1219960"/>
              <a:ext cx="7693659" cy="5560060"/>
            </a:xfrm>
            <a:custGeom>
              <a:avLst/>
              <a:gdLst/>
              <a:ahLst/>
              <a:cxnLst/>
              <a:rect l="l" t="t" r="r" b="b"/>
              <a:pathLst>
                <a:path w="7693659" h="5560059">
                  <a:moveTo>
                    <a:pt x="0" y="5559552"/>
                  </a:moveTo>
                  <a:lnTo>
                    <a:pt x="7693152" y="5559552"/>
                  </a:lnTo>
                  <a:lnTo>
                    <a:pt x="7693152" y="0"/>
                  </a:lnTo>
                  <a:lnTo>
                    <a:pt x="0" y="0"/>
                  </a:lnTo>
                  <a:lnTo>
                    <a:pt x="0" y="5559552"/>
                  </a:lnTo>
                  <a:close/>
                </a:path>
              </a:pathLst>
            </a:custGeom>
            <a:ln w="19812">
              <a:solidFill>
                <a:srgbClr val="AB92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400" y="1042771"/>
            <a:ext cx="7127875" cy="56413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spc="-45" dirty="0">
                <a:latin typeface="Arial"/>
                <a:cs typeface="Arial"/>
              </a:rPr>
              <a:t>switch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(n){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010"/>
              </a:spcBef>
            </a:pPr>
            <a:r>
              <a:rPr sz="2000" b="1" spc="-114" dirty="0">
                <a:latin typeface="Arial"/>
                <a:cs typeface="Arial"/>
              </a:rPr>
              <a:t>case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constant1:</a:t>
            </a:r>
            <a:endParaRPr sz="2000">
              <a:latin typeface="Arial"/>
              <a:cs typeface="Arial"/>
            </a:endParaRPr>
          </a:p>
          <a:p>
            <a:pPr marL="571500" marR="753745">
              <a:lnSpc>
                <a:spcPct val="141500"/>
              </a:lnSpc>
            </a:pPr>
            <a:r>
              <a:rPr sz="2000" b="1" spc="330" dirty="0">
                <a:latin typeface="Arial"/>
                <a:cs typeface="Arial"/>
              </a:rPr>
              <a:t>// </a:t>
            </a:r>
            <a:r>
              <a:rPr sz="2000" b="1" spc="-45" dirty="0">
                <a:latin typeface="Arial"/>
                <a:cs typeface="Arial"/>
              </a:rPr>
              <a:t>code </a:t>
            </a:r>
            <a:r>
              <a:rPr sz="2000" b="1" spc="55" dirty="0">
                <a:latin typeface="Arial"/>
                <a:cs typeface="Arial"/>
              </a:rPr>
              <a:t>to </a:t>
            </a:r>
            <a:r>
              <a:rPr sz="2000" b="1" spc="-10" dirty="0">
                <a:latin typeface="Arial"/>
                <a:cs typeface="Arial"/>
              </a:rPr>
              <a:t>be </a:t>
            </a:r>
            <a:r>
              <a:rPr sz="2000" b="1" spc="-20" dirty="0">
                <a:latin typeface="Arial"/>
                <a:cs typeface="Arial"/>
              </a:rPr>
              <a:t>executed </a:t>
            </a:r>
            <a:r>
              <a:rPr sz="2000" b="1" spc="55" dirty="0">
                <a:latin typeface="Arial"/>
                <a:cs typeface="Arial"/>
              </a:rPr>
              <a:t>if </a:t>
            </a:r>
            <a:r>
              <a:rPr sz="2000" b="1" spc="-10" dirty="0">
                <a:latin typeface="Arial"/>
                <a:cs typeface="Arial"/>
              </a:rPr>
              <a:t>n </a:t>
            </a:r>
            <a:r>
              <a:rPr sz="2000" b="1" spc="-114" dirty="0">
                <a:latin typeface="Arial"/>
                <a:cs typeface="Arial"/>
              </a:rPr>
              <a:t>is </a:t>
            </a:r>
            <a:r>
              <a:rPr sz="2000" b="1" spc="-10" dirty="0">
                <a:latin typeface="Arial"/>
                <a:cs typeface="Arial"/>
              </a:rPr>
              <a:t>equal </a:t>
            </a:r>
            <a:r>
              <a:rPr sz="2000" b="1" spc="55" dirty="0">
                <a:latin typeface="Arial"/>
                <a:cs typeface="Arial"/>
              </a:rPr>
              <a:t>to</a:t>
            </a:r>
            <a:r>
              <a:rPr sz="2000" b="1" spc="-36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constant1;  </a:t>
            </a:r>
            <a:r>
              <a:rPr sz="2000" b="1" spc="-30" dirty="0"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010"/>
              </a:spcBef>
            </a:pPr>
            <a:r>
              <a:rPr sz="2000" b="1" spc="-114" dirty="0">
                <a:latin typeface="Arial"/>
                <a:cs typeface="Arial"/>
              </a:rPr>
              <a:t>case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constant2:</a:t>
            </a:r>
            <a:endParaRPr sz="2000">
              <a:latin typeface="Arial"/>
              <a:cs typeface="Arial"/>
            </a:endParaRPr>
          </a:p>
          <a:p>
            <a:pPr marL="571500" marR="753745">
              <a:lnSpc>
                <a:spcPts val="3400"/>
              </a:lnSpc>
              <a:spcBef>
                <a:spcPts val="275"/>
              </a:spcBef>
            </a:pPr>
            <a:r>
              <a:rPr sz="2000" b="1" spc="330" dirty="0">
                <a:latin typeface="Arial"/>
                <a:cs typeface="Arial"/>
              </a:rPr>
              <a:t>// </a:t>
            </a:r>
            <a:r>
              <a:rPr sz="2000" b="1" spc="-45" dirty="0">
                <a:latin typeface="Arial"/>
                <a:cs typeface="Arial"/>
              </a:rPr>
              <a:t>code </a:t>
            </a:r>
            <a:r>
              <a:rPr sz="2000" b="1" spc="55" dirty="0">
                <a:latin typeface="Arial"/>
                <a:cs typeface="Arial"/>
              </a:rPr>
              <a:t>to </a:t>
            </a:r>
            <a:r>
              <a:rPr sz="2000" b="1" spc="-10" dirty="0">
                <a:latin typeface="Arial"/>
                <a:cs typeface="Arial"/>
              </a:rPr>
              <a:t>be </a:t>
            </a:r>
            <a:r>
              <a:rPr sz="2000" b="1" spc="-20" dirty="0">
                <a:latin typeface="Arial"/>
                <a:cs typeface="Arial"/>
              </a:rPr>
              <a:t>executed </a:t>
            </a:r>
            <a:r>
              <a:rPr sz="2000" b="1" spc="55" dirty="0">
                <a:latin typeface="Arial"/>
                <a:cs typeface="Arial"/>
              </a:rPr>
              <a:t>if </a:t>
            </a:r>
            <a:r>
              <a:rPr sz="2000" b="1" spc="-10" dirty="0">
                <a:latin typeface="Arial"/>
                <a:cs typeface="Arial"/>
              </a:rPr>
              <a:t>n </a:t>
            </a:r>
            <a:r>
              <a:rPr sz="2000" b="1" spc="-114" dirty="0">
                <a:latin typeface="Arial"/>
                <a:cs typeface="Arial"/>
              </a:rPr>
              <a:t>is </a:t>
            </a:r>
            <a:r>
              <a:rPr sz="2000" b="1" spc="-10" dirty="0">
                <a:latin typeface="Arial"/>
                <a:cs typeface="Arial"/>
              </a:rPr>
              <a:t>equal </a:t>
            </a:r>
            <a:r>
              <a:rPr sz="2000" b="1" spc="55" dirty="0">
                <a:latin typeface="Arial"/>
                <a:cs typeface="Arial"/>
              </a:rPr>
              <a:t>to</a:t>
            </a:r>
            <a:r>
              <a:rPr sz="2000" b="1" spc="-36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constant2;  </a:t>
            </a:r>
            <a:r>
              <a:rPr sz="2000" b="1" spc="-30" dirty="0"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725"/>
              </a:spcBef>
            </a:pPr>
            <a:r>
              <a:rPr sz="2000" b="1" spc="-1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1000"/>
              </a:spcBef>
            </a:pPr>
            <a:r>
              <a:rPr sz="2000" b="1" spc="-1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09600">
              <a:lnSpc>
                <a:spcPct val="100000"/>
              </a:lnSpc>
              <a:spcBef>
                <a:spcPts val="994"/>
              </a:spcBef>
            </a:pPr>
            <a:r>
              <a:rPr sz="2000" b="1" spc="-1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010"/>
              </a:spcBef>
            </a:pPr>
            <a:r>
              <a:rPr sz="2000" b="1" dirty="0">
                <a:latin typeface="Arial"/>
                <a:cs typeface="Arial"/>
              </a:rPr>
              <a:t>default: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994"/>
              </a:spcBef>
            </a:pPr>
            <a:r>
              <a:rPr sz="2000" b="1" spc="330" dirty="0">
                <a:latin typeface="Arial"/>
                <a:cs typeface="Arial"/>
              </a:rPr>
              <a:t>// </a:t>
            </a:r>
            <a:r>
              <a:rPr sz="2000" b="1" spc="-45" dirty="0">
                <a:latin typeface="Arial"/>
                <a:cs typeface="Arial"/>
              </a:rPr>
              <a:t>code </a:t>
            </a:r>
            <a:r>
              <a:rPr sz="2000" b="1" spc="55" dirty="0">
                <a:latin typeface="Arial"/>
                <a:cs typeface="Arial"/>
              </a:rPr>
              <a:t>to </a:t>
            </a:r>
            <a:r>
              <a:rPr sz="2000" b="1" spc="-10" dirty="0">
                <a:latin typeface="Arial"/>
                <a:cs typeface="Arial"/>
              </a:rPr>
              <a:t>be </a:t>
            </a:r>
            <a:r>
              <a:rPr sz="2000" b="1" spc="-20" dirty="0">
                <a:latin typeface="Arial"/>
                <a:cs typeface="Arial"/>
              </a:rPr>
              <a:t>executed </a:t>
            </a:r>
            <a:r>
              <a:rPr sz="2000" b="1" spc="55" dirty="0">
                <a:latin typeface="Arial"/>
                <a:cs typeface="Arial"/>
              </a:rPr>
              <a:t>if</a:t>
            </a:r>
            <a:r>
              <a:rPr sz="2000" b="1" spc="-3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 doesn't match </a:t>
            </a:r>
            <a:r>
              <a:rPr sz="2000" b="1" spc="-30" dirty="0">
                <a:latin typeface="Arial"/>
                <a:cs typeface="Arial"/>
              </a:rPr>
              <a:t>any constant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18261"/>
            <a:ext cx="6216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>
                <a:solidFill>
                  <a:schemeClr val="accent6">
                    <a:lumMod val="75000"/>
                  </a:schemeClr>
                </a:solidFill>
              </a:rPr>
              <a:t>Switch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r>
              <a:rPr sz="4000" spc="-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000" spc="-40" dirty="0">
                <a:solidFill>
                  <a:schemeClr val="accent6">
                    <a:lumMod val="75000"/>
                  </a:schemeClr>
                </a:solidFill>
              </a:rPr>
              <a:t>Flowchart</a:t>
            </a:r>
            <a:endParaRPr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0279" y="1242059"/>
            <a:ext cx="4258056" cy="5615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18261"/>
            <a:ext cx="5984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sz="4000" spc="6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393951"/>
            <a:ext cx="4762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0" dirty="0">
                <a:latin typeface="Arial"/>
                <a:cs typeface="Arial"/>
              </a:rPr>
              <a:t>// </a:t>
            </a:r>
            <a:r>
              <a:rPr sz="2000" b="1" spc="-10" dirty="0">
                <a:latin typeface="Arial"/>
                <a:cs typeface="Arial"/>
              </a:rPr>
              <a:t>Program </a:t>
            </a:r>
            <a:r>
              <a:rPr sz="2000" b="1" spc="55" dirty="0">
                <a:latin typeface="Arial"/>
                <a:cs typeface="Arial"/>
              </a:rPr>
              <a:t>to </a:t>
            </a:r>
            <a:r>
              <a:rPr sz="2000" b="1" spc="-20" dirty="0">
                <a:latin typeface="Arial"/>
                <a:cs typeface="Arial"/>
              </a:rPr>
              <a:t>create </a:t>
            </a:r>
            <a:r>
              <a:rPr sz="2000" b="1" spc="-35" dirty="0">
                <a:latin typeface="Arial"/>
                <a:cs typeface="Arial"/>
              </a:rPr>
              <a:t>a </a:t>
            </a:r>
            <a:r>
              <a:rPr sz="2000" b="1" spc="-30" dirty="0">
                <a:latin typeface="Arial"/>
                <a:cs typeface="Arial"/>
              </a:rPr>
              <a:t>simple</a:t>
            </a:r>
            <a:r>
              <a:rPr sz="2000" b="1" spc="-32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calculator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828545"/>
            <a:ext cx="7117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30" dirty="0">
                <a:latin typeface="Arial"/>
                <a:cs typeface="Arial"/>
              </a:rPr>
              <a:t>// </a:t>
            </a:r>
            <a:r>
              <a:rPr sz="2000" b="1" spc="-30" dirty="0">
                <a:latin typeface="Arial"/>
                <a:cs typeface="Arial"/>
              </a:rPr>
              <a:t>Performs </a:t>
            </a:r>
            <a:r>
              <a:rPr sz="2000" b="1" spc="5" dirty="0">
                <a:latin typeface="Arial"/>
                <a:cs typeface="Arial"/>
              </a:rPr>
              <a:t>addition, </a:t>
            </a:r>
            <a:r>
              <a:rPr sz="2000" b="1" spc="-20" dirty="0">
                <a:latin typeface="Arial"/>
                <a:cs typeface="Arial"/>
              </a:rPr>
              <a:t>subtraction, </a:t>
            </a:r>
            <a:r>
              <a:rPr sz="2000" b="1" spc="5" dirty="0">
                <a:latin typeface="Arial"/>
                <a:cs typeface="Arial"/>
              </a:rPr>
              <a:t>multiplication or</a:t>
            </a:r>
            <a:r>
              <a:rPr sz="2000" b="1" spc="-33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division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010511"/>
            <a:ext cx="5723255" cy="390525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b="1" spc="-5" dirty="0">
                <a:latin typeface="Arial"/>
                <a:cs typeface="Arial"/>
              </a:rPr>
              <a:t>depending </a:t>
            </a:r>
            <a:r>
              <a:rPr sz="2000" b="1" spc="20" dirty="0">
                <a:latin typeface="Arial"/>
                <a:cs typeface="Arial"/>
              </a:rPr>
              <a:t>the input </a:t>
            </a:r>
            <a:r>
              <a:rPr sz="2000" b="1" spc="40" dirty="0">
                <a:latin typeface="Arial"/>
                <a:cs typeface="Arial"/>
              </a:rPr>
              <a:t>from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12700" marR="3496310">
              <a:lnSpc>
                <a:spcPts val="3400"/>
              </a:lnSpc>
              <a:spcBef>
                <a:spcPts val="250"/>
              </a:spcBef>
            </a:pPr>
            <a:r>
              <a:rPr sz="2000" spc="70" dirty="0">
                <a:latin typeface="Arial"/>
                <a:cs typeface="Arial"/>
              </a:rPr>
              <a:t># </a:t>
            </a:r>
            <a:r>
              <a:rPr sz="2000" dirty="0">
                <a:latin typeface="Arial"/>
                <a:cs typeface="Arial"/>
              </a:rPr>
              <a:t>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&lt;stdio.h&gt;  </a:t>
            </a:r>
            <a:r>
              <a:rPr sz="2000" spc="55" dirty="0">
                <a:latin typeface="Arial"/>
                <a:cs typeface="Arial"/>
              </a:rPr>
              <a:t>int </a:t>
            </a:r>
            <a:r>
              <a:rPr sz="2000" spc="-20" dirty="0">
                <a:latin typeface="Arial"/>
                <a:cs typeface="Arial"/>
              </a:rPr>
              <a:t>main()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730"/>
              </a:spcBef>
            </a:pPr>
            <a:r>
              <a:rPr sz="2000" spc="-30" dirty="0">
                <a:latin typeface="Arial"/>
                <a:cs typeface="Arial"/>
              </a:rPr>
              <a:t>char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operator;</a:t>
            </a:r>
            <a:endParaRPr sz="2000">
              <a:latin typeface="Arial"/>
              <a:cs typeface="Arial"/>
            </a:endParaRPr>
          </a:p>
          <a:p>
            <a:pPr marL="291465" marR="1379220">
              <a:lnSpc>
                <a:spcPct val="141500"/>
              </a:lnSpc>
            </a:pPr>
            <a:r>
              <a:rPr sz="2000" spc="30" dirty="0">
                <a:latin typeface="Arial"/>
                <a:cs typeface="Arial"/>
              </a:rPr>
              <a:t>double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firstNumber,secondNumber;  </a:t>
            </a:r>
            <a:r>
              <a:rPr sz="2000" spc="10" dirty="0">
                <a:latin typeface="Arial"/>
                <a:cs typeface="Arial"/>
              </a:rPr>
              <a:t>printf("Enter </a:t>
            </a:r>
            <a:r>
              <a:rPr sz="2000" spc="-40" dirty="0">
                <a:latin typeface="Arial"/>
                <a:cs typeface="Arial"/>
              </a:rPr>
              <a:t>an </a:t>
            </a:r>
            <a:r>
              <a:rPr sz="2000" spc="25" dirty="0">
                <a:latin typeface="Arial"/>
                <a:cs typeface="Arial"/>
              </a:rPr>
              <a:t>operator </a:t>
            </a:r>
            <a:r>
              <a:rPr sz="2000" dirty="0">
                <a:latin typeface="Arial"/>
                <a:cs typeface="Arial"/>
              </a:rPr>
              <a:t>(+, </a:t>
            </a:r>
            <a:r>
              <a:rPr sz="2000" spc="5" dirty="0">
                <a:latin typeface="Arial"/>
                <a:cs typeface="Arial"/>
              </a:rPr>
              <a:t>-, </a:t>
            </a:r>
            <a:r>
              <a:rPr sz="2000" spc="-65" dirty="0">
                <a:latin typeface="Arial"/>
                <a:cs typeface="Arial"/>
              </a:rPr>
              <a:t>*,):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  <a:p>
            <a:pPr marL="291465" marR="2090420">
              <a:lnSpc>
                <a:spcPct val="141600"/>
              </a:lnSpc>
              <a:spcBef>
                <a:spcPts val="10"/>
              </a:spcBef>
            </a:pPr>
            <a:r>
              <a:rPr sz="2000" spc="-50" dirty="0">
                <a:latin typeface="Arial"/>
                <a:cs typeface="Arial"/>
              </a:rPr>
              <a:t>scanf("%c", </a:t>
            </a:r>
            <a:r>
              <a:rPr sz="2000" spc="25" dirty="0">
                <a:latin typeface="Arial"/>
                <a:cs typeface="Arial"/>
              </a:rPr>
              <a:t>&amp;operator);  </a:t>
            </a:r>
            <a:r>
              <a:rPr sz="2000" spc="10" dirty="0">
                <a:latin typeface="Arial"/>
                <a:cs typeface="Arial"/>
              </a:rPr>
              <a:t>printf("Enter </a:t>
            </a:r>
            <a:r>
              <a:rPr sz="2000" spc="60" dirty="0">
                <a:latin typeface="Arial"/>
                <a:cs typeface="Arial"/>
              </a:rPr>
              <a:t>two </a:t>
            </a:r>
            <a:r>
              <a:rPr sz="2000" spc="-25" dirty="0">
                <a:latin typeface="Arial"/>
                <a:cs typeface="Arial"/>
              </a:rPr>
              <a:t>operands: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994"/>
              </a:spcBef>
            </a:pPr>
            <a:r>
              <a:rPr sz="2000" spc="-30" dirty="0">
                <a:latin typeface="Arial"/>
                <a:cs typeface="Arial"/>
              </a:rPr>
              <a:t>scanf("%lf </a:t>
            </a:r>
            <a:r>
              <a:rPr sz="2000" spc="15" dirty="0">
                <a:latin typeface="Arial"/>
                <a:cs typeface="Arial"/>
              </a:rPr>
              <a:t>%lf",&amp;firstNumber,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&amp;secondNumber);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0000" lnSpcReduction="20000"/>
          </a:bodyPr>
          <a:lstStyle/>
          <a:p>
            <a:pPr marL="469900" marR="6637020" indent="-457834">
              <a:lnSpc>
                <a:spcPct val="155500"/>
              </a:lnSpc>
              <a:spcBef>
                <a:spcPts val="100"/>
              </a:spcBef>
              <a:buNone/>
            </a:pPr>
            <a:r>
              <a:rPr lang="en-US" spc="-100" dirty="0" smtClean="0">
                <a:latin typeface="Verdana"/>
                <a:cs typeface="Verdana"/>
              </a:rPr>
              <a:t>switch(operator)</a:t>
            </a:r>
            <a:r>
              <a:rPr lang="en-US" spc="-160" dirty="0" smtClean="0">
                <a:latin typeface="Verdana"/>
                <a:cs typeface="Verdana"/>
              </a:rPr>
              <a:t> </a:t>
            </a:r>
            <a:r>
              <a:rPr lang="en-US" spc="-500" dirty="0" smtClean="0">
                <a:latin typeface="Verdana"/>
                <a:cs typeface="Verdana"/>
              </a:rPr>
              <a:t>{  </a:t>
            </a:r>
          </a:p>
          <a:p>
            <a:pPr marL="469900" marR="6637020" indent="-457834">
              <a:lnSpc>
                <a:spcPct val="155500"/>
              </a:lnSpc>
              <a:spcBef>
                <a:spcPts val="100"/>
              </a:spcBef>
              <a:buNone/>
            </a:pPr>
            <a:r>
              <a:rPr lang="en-US" spc="-95" dirty="0" smtClean="0">
                <a:latin typeface="Verdana"/>
                <a:cs typeface="Verdana"/>
              </a:rPr>
              <a:t>case</a:t>
            </a:r>
            <a:r>
              <a:rPr lang="en-US" spc="-120" dirty="0" smtClean="0">
                <a:latin typeface="Verdana"/>
                <a:cs typeface="Verdana"/>
              </a:rPr>
              <a:t> </a:t>
            </a:r>
            <a:r>
              <a:rPr lang="en-US" spc="-145" dirty="0" smtClean="0">
                <a:latin typeface="Verdana"/>
                <a:cs typeface="Verdana"/>
              </a:rPr>
              <a:t>'+':</a:t>
            </a:r>
            <a:endParaRPr lang="en-US" dirty="0" smtClean="0">
              <a:latin typeface="Verdana"/>
              <a:cs typeface="Verdana"/>
            </a:endParaRPr>
          </a:p>
          <a:p>
            <a:pPr marL="698500" marR="5080">
              <a:lnSpc>
                <a:spcPct val="155300"/>
              </a:lnSpc>
              <a:spcBef>
                <a:spcPts val="10"/>
              </a:spcBef>
              <a:buNone/>
            </a:pPr>
            <a:r>
              <a:rPr lang="en-US" spc="-145" dirty="0" err="1" smtClean="0">
                <a:latin typeface="Verdana"/>
                <a:cs typeface="Verdana"/>
              </a:rPr>
              <a:t>printf</a:t>
            </a:r>
            <a:r>
              <a:rPr lang="en-US" spc="-145" dirty="0" smtClean="0">
                <a:latin typeface="Verdana"/>
                <a:cs typeface="Verdana"/>
              </a:rPr>
              <a:t>("%.1lf </a:t>
            </a:r>
            <a:r>
              <a:rPr lang="en-US" spc="-175" dirty="0" smtClean="0">
                <a:latin typeface="Verdana"/>
                <a:cs typeface="Verdana"/>
              </a:rPr>
              <a:t>+ </a:t>
            </a:r>
            <a:r>
              <a:rPr lang="en-US" spc="-210" dirty="0" smtClean="0">
                <a:latin typeface="Verdana"/>
                <a:cs typeface="Verdana"/>
              </a:rPr>
              <a:t>%.1lf </a:t>
            </a:r>
            <a:r>
              <a:rPr lang="en-US" spc="-175" dirty="0" smtClean="0">
                <a:latin typeface="Verdana"/>
                <a:cs typeface="Verdana"/>
              </a:rPr>
              <a:t>= </a:t>
            </a:r>
            <a:r>
              <a:rPr lang="en-US" spc="-140" dirty="0" smtClean="0">
                <a:latin typeface="Verdana"/>
                <a:cs typeface="Verdana"/>
              </a:rPr>
              <a:t>%.1lf",firstNumber, </a:t>
            </a:r>
            <a:r>
              <a:rPr lang="en-US" spc="-90" dirty="0" err="1" smtClean="0">
                <a:latin typeface="Verdana"/>
                <a:cs typeface="Verdana"/>
              </a:rPr>
              <a:t>secondNumber</a:t>
            </a:r>
            <a:r>
              <a:rPr lang="en-US" spc="-90" dirty="0" smtClean="0">
                <a:latin typeface="Verdana"/>
                <a:cs typeface="Verdana"/>
              </a:rPr>
              <a:t>, </a:t>
            </a:r>
            <a:r>
              <a:rPr lang="en-US" spc="-95" dirty="0" err="1" smtClean="0">
                <a:latin typeface="Verdana"/>
                <a:cs typeface="Verdana"/>
              </a:rPr>
              <a:t>firstNumber+secondNumber</a:t>
            </a:r>
            <a:r>
              <a:rPr lang="en-US" spc="-95" dirty="0" smtClean="0">
                <a:latin typeface="Verdana"/>
                <a:cs typeface="Verdana"/>
              </a:rPr>
              <a:t>);  </a:t>
            </a:r>
            <a:r>
              <a:rPr lang="en-US" spc="-135" dirty="0" smtClean="0">
                <a:latin typeface="Verdana"/>
                <a:cs typeface="Verdana"/>
              </a:rPr>
              <a:t>break;</a:t>
            </a:r>
            <a:endParaRPr lang="en-US" dirty="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buNone/>
            </a:pPr>
            <a:r>
              <a:rPr lang="en-US" spc="-95" dirty="0" smtClean="0">
                <a:latin typeface="Verdana"/>
                <a:cs typeface="Verdana"/>
              </a:rPr>
              <a:t>case</a:t>
            </a:r>
            <a:r>
              <a:rPr lang="en-US" spc="-120" dirty="0" smtClean="0">
                <a:latin typeface="Verdana"/>
                <a:cs typeface="Verdana"/>
              </a:rPr>
              <a:t> </a:t>
            </a:r>
            <a:r>
              <a:rPr lang="en-US" spc="-110" dirty="0" smtClean="0">
                <a:latin typeface="Verdana"/>
                <a:cs typeface="Verdana"/>
              </a:rPr>
              <a:t>'-':</a:t>
            </a:r>
            <a:endParaRPr lang="en-US" dirty="0" smtClean="0">
              <a:latin typeface="Verdana"/>
              <a:cs typeface="Verdana"/>
            </a:endParaRPr>
          </a:p>
          <a:p>
            <a:pPr marL="698500" marR="106680">
              <a:lnSpc>
                <a:spcPct val="155400"/>
              </a:lnSpc>
              <a:spcBef>
                <a:spcPts val="15"/>
              </a:spcBef>
              <a:buNone/>
            </a:pPr>
            <a:r>
              <a:rPr lang="en-US" spc="-145" dirty="0" err="1" smtClean="0">
                <a:latin typeface="Verdana"/>
                <a:cs typeface="Verdana"/>
              </a:rPr>
              <a:t>printf</a:t>
            </a:r>
            <a:r>
              <a:rPr lang="en-US" spc="-145" dirty="0" smtClean="0">
                <a:latin typeface="Verdana"/>
                <a:cs typeface="Verdana"/>
              </a:rPr>
              <a:t>("%.1lf </a:t>
            </a:r>
            <a:r>
              <a:rPr lang="en-US" spc="-40" dirty="0" smtClean="0">
                <a:latin typeface="Verdana"/>
                <a:cs typeface="Verdana"/>
              </a:rPr>
              <a:t>- </a:t>
            </a:r>
            <a:r>
              <a:rPr lang="en-US" spc="-210" dirty="0" smtClean="0">
                <a:latin typeface="Verdana"/>
                <a:cs typeface="Verdana"/>
              </a:rPr>
              <a:t>%.1lf </a:t>
            </a:r>
            <a:r>
              <a:rPr lang="en-US" spc="-175" dirty="0" smtClean="0">
                <a:latin typeface="Verdana"/>
                <a:cs typeface="Verdana"/>
              </a:rPr>
              <a:t>= </a:t>
            </a:r>
            <a:r>
              <a:rPr lang="en-US" spc="-140" dirty="0" smtClean="0">
                <a:latin typeface="Verdana"/>
                <a:cs typeface="Verdana"/>
              </a:rPr>
              <a:t>%.1lf",firstNumber, </a:t>
            </a:r>
            <a:r>
              <a:rPr lang="en-US" spc="-90" dirty="0" err="1" smtClean="0">
                <a:latin typeface="Verdana"/>
                <a:cs typeface="Verdana"/>
              </a:rPr>
              <a:t>secondNumber</a:t>
            </a:r>
            <a:r>
              <a:rPr lang="en-US" spc="-90" dirty="0" smtClean="0">
                <a:latin typeface="Verdana"/>
                <a:cs typeface="Verdana"/>
              </a:rPr>
              <a:t>, </a:t>
            </a:r>
            <a:r>
              <a:rPr lang="en-US" spc="-85" dirty="0" err="1" smtClean="0">
                <a:latin typeface="Verdana"/>
                <a:cs typeface="Verdana"/>
              </a:rPr>
              <a:t>firstNumber-secondNumber</a:t>
            </a:r>
            <a:r>
              <a:rPr lang="en-US" spc="-85" dirty="0" smtClean="0">
                <a:latin typeface="Verdana"/>
                <a:cs typeface="Verdana"/>
              </a:rPr>
              <a:t>);  </a:t>
            </a:r>
            <a:r>
              <a:rPr lang="en-US" spc="-135" dirty="0" smtClean="0">
                <a:latin typeface="Verdana"/>
                <a:cs typeface="Verdana"/>
              </a:rPr>
              <a:t>break;</a:t>
            </a:r>
            <a:endParaRPr lang="en-US" dirty="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buNone/>
            </a:pPr>
            <a:r>
              <a:rPr lang="en-US" spc="-95" dirty="0" smtClean="0">
                <a:latin typeface="Verdana"/>
                <a:cs typeface="Verdana"/>
              </a:rPr>
              <a:t>case</a:t>
            </a:r>
            <a:r>
              <a:rPr lang="en-US" spc="-120" dirty="0" smtClean="0">
                <a:latin typeface="Verdana"/>
                <a:cs typeface="Verdana"/>
              </a:rPr>
              <a:t> </a:t>
            </a:r>
            <a:r>
              <a:rPr lang="en-US" spc="-180" dirty="0" smtClean="0">
                <a:latin typeface="Verdana"/>
                <a:cs typeface="Verdana"/>
              </a:rPr>
              <a:t>'*':</a:t>
            </a:r>
            <a:endParaRPr lang="en-US" dirty="0" smtClean="0">
              <a:latin typeface="Verdana"/>
              <a:cs typeface="Verdana"/>
            </a:endParaRPr>
          </a:p>
          <a:p>
            <a:pPr marL="698500" marR="104775">
              <a:lnSpc>
                <a:spcPct val="155300"/>
              </a:lnSpc>
              <a:spcBef>
                <a:spcPts val="10"/>
              </a:spcBef>
              <a:buNone/>
            </a:pPr>
            <a:r>
              <a:rPr lang="en-US" spc="-145" dirty="0" err="1" smtClean="0">
                <a:latin typeface="Verdana"/>
                <a:cs typeface="Verdana"/>
              </a:rPr>
              <a:t>printf</a:t>
            </a:r>
            <a:r>
              <a:rPr lang="en-US" spc="-145" dirty="0" smtClean="0">
                <a:latin typeface="Verdana"/>
                <a:cs typeface="Verdana"/>
              </a:rPr>
              <a:t>("%.1lf </a:t>
            </a:r>
            <a:r>
              <a:rPr lang="en-US" spc="-300" dirty="0" smtClean="0">
                <a:latin typeface="Verdana"/>
                <a:cs typeface="Verdana"/>
              </a:rPr>
              <a:t>* </a:t>
            </a:r>
            <a:r>
              <a:rPr lang="en-US" spc="-210" dirty="0" smtClean="0">
                <a:latin typeface="Verdana"/>
                <a:cs typeface="Verdana"/>
              </a:rPr>
              <a:t>%.1lf </a:t>
            </a:r>
            <a:r>
              <a:rPr lang="en-US" spc="-175" dirty="0" smtClean="0">
                <a:latin typeface="Verdana"/>
                <a:cs typeface="Verdana"/>
              </a:rPr>
              <a:t>= </a:t>
            </a:r>
            <a:r>
              <a:rPr lang="en-US" spc="-140" dirty="0" smtClean="0">
                <a:latin typeface="Verdana"/>
                <a:cs typeface="Verdana"/>
              </a:rPr>
              <a:t>%.1lf",firstNumber, </a:t>
            </a:r>
            <a:r>
              <a:rPr lang="en-US" spc="-90" dirty="0" err="1" smtClean="0">
                <a:latin typeface="Verdana"/>
                <a:cs typeface="Verdana"/>
              </a:rPr>
              <a:t>secondNumber</a:t>
            </a:r>
            <a:r>
              <a:rPr lang="en-US" spc="-90" dirty="0" smtClean="0">
                <a:latin typeface="Verdana"/>
                <a:cs typeface="Verdana"/>
              </a:rPr>
              <a:t>, </a:t>
            </a:r>
            <a:r>
              <a:rPr lang="en-US" spc="-95" dirty="0" err="1" smtClean="0">
                <a:latin typeface="Verdana"/>
                <a:cs typeface="Verdana"/>
              </a:rPr>
              <a:t>firstNumber</a:t>
            </a:r>
            <a:r>
              <a:rPr lang="en-US" spc="-95" dirty="0" smtClean="0">
                <a:latin typeface="Verdana"/>
                <a:cs typeface="Verdana"/>
              </a:rPr>
              <a:t>*</a:t>
            </a:r>
            <a:r>
              <a:rPr lang="en-US" spc="-95" dirty="0" err="1" smtClean="0">
                <a:latin typeface="Verdana"/>
                <a:cs typeface="Verdana"/>
              </a:rPr>
              <a:t>secondNumber</a:t>
            </a:r>
            <a:r>
              <a:rPr lang="en-US" spc="-95" dirty="0" smtClean="0">
                <a:latin typeface="Verdana"/>
                <a:cs typeface="Verdana"/>
              </a:rPr>
              <a:t>);  </a:t>
            </a:r>
            <a:r>
              <a:rPr lang="en-US" spc="-135" dirty="0" smtClean="0">
                <a:latin typeface="Verdana"/>
                <a:cs typeface="Verdana"/>
              </a:rPr>
              <a:t>break;</a:t>
            </a:r>
            <a:endParaRPr lang="en-US" dirty="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pc="-95" dirty="0" smtClean="0">
                <a:latin typeface="Verdana"/>
                <a:cs typeface="Verdana"/>
              </a:rPr>
              <a:t>case</a:t>
            </a:r>
            <a:r>
              <a:rPr lang="en-US" spc="-120" dirty="0" smtClean="0">
                <a:latin typeface="Verdana"/>
                <a:cs typeface="Verdana"/>
              </a:rPr>
              <a:t> </a:t>
            </a:r>
            <a:r>
              <a:rPr lang="en-US" spc="-125" dirty="0" smtClean="0">
                <a:latin typeface="Verdana"/>
                <a:cs typeface="Verdana"/>
              </a:rPr>
              <a:t>'/':</a:t>
            </a:r>
            <a:endParaRPr lang="en-US" dirty="0" smtClean="0">
              <a:latin typeface="Verdana"/>
              <a:cs typeface="Verdana"/>
            </a:endParaRPr>
          </a:p>
          <a:p>
            <a:pPr marL="698500" marR="425450">
              <a:lnSpc>
                <a:spcPct val="155300"/>
              </a:lnSpc>
              <a:spcBef>
                <a:spcPts val="15"/>
              </a:spcBef>
              <a:buNone/>
            </a:pPr>
            <a:r>
              <a:rPr lang="en-US" spc="-145" dirty="0" err="1" smtClean="0">
                <a:latin typeface="Verdana"/>
                <a:cs typeface="Verdana"/>
              </a:rPr>
              <a:t>printf</a:t>
            </a:r>
            <a:r>
              <a:rPr lang="en-US" spc="-145" dirty="0" smtClean="0">
                <a:latin typeface="Verdana"/>
                <a:cs typeface="Verdana"/>
              </a:rPr>
              <a:t>("%.1lf </a:t>
            </a:r>
            <a:r>
              <a:rPr lang="en-US" spc="-90" dirty="0" smtClean="0">
                <a:latin typeface="Verdana"/>
                <a:cs typeface="Verdana"/>
              </a:rPr>
              <a:t>/ </a:t>
            </a:r>
            <a:r>
              <a:rPr lang="en-US" spc="-210" dirty="0" smtClean="0">
                <a:latin typeface="Verdana"/>
                <a:cs typeface="Verdana"/>
              </a:rPr>
              <a:t>%.1lf </a:t>
            </a:r>
            <a:r>
              <a:rPr lang="en-US" spc="-175" dirty="0" smtClean="0">
                <a:latin typeface="Verdana"/>
                <a:cs typeface="Verdana"/>
              </a:rPr>
              <a:t>= </a:t>
            </a:r>
            <a:r>
              <a:rPr lang="en-US" spc="-140" dirty="0" smtClean="0">
                <a:latin typeface="Verdana"/>
                <a:cs typeface="Verdana"/>
              </a:rPr>
              <a:t>%.1lf",firstNumber, </a:t>
            </a:r>
            <a:r>
              <a:rPr lang="en-US" spc="-90" dirty="0" err="1" smtClean="0">
                <a:latin typeface="Verdana"/>
                <a:cs typeface="Verdana"/>
              </a:rPr>
              <a:t>secondNumber</a:t>
            </a:r>
            <a:r>
              <a:rPr lang="en-US" spc="-90" dirty="0" smtClean="0">
                <a:latin typeface="Verdana"/>
                <a:cs typeface="Verdana"/>
              </a:rPr>
              <a:t>, </a:t>
            </a:r>
            <a:r>
              <a:rPr lang="en-US" spc="-95" dirty="0" err="1" smtClean="0">
                <a:latin typeface="Verdana"/>
                <a:cs typeface="Verdana"/>
              </a:rPr>
              <a:t>firstNumber</a:t>
            </a:r>
            <a:r>
              <a:rPr lang="en-US" spc="-95" dirty="0" smtClean="0">
                <a:latin typeface="Verdana"/>
                <a:cs typeface="Verdana"/>
              </a:rPr>
              <a:t>/</a:t>
            </a:r>
            <a:r>
              <a:rPr lang="en-US" spc="-95" dirty="0" err="1" smtClean="0">
                <a:latin typeface="Verdana"/>
                <a:cs typeface="Verdana"/>
              </a:rPr>
              <a:t>firstNumber</a:t>
            </a:r>
            <a:r>
              <a:rPr lang="en-US" spc="-95" dirty="0" smtClean="0">
                <a:latin typeface="Verdana"/>
                <a:cs typeface="Verdana"/>
              </a:rPr>
              <a:t>);  </a:t>
            </a:r>
            <a:r>
              <a:rPr lang="en-US" spc="-135" dirty="0" smtClean="0">
                <a:latin typeface="Verdana"/>
                <a:cs typeface="Verdana"/>
              </a:rPr>
              <a:t>break;</a:t>
            </a:r>
            <a:endParaRPr lang="en-US" dirty="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buNone/>
            </a:pPr>
            <a:r>
              <a:rPr lang="en-US" spc="-90" dirty="0" smtClean="0">
                <a:latin typeface="Verdana"/>
                <a:cs typeface="Verdana"/>
              </a:rPr>
              <a:t>// </a:t>
            </a:r>
            <a:r>
              <a:rPr lang="en-US" spc="-65" dirty="0" smtClean="0">
                <a:latin typeface="Verdana"/>
                <a:cs typeface="Verdana"/>
              </a:rPr>
              <a:t>operator </a:t>
            </a:r>
            <a:r>
              <a:rPr lang="en-US" spc="-114" dirty="0" smtClean="0">
                <a:latin typeface="Verdana"/>
                <a:cs typeface="Verdana"/>
              </a:rPr>
              <a:t>is </a:t>
            </a:r>
            <a:r>
              <a:rPr lang="en-US" spc="-85" dirty="0" smtClean="0">
                <a:latin typeface="Verdana"/>
                <a:cs typeface="Verdana"/>
              </a:rPr>
              <a:t>doesn't </a:t>
            </a:r>
            <a:r>
              <a:rPr lang="en-US" spc="-90" dirty="0" smtClean="0">
                <a:latin typeface="Verdana"/>
                <a:cs typeface="Verdana"/>
              </a:rPr>
              <a:t>match </a:t>
            </a:r>
            <a:r>
              <a:rPr lang="en-US" spc="-110" dirty="0" smtClean="0">
                <a:latin typeface="Verdana"/>
                <a:cs typeface="Verdana"/>
              </a:rPr>
              <a:t>any </a:t>
            </a:r>
            <a:r>
              <a:rPr lang="en-US" spc="-95" dirty="0" smtClean="0">
                <a:latin typeface="Verdana"/>
                <a:cs typeface="Verdana"/>
              </a:rPr>
              <a:t>case </a:t>
            </a:r>
            <a:r>
              <a:rPr lang="en-US" spc="-90" dirty="0" smtClean="0">
                <a:latin typeface="Verdana"/>
                <a:cs typeface="Verdana"/>
              </a:rPr>
              <a:t>constant </a:t>
            </a:r>
            <a:r>
              <a:rPr lang="en-US" spc="-195" dirty="0" smtClean="0">
                <a:latin typeface="Verdana"/>
                <a:cs typeface="Verdana"/>
              </a:rPr>
              <a:t>(+, </a:t>
            </a:r>
            <a:r>
              <a:rPr lang="en-US" spc="-105" dirty="0" smtClean="0">
                <a:latin typeface="Verdana"/>
                <a:cs typeface="Verdana"/>
              </a:rPr>
              <a:t>-, </a:t>
            </a:r>
            <a:r>
              <a:rPr lang="en-US" spc="-240" dirty="0" smtClean="0">
                <a:latin typeface="Verdana"/>
                <a:cs typeface="Verdana"/>
              </a:rPr>
              <a:t>*,</a:t>
            </a:r>
            <a:r>
              <a:rPr lang="en-US" spc="-345" dirty="0" smtClean="0">
                <a:latin typeface="Verdana"/>
                <a:cs typeface="Verdana"/>
              </a:rPr>
              <a:t> </a:t>
            </a:r>
            <a:r>
              <a:rPr lang="en-US" spc="-155" dirty="0" smtClean="0">
                <a:latin typeface="Verdana"/>
                <a:cs typeface="Verdana"/>
              </a:rPr>
              <a:t>/)</a:t>
            </a:r>
            <a:endParaRPr lang="en-US" dirty="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buNone/>
            </a:pPr>
            <a:r>
              <a:rPr lang="en-US" spc="-110" dirty="0" smtClean="0">
                <a:latin typeface="Verdana"/>
                <a:cs typeface="Verdana"/>
              </a:rPr>
              <a:t>default:</a:t>
            </a:r>
            <a:endParaRPr lang="en-US" dirty="0" smtClean="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pc="-105" dirty="0" err="1" smtClean="0">
                <a:latin typeface="Verdana"/>
                <a:cs typeface="Verdana"/>
              </a:rPr>
              <a:t>printf</a:t>
            </a:r>
            <a:r>
              <a:rPr lang="en-US" spc="-105" dirty="0" smtClean="0">
                <a:latin typeface="Verdana"/>
                <a:cs typeface="Verdana"/>
              </a:rPr>
              <a:t>("Error! </a:t>
            </a:r>
            <a:r>
              <a:rPr lang="en-US" spc="-65" dirty="0" smtClean="0">
                <a:latin typeface="Verdana"/>
                <a:cs typeface="Verdana"/>
              </a:rPr>
              <a:t>operator </a:t>
            </a:r>
            <a:r>
              <a:rPr lang="en-US" spc="-114" dirty="0" smtClean="0">
                <a:latin typeface="Verdana"/>
                <a:cs typeface="Verdana"/>
              </a:rPr>
              <a:t>is </a:t>
            </a:r>
            <a:r>
              <a:rPr lang="en-US" spc="-60" dirty="0" smtClean="0">
                <a:latin typeface="Verdana"/>
                <a:cs typeface="Verdana"/>
              </a:rPr>
              <a:t>not</a:t>
            </a:r>
            <a:r>
              <a:rPr lang="en-US" spc="-135" dirty="0" smtClean="0">
                <a:latin typeface="Verdana"/>
                <a:cs typeface="Verdana"/>
              </a:rPr>
              <a:t> </a:t>
            </a:r>
            <a:r>
              <a:rPr lang="en-US" spc="-125" dirty="0" smtClean="0">
                <a:latin typeface="Verdana"/>
                <a:cs typeface="Verdana"/>
              </a:rPr>
              <a:t>correct");</a:t>
            </a:r>
            <a:endParaRPr lang="en-US" dirty="0" smtClean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  <a:buNone/>
            </a:pPr>
            <a:r>
              <a:rPr lang="en-US" spc="-500" dirty="0" smtClean="0">
                <a:latin typeface="Verdana"/>
                <a:cs typeface="Verdana"/>
              </a:rPr>
              <a:t>}</a:t>
            </a:r>
            <a:endParaRPr lang="en-US" dirty="0" smtClean="0">
              <a:latin typeface="Verdana"/>
              <a:cs typeface="Verdana"/>
            </a:endParaRPr>
          </a:p>
          <a:p>
            <a:pPr marL="253365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spc="-35" dirty="0" smtClean="0">
                <a:latin typeface="Georgia"/>
                <a:cs typeface="Georgia"/>
              </a:rPr>
              <a:t>return </a:t>
            </a:r>
            <a:r>
              <a:rPr lang="en-US" spc="-105" dirty="0" smtClean="0">
                <a:latin typeface="Georgia"/>
                <a:cs typeface="Georgia"/>
              </a:rPr>
              <a:t>0;</a:t>
            </a:r>
            <a:r>
              <a:rPr lang="en-US" spc="-130" dirty="0" smtClean="0">
                <a:latin typeface="Georgia"/>
                <a:cs typeface="Georgia"/>
              </a:rPr>
              <a:t> </a:t>
            </a:r>
            <a:r>
              <a:rPr lang="en-US" spc="-204" dirty="0" smtClean="0">
                <a:latin typeface="Georgia"/>
                <a:cs typeface="Georgia"/>
              </a:rPr>
              <a:t>}</a:t>
            </a:r>
            <a:endParaRPr lang="en-US" dirty="0" smtClean="0">
              <a:latin typeface="Georgia"/>
              <a:cs typeface="Georgi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2181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110" dirty="0" smtClean="0">
                <a:solidFill>
                  <a:schemeClr val="accent6">
                    <a:lumMod val="75000"/>
                  </a:schemeClr>
                </a:solidFill>
              </a:rPr>
              <a:t>Simple </a:t>
            </a:r>
            <a:r>
              <a:rPr b="1" spc="11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b="1" spc="6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5487" y="2880360"/>
            <a:ext cx="3656329" cy="2196465"/>
            <a:chOff x="475487" y="2880360"/>
            <a:chExt cx="3656329" cy="2196465"/>
          </a:xfrm>
        </p:grpSpPr>
        <p:sp>
          <p:nvSpPr>
            <p:cNvPr id="4" name="object 4"/>
            <p:cNvSpPr/>
            <p:nvPr/>
          </p:nvSpPr>
          <p:spPr>
            <a:xfrm>
              <a:off x="485393" y="2890266"/>
              <a:ext cx="3636645" cy="2176780"/>
            </a:xfrm>
            <a:custGeom>
              <a:avLst/>
              <a:gdLst/>
              <a:ahLst/>
              <a:cxnLst/>
              <a:rect l="l" t="t" r="r" b="b"/>
              <a:pathLst>
                <a:path w="3636645" h="2176779">
                  <a:moveTo>
                    <a:pt x="3636263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3636263" y="2176272"/>
                  </a:lnTo>
                  <a:lnTo>
                    <a:pt x="363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393" y="2890266"/>
              <a:ext cx="3636645" cy="2176780"/>
            </a:xfrm>
            <a:custGeom>
              <a:avLst/>
              <a:gdLst/>
              <a:ahLst/>
              <a:cxnLst/>
              <a:rect l="l" t="t" r="r" b="b"/>
              <a:pathLst>
                <a:path w="3636645" h="2176779">
                  <a:moveTo>
                    <a:pt x="0" y="2176272"/>
                  </a:moveTo>
                  <a:lnTo>
                    <a:pt x="3636263" y="2176272"/>
                  </a:lnTo>
                  <a:lnTo>
                    <a:pt x="3636263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19812">
              <a:solidFill>
                <a:srgbClr val="F97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2971801"/>
            <a:ext cx="2607310" cy="200247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65" dirty="0">
                <a:solidFill>
                  <a:srgbClr val="00B0F0"/>
                </a:solidFill>
                <a:latin typeface="Arial"/>
                <a:cs typeface="Arial"/>
              </a:rPr>
              <a:t>if</a:t>
            </a:r>
            <a:r>
              <a:rPr sz="2400" b="1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B0F0"/>
                </a:solidFill>
                <a:latin typeface="Arial"/>
                <a:cs typeface="Arial"/>
              </a:rPr>
              <a:t>(testExpression)</a:t>
            </a:r>
            <a:endParaRPr sz="240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0" dirty="0">
                <a:solidFill>
                  <a:srgbClr val="00B0F0"/>
                </a:solidFill>
                <a:latin typeface="Arial"/>
                <a:cs typeface="Arial"/>
              </a:rPr>
              <a:t>{</a:t>
            </a:r>
            <a:endParaRPr sz="2400">
              <a:solidFill>
                <a:srgbClr val="00B0F0"/>
              </a:solidFill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010"/>
              </a:spcBef>
            </a:pPr>
            <a:r>
              <a:rPr sz="2400" b="1" spc="390" dirty="0">
                <a:solidFill>
                  <a:srgbClr val="00B0F0"/>
                </a:solidFill>
                <a:latin typeface="Arial"/>
                <a:cs typeface="Arial"/>
              </a:rPr>
              <a:t>//</a:t>
            </a:r>
            <a:r>
              <a:rPr sz="2400" b="1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B0F0"/>
                </a:solidFill>
                <a:latin typeface="Arial"/>
                <a:cs typeface="Arial"/>
              </a:rPr>
              <a:t>statements</a:t>
            </a:r>
            <a:endParaRPr sz="240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400" b="1" spc="-50" dirty="0">
                <a:solidFill>
                  <a:srgbClr val="00B0F0"/>
                </a:solidFill>
                <a:latin typeface="Arial"/>
                <a:cs typeface="Arial"/>
              </a:rPr>
              <a:t>}</a:t>
            </a:r>
            <a:endParaRPr sz="24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1245108"/>
            <a:ext cx="4014215" cy="5308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675152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spc="16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ED5717"/>
                  </a:solidFill>
                </a:uFill>
                <a:latin typeface="Arial"/>
                <a:cs typeface="Arial"/>
              </a:rPr>
              <a:t>goto</a:t>
            </a:r>
            <a:r>
              <a:rPr sz="4200" spc="65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ED5717"/>
                  </a:solidFill>
                </a:uFill>
                <a:latin typeface="Arial"/>
                <a:cs typeface="Arial"/>
              </a:rPr>
              <a:t> </a:t>
            </a:r>
            <a:r>
              <a:rPr sz="4200" spc="-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ED5717"/>
                  </a:solidFill>
                </a:uFill>
                <a:latin typeface="Arial"/>
                <a:cs typeface="Arial"/>
              </a:rPr>
              <a:t>Statement</a:t>
            </a:r>
            <a:endParaRPr sz="42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749554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95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75" dirty="0">
                <a:latin typeface="Arial"/>
                <a:cs typeface="Arial"/>
              </a:rPr>
              <a:t>goto </a:t>
            </a:r>
            <a:r>
              <a:rPr sz="2000" spc="5" dirty="0">
                <a:latin typeface="Arial"/>
                <a:cs typeface="Arial"/>
              </a:rPr>
              <a:t>statement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30" dirty="0">
                <a:latin typeface="Arial"/>
                <a:cs typeface="Arial"/>
              </a:rPr>
              <a:t>used </a:t>
            </a:r>
            <a:r>
              <a:rPr sz="2000" spc="95" dirty="0">
                <a:latin typeface="Arial"/>
                <a:cs typeface="Arial"/>
              </a:rPr>
              <a:t>to </a:t>
            </a:r>
            <a:r>
              <a:rPr sz="2000" b="1" spc="10" dirty="0">
                <a:latin typeface="Arial"/>
                <a:cs typeface="Arial"/>
              </a:rPr>
              <a:t>alter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normal </a:t>
            </a:r>
            <a:r>
              <a:rPr sz="2000" spc="-45" dirty="0">
                <a:latin typeface="Arial"/>
                <a:cs typeface="Arial"/>
              </a:rPr>
              <a:t>sequence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a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204" dirty="0">
                <a:latin typeface="Arial"/>
                <a:cs typeface="Arial"/>
              </a:rPr>
              <a:t>C  </a:t>
            </a:r>
            <a:r>
              <a:rPr sz="2000" spc="10" dirty="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2362200"/>
            <a:ext cx="3886200" cy="2985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1524000" y="2057400"/>
            <a:ext cx="2532888" cy="3092257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US" sz="2000" b="1" spc="30" dirty="0" smtClean="0">
                <a:latin typeface="Arial"/>
                <a:cs typeface="Arial"/>
              </a:rPr>
              <a:t>Syntax: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endParaRPr lang="en-US" sz="2000" b="1" spc="3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spc="30" smtClean="0">
                <a:latin typeface="Arial"/>
                <a:cs typeface="Arial"/>
              </a:rPr>
              <a:t>goto</a:t>
            </a:r>
            <a:r>
              <a:rPr sz="2000" b="1" spc="-75" smtClean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label;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20" dirty="0">
                <a:latin typeface="Arial"/>
                <a:cs typeface="Arial"/>
              </a:rPr>
              <a:t>... </a:t>
            </a:r>
            <a:r>
              <a:rPr sz="2000" b="1" spc="-15" dirty="0">
                <a:latin typeface="Arial"/>
                <a:cs typeface="Arial"/>
              </a:rPr>
              <a:t>..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20" dirty="0">
                <a:latin typeface="Arial"/>
                <a:cs typeface="Arial"/>
              </a:rPr>
              <a:t>... </a:t>
            </a:r>
            <a:r>
              <a:rPr sz="2000" b="1" spc="-15" dirty="0">
                <a:latin typeface="Arial"/>
                <a:cs typeface="Arial"/>
              </a:rPr>
              <a:t>..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-20" dirty="0">
                <a:latin typeface="Arial"/>
                <a:cs typeface="Arial"/>
              </a:rPr>
              <a:t>... </a:t>
            </a:r>
            <a:r>
              <a:rPr sz="2000" b="1" spc="-15" dirty="0">
                <a:latin typeface="Arial"/>
                <a:cs typeface="Arial"/>
              </a:rPr>
              <a:t>..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12700" marR="10160">
              <a:lnSpc>
                <a:spcPct val="141500"/>
              </a:lnSpc>
              <a:spcBef>
                <a:spcPts val="10"/>
              </a:spcBef>
            </a:pPr>
            <a:r>
              <a:rPr sz="2000" b="1" spc="-30" dirty="0">
                <a:latin typeface="Arial"/>
                <a:cs typeface="Arial"/>
              </a:rPr>
              <a:t>label:  </a:t>
            </a:r>
            <a:r>
              <a:rPr sz="2000" b="1" spc="-15" dirty="0">
                <a:latin typeface="Arial"/>
                <a:cs typeface="Arial"/>
              </a:rPr>
              <a:t>stat</a:t>
            </a:r>
            <a:r>
              <a:rPr sz="2000" b="1" spc="-3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ment;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728492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ED5717"/>
                  </a:solidFill>
                </a:uFill>
                <a:latin typeface="Arial"/>
                <a:cs typeface="Arial"/>
              </a:rPr>
              <a:t>What </a:t>
            </a:r>
            <a:r>
              <a:rPr sz="4200" spc="-1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ED5717"/>
                  </a:solidFill>
                </a:uFill>
                <a:latin typeface="Arial"/>
                <a:cs typeface="Arial"/>
              </a:rPr>
              <a:t>is</a:t>
            </a:r>
            <a:r>
              <a:rPr sz="4200" spc="-1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ED5717"/>
                  </a:solidFill>
                </a:uFill>
                <a:latin typeface="Arial"/>
                <a:cs typeface="Arial"/>
              </a:rPr>
              <a:t> </a:t>
            </a:r>
            <a:r>
              <a:rPr sz="4200" spc="-16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ED5717"/>
                  </a:solidFill>
                </a:uFill>
                <a:latin typeface="Arial"/>
                <a:cs typeface="Arial"/>
              </a:rPr>
              <a:t>Label?</a:t>
            </a:r>
            <a:endParaRPr sz="42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287" y="1803628"/>
            <a:ext cx="8140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label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40" dirty="0">
                <a:latin typeface="Arial"/>
                <a:cs typeface="Arial"/>
              </a:rPr>
              <a:t>an </a:t>
            </a:r>
            <a:r>
              <a:rPr sz="2000" spc="10" dirty="0">
                <a:latin typeface="Arial"/>
                <a:cs typeface="Arial"/>
              </a:rPr>
              <a:t>identifier.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b="1" spc="30" dirty="0">
                <a:latin typeface="Arial"/>
                <a:cs typeface="Arial"/>
              </a:rPr>
              <a:t>goto </a:t>
            </a:r>
            <a:r>
              <a:rPr sz="2000" b="1" spc="5" dirty="0">
                <a:latin typeface="Arial"/>
                <a:cs typeface="Arial"/>
              </a:rPr>
              <a:t>statement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encountered,  </a:t>
            </a:r>
            <a:r>
              <a:rPr sz="2000" spc="35" dirty="0">
                <a:latin typeface="Arial"/>
                <a:cs typeface="Arial"/>
              </a:rPr>
              <a:t>control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30" dirty="0">
                <a:latin typeface="Arial"/>
                <a:cs typeface="Arial"/>
              </a:rPr>
              <a:t>program </a:t>
            </a:r>
            <a:r>
              <a:rPr sz="2000" spc="5" dirty="0">
                <a:latin typeface="Arial"/>
                <a:cs typeface="Arial"/>
              </a:rPr>
              <a:t>jumps </a:t>
            </a:r>
            <a:r>
              <a:rPr sz="2000" spc="95" dirty="0">
                <a:latin typeface="Arial"/>
                <a:cs typeface="Arial"/>
              </a:rPr>
              <a:t>to </a:t>
            </a:r>
            <a:r>
              <a:rPr sz="2000" b="1" spc="-30" dirty="0">
                <a:latin typeface="Arial"/>
                <a:cs typeface="Arial"/>
              </a:rPr>
              <a:t>label: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starts </a:t>
            </a:r>
            <a:r>
              <a:rPr sz="2000" spc="-5" dirty="0">
                <a:latin typeface="Arial"/>
                <a:cs typeface="Arial"/>
              </a:rPr>
              <a:t>executing </a:t>
            </a:r>
            <a:r>
              <a:rPr sz="2000" spc="25" dirty="0">
                <a:latin typeface="Arial"/>
                <a:cs typeface="Arial"/>
              </a:rPr>
              <a:t>the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9883" y="3363467"/>
            <a:ext cx="4174236" cy="3183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4373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b="1" spc="160" dirty="0">
                <a:solidFill>
                  <a:schemeClr val="accent6">
                    <a:lumMod val="75000"/>
                  </a:schemeClr>
                </a:solidFill>
              </a:rPr>
              <a:t>goto</a:t>
            </a:r>
            <a:r>
              <a:rPr b="1" spc="4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863989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spc="-35" dirty="0"/>
              <a:t>previously </a:t>
            </a:r>
            <a:r>
              <a:rPr sz="2400" spc="5" dirty="0"/>
              <a:t>entered </a:t>
            </a:r>
            <a:r>
              <a:rPr sz="2400" spc="-20" dirty="0"/>
              <a:t>positive </a:t>
            </a:r>
            <a:r>
              <a:rPr sz="2400" spc="5" dirty="0"/>
              <a:t>number </a:t>
            </a:r>
            <a:r>
              <a:rPr sz="2400" spc="-120" dirty="0"/>
              <a:t>is</a:t>
            </a:r>
            <a:r>
              <a:rPr sz="2400" spc="-10" dirty="0"/>
              <a:t> </a:t>
            </a:r>
            <a:r>
              <a:rPr sz="2400" spc="-30" dirty="0"/>
              <a:t>displayed</a:t>
            </a:r>
          </a:p>
          <a:p>
            <a:pPr marL="12700" marR="3511550">
              <a:lnSpc>
                <a:spcPts val="3400"/>
              </a:lnSpc>
              <a:spcBef>
                <a:spcPts val="250"/>
              </a:spcBef>
            </a:pPr>
            <a:r>
              <a:rPr sz="2400" b="0" spc="70" dirty="0">
                <a:latin typeface="Arial"/>
                <a:cs typeface="Arial"/>
              </a:rPr>
              <a:t># </a:t>
            </a:r>
            <a:r>
              <a:rPr sz="2400" b="0" dirty="0">
                <a:latin typeface="Arial"/>
                <a:cs typeface="Arial"/>
              </a:rPr>
              <a:t>include</a:t>
            </a:r>
            <a:r>
              <a:rPr sz="2400" b="0" spc="-110" dirty="0">
                <a:latin typeface="Arial"/>
                <a:cs typeface="Arial"/>
              </a:rPr>
              <a:t> </a:t>
            </a:r>
            <a:r>
              <a:rPr sz="2400" b="0" spc="45" dirty="0">
                <a:latin typeface="Arial"/>
                <a:cs typeface="Arial"/>
              </a:rPr>
              <a:t>&lt;stdio.h&gt;  </a:t>
            </a:r>
            <a:r>
              <a:rPr sz="2400" b="0" spc="55" dirty="0">
                <a:latin typeface="Arial"/>
                <a:cs typeface="Arial"/>
              </a:rPr>
              <a:t>int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spc="-30" dirty="0">
                <a:latin typeface="Arial"/>
                <a:cs typeface="Arial"/>
              </a:rPr>
              <a:t>main(){</a:t>
            </a:r>
          </a:p>
          <a:p>
            <a:pPr marL="291465" marR="2840990">
              <a:lnSpc>
                <a:spcPts val="3400"/>
              </a:lnSpc>
              <a:spcBef>
                <a:spcPts val="10"/>
              </a:spcBef>
            </a:pPr>
            <a:r>
              <a:rPr sz="2400" b="0" spc="-5" dirty="0">
                <a:latin typeface="Arial"/>
                <a:cs typeface="Arial"/>
              </a:rPr>
              <a:t>const </a:t>
            </a:r>
            <a:r>
              <a:rPr sz="2400" b="0" spc="55" dirty="0">
                <a:latin typeface="Arial"/>
                <a:cs typeface="Arial"/>
              </a:rPr>
              <a:t>int </a:t>
            </a:r>
            <a:r>
              <a:rPr sz="2400" b="0" spc="5" dirty="0">
                <a:latin typeface="Arial"/>
                <a:cs typeface="Arial"/>
              </a:rPr>
              <a:t>maxInput </a:t>
            </a:r>
            <a:r>
              <a:rPr sz="2400" b="0" spc="200" dirty="0">
                <a:latin typeface="Arial"/>
                <a:cs typeface="Arial"/>
              </a:rPr>
              <a:t>=</a:t>
            </a:r>
            <a:r>
              <a:rPr sz="2400" b="0" spc="-150" dirty="0">
                <a:latin typeface="Arial"/>
                <a:cs typeface="Arial"/>
              </a:rPr>
              <a:t> </a:t>
            </a:r>
            <a:r>
              <a:rPr sz="2400" b="0" spc="-85" dirty="0">
                <a:latin typeface="Arial"/>
                <a:cs typeface="Arial"/>
              </a:rPr>
              <a:t>5;  </a:t>
            </a:r>
            <a:r>
              <a:rPr sz="2400" b="0" spc="55" dirty="0">
                <a:latin typeface="Arial"/>
                <a:cs typeface="Arial"/>
              </a:rPr>
              <a:t>int</a:t>
            </a:r>
            <a:r>
              <a:rPr sz="2400" b="0" spc="-5" dirty="0">
                <a:latin typeface="Arial"/>
                <a:cs typeface="Arial"/>
              </a:rPr>
              <a:t> </a:t>
            </a:r>
            <a:r>
              <a:rPr sz="2400" b="0" spc="-50" dirty="0">
                <a:latin typeface="Arial"/>
                <a:cs typeface="Arial"/>
              </a:rPr>
              <a:t>i;</a:t>
            </a:r>
          </a:p>
          <a:p>
            <a:pPr marL="291465">
              <a:lnSpc>
                <a:spcPct val="100000"/>
              </a:lnSpc>
              <a:spcBef>
                <a:spcPts val="710"/>
              </a:spcBef>
            </a:pPr>
            <a:r>
              <a:rPr sz="2400" b="0" spc="30" dirty="0">
                <a:latin typeface="Arial"/>
                <a:cs typeface="Arial"/>
              </a:rPr>
              <a:t>double </a:t>
            </a:r>
            <a:r>
              <a:rPr sz="2400" b="0" dirty="0">
                <a:latin typeface="Arial"/>
                <a:cs typeface="Arial"/>
              </a:rPr>
              <a:t>number, </a:t>
            </a:r>
            <a:r>
              <a:rPr sz="2400" b="0" spc="-50" dirty="0">
                <a:latin typeface="Arial"/>
                <a:cs typeface="Arial"/>
              </a:rPr>
              <a:t>average, </a:t>
            </a:r>
            <a:r>
              <a:rPr sz="2400" b="0" spc="-25" dirty="0">
                <a:latin typeface="Arial"/>
                <a:cs typeface="Arial"/>
              </a:rPr>
              <a:t>sum=0.0;</a:t>
            </a:r>
          </a:p>
          <a:p>
            <a:pPr marL="572135" marR="1617980" indent="-560070">
              <a:lnSpc>
                <a:spcPct val="141500"/>
              </a:lnSpc>
              <a:spcBef>
                <a:spcPts val="15"/>
              </a:spcBef>
            </a:pPr>
            <a:r>
              <a:rPr sz="2400" b="0" spc="20" dirty="0">
                <a:latin typeface="Arial"/>
                <a:cs typeface="Arial"/>
              </a:rPr>
              <a:t>for(i=1; </a:t>
            </a:r>
            <a:r>
              <a:rPr sz="2400" b="0" spc="30" dirty="0">
                <a:latin typeface="Arial"/>
                <a:cs typeface="Arial"/>
              </a:rPr>
              <a:t>i&lt;=maxInput; </a:t>
            </a:r>
            <a:r>
              <a:rPr sz="2400" b="0" spc="55" dirty="0">
                <a:latin typeface="Arial"/>
                <a:cs typeface="Arial"/>
              </a:rPr>
              <a:t>++i){  </a:t>
            </a:r>
            <a:r>
              <a:rPr sz="2400" b="0" spc="10" dirty="0">
                <a:latin typeface="Arial"/>
                <a:cs typeface="Arial"/>
              </a:rPr>
              <a:t>printf("%d. </a:t>
            </a:r>
            <a:r>
              <a:rPr sz="2400" b="0" spc="-45" dirty="0">
                <a:latin typeface="Arial"/>
                <a:cs typeface="Arial"/>
              </a:rPr>
              <a:t>Enter </a:t>
            </a:r>
            <a:r>
              <a:rPr sz="2400" b="0" spc="-95" dirty="0">
                <a:latin typeface="Arial"/>
                <a:cs typeface="Arial"/>
              </a:rPr>
              <a:t>a </a:t>
            </a:r>
            <a:r>
              <a:rPr sz="2400" b="0" dirty="0">
                <a:latin typeface="Arial"/>
                <a:cs typeface="Arial"/>
              </a:rPr>
              <a:t>number: </a:t>
            </a:r>
            <a:r>
              <a:rPr sz="2400" b="0" spc="-30" dirty="0">
                <a:latin typeface="Arial"/>
                <a:cs typeface="Arial"/>
              </a:rPr>
              <a:t>", </a:t>
            </a:r>
            <a:r>
              <a:rPr sz="2400" b="0" spc="-55" dirty="0">
                <a:latin typeface="Arial"/>
                <a:cs typeface="Arial"/>
              </a:rPr>
              <a:t>i);  </a:t>
            </a:r>
            <a:r>
              <a:rPr sz="2400" b="0" spc="-10" dirty="0">
                <a:latin typeface="Arial"/>
                <a:cs typeface="Arial"/>
              </a:rPr>
              <a:t>scanf("%lf",&amp;number);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131" y="1272616"/>
            <a:ext cx="749935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30" dirty="0">
                <a:latin typeface="Arial"/>
                <a:cs typeface="Arial"/>
              </a:rPr>
              <a:t>//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Program </a:t>
            </a:r>
            <a:r>
              <a:rPr sz="2000" b="1" spc="55" dirty="0">
                <a:latin typeface="Arial"/>
                <a:cs typeface="Arial"/>
              </a:rPr>
              <a:t>to </a:t>
            </a:r>
            <a:r>
              <a:rPr sz="2000" b="1" spc="-35" dirty="0">
                <a:latin typeface="Arial"/>
                <a:cs typeface="Arial"/>
              </a:rPr>
              <a:t>calculate </a:t>
            </a:r>
            <a:r>
              <a:rPr sz="2000" b="1" spc="20" dirty="0">
                <a:latin typeface="Arial"/>
                <a:cs typeface="Arial"/>
              </a:rPr>
              <a:t>the </a:t>
            </a:r>
            <a:r>
              <a:rPr sz="2000" b="1" spc="-65" dirty="0">
                <a:latin typeface="Arial"/>
                <a:cs typeface="Arial"/>
              </a:rPr>
              <a:t>sum </a:t>
            </a:r>
            <a:r>
              <a:rPr sz="2000" b="1" spc="-15" dirty="0">
                <a:latin typeface="Arial"/>
                <a:cs typeface="Arial"/>
              </a:rPr>
              <a:t>and </a:t>
            </a:r>
            <a:r>
              <a:rPr sz="2000" b="1" spc="-20" dirty="0">
                <a:latin typeface="Arial"/>
                <a:cs typeface="Arial"/>
              </a:rPr>
              <a:t>average </a:t>
            </a:r>
            <a:r>
              <a:rPr sz="2000" b="1" spc="50" dirty="0">
                <a:latin typeface="Arial"/>
                <a:cs typeface="Arial"/>
              </a:rPr>
              <a:t>of </a:t>
            </a:r>
            <a:r>
              <a:rPr sz="2000" b="1" spc="15" dirty="0">
                <a:latin typeface="Arial"/>
                <a:cs typeface="Arial"/>
              </a:rPr>
              <a:t>maximum </a:t>
            </a:r>
            <a:r>
              <a:rPr sz="2000" b="1" spc="50" dirty="0">
                <a:latin typeface="Arial"/>
                <a:cs typeface="Arial"/>
              </a:rPr>
              <a:t>of </a:t>
            </a:r>
            <a:r>
              <a:rPr sz="2000" b="1" spc="4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131" y="2010918"/>
            <a:ext cx="69443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30" dirty="0">
                <a:latin typeface="Arial"/>
                <a:cs typeface="Arial"/>
              </a:rPr>
              <a:t>// </a:t>
            </a:r>
            <a:r>
              <a:rPr sz="2000" b="1" spc="90" dirty="0">
                <a:latin typeface="Arial"/>
                <a:cs typeface="Arial"/>
              </a:rPr>
              <a:t>If </a:t>
            </a:r>
            <a:r>
              <a:rPr sz="2000" b="1" spc="-65" dirty="0">
                <a:latin typeface="Arial"/>
                <a:cs typeface="Arial"/>
              </a:rPr>
              <a:t>user </a:t>
            </a:r>
            <a:r>
              <a:rPr sz="2000" b="1" spc="-30" dirty="0">
                <a:latin typeface="Arial"/>
                <a:cs typeface="Arial"/>
              </a:rPr>
              <a:t>enters </a:t>
            </a:r>
            <a:r>
              <a:rPr sz="2000" b="1" spc="-5" dirty="0">
                <a:latin typeface="Arial"/>
                <a:cs typeface="Arial"/>
              </a:rPr>
              <a:t>negative </a:t>
            </a:r>
            <a:r>
              <a:rPr sz="2000" b="1" dirty="0">
                <a:latin typeface="Arial"/>
                <a:cs typeface="Arial"/>
              </a:rPr>
              <a:t>number, </a:t>
            </a:r>
            <a:r>
              <a:rPr sz="2000" b="1" spc="20" dirty="0">
                <a:latin typeface="Arial"/>
                <a:cs typeface="Arial"/>
              </a:rPr>
              <a:t>the </a:t>
            </a:r>
            <a:r>
              <a:rPr sz="2000" b="1" spc="-65" dirty="0">
                <a:latin typeface="Arial"/>
                <a:cs typeface="Arial"/>
              </a:rPr>
              <a:t>sum </a:t>
            </a:r>
            <a:r>
              <a:rPr sz="2000" b="1" spc="-15" dirty="0">
                <a:latin typeface="Arial"/>
                <a:cs typeface="Arial"/>
              </a:rPr>
              <a:t>and </a:t>
            </a:r>
            <a:r>
              <a:rPr sz="2000" b="1" spc="-20" dirty="0">
                <a:latin typeface="Arial"/>
                <a:cs typeface="Arial"/>
              </a:rPr>
              <a:t>average</a:t>
            </a:r>
            <a:r>
              <a:rPr sz="2000" b="1" spc="-3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521" y="1214069"/>
            <a:ext cx="8315325" cy="535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ts val="2280"/>
              </a:lnSpc>
              <a:spcBef>
                <a:spcPts val="105"/>
              </a:spcBef>
            </a:pPr>
            <a:r>
              <a:rPr sz="3000" b="1" baseline="-59722" dirty="0">
                <a:solidFill>
                  <a:srgbClr val="FF0000"/>
                </a:solidFill>
                <a:latin typeface="Arial"/>
                <a:cs typeface="Arial"/>
              </a:rPr>
              <a:t>ju </a:t>
            </a:r>
            <a:r>
              <a:rPr sz="2000" b="1" spc="330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2000" b="1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9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enters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negative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number, </a:t>
            </a:r>
            <a:r>
              <a:rPr sz="2000" b="1" spc="35" dirty="0">
                <a:solidFill>
                  <a:srgbClr val="FF0000"/>
                </a:solidFill>
                <a:latin typeface="Arial"/>
                <a:cs typeface="Arial"/>
              </a:rPr>
              <a:t>flow </a:t>
            </a:r>
            <a:r>
              <a:rPr sz="2000" b="1" spc="5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program 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moves </a:t>
            </a:r>
            <a:r>
              <a:rPr sz="2000" b="1" spc="55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b="1" spc="-10" smtClean="0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endParaRPr sz="2000" smtClean="0">
              <a:latin typeface="Arial"/>
              <a:cs typeface="Arial"/>
            </a:endParaRPr>
          </a:p>
          <a:p>
            <a:pPr marL="301625">
              <a:lnSpc>
                <a:spcPts val="2280"/>
              </a:lnSpc>
            </a:pPr>
            <a:r>
              <a:rPr sz="2000" b="1" spc="40" smtClean="0">
                <a:solidFill>
                  <a:srgbClr val="FF0000"/>
                </a:solidFill>
                <a:latin typeface="Arial"/>
                <a:cs typeface="Arial"/>
              </a:rPr>
              <a:t>mp</a:t>
            </a:r>
            <a:endParaRPr sz="2000" smtClean="0">
              <a:latin typeface="Arial"/>
              <a:cs typeface="Arial"/>
            </a:endParaRPr>
          </a:p>
          <a:p>
            <a:pPr marL="914400" marR="5697220" indent="-279400">
              <a:lnSpc>
                <a:spcPct val="131500"/>
              </a:lnSpc>
              <a:spcBef>
                <a:spcPts val="5"/>
              </a:spcBef>
            </a:pPr>
            <a:r>
              <a:rPr sz="2000" b="1" spc="20" smtClean="0">
                <a:solidFill>
                  <a:srgbClr val="FF0000"/>
                </a:solidFill>
                <a:latin typeface="Arial"/>
                <a:cs typeface="Arial"/>
              </a:rPr>
              <a:t>if(number </a:t>
            </a:r>
            <a:r>
              <a:rPr sz="2000" b="1" spc="24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0.0)  goto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jump;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Arial"/>
              <a:cs typeface="Arial"/>
            </a:endParaRPr>
          </a:p>
          <a:p>
            <a:pPr marL="635000">
              <a:lnSpc>
                <a:spcPct val="100000"/>
              </a:lnSpc>
            </a:pP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sum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245" dirty="0">
                <a:solidFill>
                  <a:srgbClr val="FF0000"/>
                </a:solidFill>
                <a:latin typeface="Arial"/>
                <a:cs typeface="Arial"/>
              </a:rPr>
              <a:t>+=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number;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325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sum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25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sum+number;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60"/>
              </a:spcBef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70"/>
              </a:spcBef>
            </a:pP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jump: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370"/>
              </a:spcBef>
            </a:pPr>
            <a:r>
              <a:rPr sz="2000" spc="-5" dirty="0">
                <a:latin typeface="Arial"/>
                <a:cs typeface="Arial"/>
              </a:rPr>
              <a:t>average=sum/(i-1);</a:t>
            </a:r>
            <a:endParaRPr sz="2000">
              <a:latin typeface="Arial"/>
              <a:cs typeface="Arial"/>
            </a:endParaRPr>
          </a:p>
          <a:p>
            <a:pPr marL="354965" marR="4214495">
              <a:lnSpc>
                <a:spcPct val="131500"/>
              </a:lnSpc>
              <a:spcBef>
                <a:spcPts val="15"/>
              </a:spcBef>
            </a:pPr>
            <a:r>
              <a:rPr sz="2000" spc="10" dirty="0">
                <a:latin typeface="Arial"/>
                <a:cs typeface="Arial"/>
              </a:rPr>
              <a:t>printf("Sum </a:t>
            </a:r>
            <a:r>
              <a:rPr sz="2000" spc="200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%.2f\n", </a:t>
            </a:r>
            <a:r>
              <a:rPr sz="2000" spc="-55" dirty="0">
                <a:latin typeface="Arial"/>
                <a:cs typeface="Arial"/>
              </a:rPr>
              <a:t>sum);  </a:t>
            </a:r>
            <a:r>
              <a:rPr sz="2000" spc="5" dirty="0">
                <a:latin typeface="Arial"/>
                <a:cs typeface="Arial"/>
              </a:rPr>
              <a:t>printf("Average </a:t>
            </a:r>
            <a:r>
              <a:rPr sz="2000" spc="200" dirty="0">
                <a:latin typeface="Arial"/>
                <a:cs typeface="Arial"/>
              </a:rPr>
              <a:t>= </a:t>
            </a:r>
            <a:r>
              <a:rPr sz="2000" spc="-50" dirty="0">
                <a:latin typeface="Arial"/>
                <a:cs typeface="Arial"/>
              </a:rPr>
              <a:t>%.2f",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average);  </a:t>
            </a:r>
            <a:r>
              <a:rPr sz="2000" spc="25" dirty="0">
                <a:latin typeface="Arial"/>
                <a:cs typeface="Arial"/>
              </a:rPr>
              <a:t>return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770"/>
              </a:spcBef>
            </a:pPr>
            <a:r>
              <a:rPr sz="2000" spc="-6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712" y="203072"/>
            <a:ext cx="72318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b="1" spc="160" dirty="0">
                <a:solidFill>
                  <a:schemeClr val="accent6">
                    <a:lumMod val="75000"/>
                  </a:schemeClr>
                </a:solidFill>
              </a:rPr>
              <a:t>goto</a:t>
            </a:r>
            <a:r>
              <a:rPr b="1" spc="4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4373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b="1" spc="-14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b="1" spc="-14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11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b="1" spc="5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1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376" y="1250694"/>
            <a:ext cx="8068309" cy="49250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5796915">
              <a:lnSpc>
                <a:spcPts val="2400"/>
              </a:lnSpc>
              <a:spcBef>
                <a:spcPts val="70"/>
              </a:spcBef>
            </a:pPr>
            <a:r>
              <a:rPr lang="en-US" sz="2000" b="1" u="sng" spc="1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Program: </a:t>
            </a:r>
          </a:p>
          <a:p>
            <a:pPr marL="127000" marR="5796915">
              <a:lnSpc>
                <a:spcPts val="2400"/>
              </a:lnSpc>
              <a:spcBef>
                <a:spcPts val="70"/>
              </a:spcBef>
            </a:pPr>
            <a:r>
              <a:rPr sz="2000" spc="15" smtClean="0">
                <a:latin typeface="Arial"/>
                <a:cs typeface="Arial"/>
              </a:rPr>
              <a:t>#include</a:t>
            </a:r>
            <a:r>
              <a:rPr sz="2000" spc="-60" smtClean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&lt;stdio.h&gt;  </a:t>
            </a: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320"/>
              </a:spcBef>
              <a:tabLst>
                <a:tab pos="405765" algn="l"/>
              </a:tabLst>
            </a:pPr>
            <a:r>
              <a:rPr sz="3000" spc="-97" baseline="66666" dirty="0">
                <a:latin typeface="Arial"/>
                <a:cs typeface="Arial"/>
              </a:rPr>
              <a:t>{	</a:t>
            </a: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5" dirty="0">
                <a:latin typeface="Arial"/>
                <a:cs typeface="Arial"/>
              </a:rPr>
              <a:t> number;</a:t>
            </a:r>
            <a:endParaRPr sz="2000">
              <a:latin typeface="Arial"/>
              <a:cs typeface="Arial"/>
            </a:endParaRPr>
          </a:p>
          <a:p>
            <a:pPr marL="405765" marR="4722495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printf("Enter </a:t>
            </a:r>
            <a:r>
              <a:rPr sz="2000" spc="-40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integer: </a:t>
            </a:r>
            <a:r>
              <a:rPr sz="2000" spc="-45" dirty="0">
                <a:latin typeface="Arial"/>
                <a:cs typeface="Arial"/>
              </a:rPr>
              <a:t>");  </a:t>
            </a:r>
            <a:r>
              <a:rPr sz="2000" spc="-35" dirty="0">
                <a:latin typeface="Arial"/>
                <a:cs typeface="Arial"/>
              </a:rPr>
              <a:t>scanf("%d",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&amp;number);</a:t>
            </a:r>
            <a:endParaRPr sz="2000">
              <a:latin typeface="Arial"/>
              <a:cs typeface="Arial"/>
            </a:endParaRPr>
          </a:p>
          <a:p>
            <a:pPr marL="405765" marR="1873250">
              <a:lnSpc>
                <a:spcPct val="100499"/>
              </a:lnSpc>
              <a:spcBef>
                <a:spcPts val="2400"/>
              </a:spcBef>
            </a:pPr>
            <a:r>
              <a:rPr sz="2000" b="1" spc="330" dirty="0">
                <a:solidFill>
                  <a:srgbClr val="C00000"/>
                </a:solidFill>
                <a:latin typeface="Arial"/>
                <a:cs typeface="Arial"/>
              </a:rPr>
              <a:t>// </a:t>
            </a:r>
            <a:r>
              <a:rPr sz="2000" b="1" spc="-55" dirty="0">
                <a:solidFill>
                  <a:srgbClr val="C00000"/>
                </a:solidFill>
                <a:latin typeface="Arial"/>
                <a:cs typeface="Arial"/>
              </a:rPr>
              <a:t>Test expression </a:t>
            </a: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2000" b="1" spc="20" dirty="0">
                <a:solidFill>
                  <a:srgbClr val="C00000"/>
                </a:solidFill>
                <a:latin typeface="Arial"/>
                <a:cs typeface="Arial"/>
              </a:rPr>
              <a:t>true </a:t>
            </a:r>
            <a:r>
              <a:rPr sz="2000" b="1" spc="55" dirty="0">
                <a:solidFill>
                  <a:srgbClr val="C00000"/>
                </a:solidFill>
                <a:latin typeface="Arial"/>
                <a:cs typeface="Arial"/>
              </a:rPr>
              <a:t>if 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number </a:t>
            </a:r>
            <a:r>
              <a:rPr sz="2000" b="1" spc="-120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2000" b="1" spc="-125" dirty="0">
                <a:solidFill>
                  <a:srgbClr val="C00000"/>
                </a:solidFill>
                <a:latin typeface="Arial"/>
                <a:cs typeface="Arial"/>
              </a:rPr>
              <a:t>less </a:t>
            </a:r>
            <a:r>
              <a:rPr sz="2000" b="1" spc="10" dirty="0">
                <a:solidFill>
                  <a:srgbClr val="C00000"/>
                </a:solidFill>
                <a:latin typeface="Arial"/>
                <a:cs typeface="Arial"/>
              </a:rPr>
              <a:t>than </a:t>
            </a:r>
            <a:r>
              <a:rPr sz="2000" b="1" spc="40" dirty="0">
                <a:solidFill>
                  <a:srgbClr val="C00000"/>
                </a:solidFill>
                <a:latin typeface="Arial"/>
                <a:cs typeface="Arial"/>
              </a:rPr>
              <a:t>0  </a:t>
            </a:r>
            <a:r>
              <a:rPr sz="2000" b="1" spc="55" dirty="0">
                <a:solidFill>
                  <a:srgbClr val="C00000"/>
                </a:solidFill>
                <a:latin typeface="Arial"/>
                <a:cs typeface="Arial"/>
              </a:rPr>
              <a:t>if </a:t>
            </a:r>
            <a:r>
              <a:rPr sz="2000" b="1" spc="10" dirty="0">
                <a:solidFill>
                  <a:srgbClr val="C00000"/>
                </a:solidFill>
                <a:latin typeface="Arial"/>
                <a:cs typeface="Arial"/>
              </a:rPr>
              <a:t>(number </a:t>
            </a:r>
            <a:r>
              <a:rPr sz="2000" b="1" spc="245" dirty="0">
                <a:solidFill>
                  <a:srgbClr val="C00000"/>
                </a:solidFill>
                <a:latin typeface="Arial"/>
                <a:cs typeface="Arial"/>
              </a:rPr>
              <a:t>&lt; </a:t>
            </a:r>
            <a:r>
              <a:rPr sz="2000" b="1" spc="50" dirty="0">
                <a:solidFill>
                  <a:srgbClr val="C00000"/>
                </a:solidFill>
                <a:latin typeface="Arial"/>
                <a:cs typeface="Arial"/>
              </a:rPr>
              <a:t>0)</a:t>
            </a:r>
            <a:r>
              <a:rPr sz="2000" b="1" spc="-3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tabLst>
                <a:tab pos="685800" algn="l"/>
              </a:tabLst>
            </a:pPr>
            <a:r>
              <a:rPr sz="3000" b="1" spc="-60" baseline="-66666" dirty="0">
                <a:solidFill>
                  <a:srgbClr val="C00000"/>
                </a:solidFill>
                <a:latin typeface="Arial"/>
                <a:cs typeface="Arial"/>
              </a:rPr>
              <a:t>}	</a:t>
            </a:r>
            <a:r>
              <a:rPr sz="2000" b="1" spc="15" dirty="0">
                <a:solidFill>
                  <a:srgbClr val="C00000"/>
                </a:solidFill>
                <a:latin typeface="Arial"/>
                <a:cs typeface="Arial"/>
              </a:rPr>
              <a:t>printf("You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entered </a:t>
            </a:r>
            <a:r>
              <a:rPr sz="2000" b="1" spc="40" dirty="0">
                <a:solidFill>
                  <a:srgbClr val="C00000"/>
                </a:solidFill>
                <a:latin typeface="Arial"/>
                <a:cs typeface="Arial"/>
              </a:rPr>
              <a:t>%d.\n",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number);</a:t>
            </a:r>
            <a:endParaRPr sz="20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4780"/>
              </a:spcBef>
            </a:pPr>
            <a:r>
              <a:rPr sz="2000" spc="10" dirty="0">
                <a:latin typeface="Arial"/>
                <a:cs typeface="Arial"/>
              </a:rPr>
              <a:t>printf("The </a:t>
            </a:r>
            <a:r>
              <a:rPr sz="2000" spc="50" dirty="0">
                <a:latin typeface="Arial"/>
                <a:cs typeface="Arial"/>
              </a:rPr>
              <a:t>if </a:t>
            </a:r>
            <a:r>
              <a:rPr sz="2000" spc="5" dirty="0">
                <a:latin typeface="Arial"/>
                <a:cs typeface="Arial"/>
              </a:rPr>
              <a:t>statement </a:t>
            </a:r>
            <a:r>
              <a:rPr sz="2000" spc="-60" dirty="0">
                <a:latin typeface="Arial"/>
                <a:cs typeface="Arial"/>
              </a:rPr>
              <a:t>is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easy.");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400"/>
              </a:spcBef>
              <a:tabLst>
                <a:tab pos="405765" algn="l"/>
              </a:tabLst>
            </a:pPr>
            <a:r>
              <a:rPr sz="3000" spc="-97" baseline="-66666" dirty="0">
                <a:latin typeface="Arial"/>
                <a:cs typeface="Arial"/>
              </a:rPr>
              <a:t>}	</a:t>
            </a:r>
            <a:r>
              <a:rPr sz="2000" spc="25" dirty="0">
                <a:latin typeface="Arial"/>
                <a:cs typeface="Arial"/>
              </a:rPr>
              <a:t>return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9263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2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b="1" spc="-120" dirty="0">
                <a:solidFill>
                  <a:schemeClr val="accent6">
                    <a:lumMod val="75000"/>
                  </a:schemeClr>
                </a:solidFill>
              </a:rPr>
              <a:t>...else</a:t>
            </a:r>
            <a:r>
              <a:rPr b="1" spc="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1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5116067" y="2159506"/>
            <a:ext cx="4027931" cy="4698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200" y="3124200"/>
            <a:ext cx="4491355" cy="3325495"/>
            <a:chOff x="475487" y="3151632"/>
            <a:chExt cx="4491355" cy="2715895"/>
          </a:xfrm>
        </p:grpSpPr>
        <p:sp>
          <p:nvSpPr>
            <p:cNvPr id="5" name="object 5"/>
            <p:cNvSpPr/>
            <p:nvPr/>
          </p:nvSpPr>
          <p:spPr>
            <a:xfrm>
              <a:off x="485393" y="3161538"/>
              <a:ext cx="4471670" cy="2696210"/>
            </a:xfrm>
            <a:custGeom>
              <a:avLst/>
              <a:gdLst/>
              <a:ahLst/>
              <a:cxnLst/>
              <a:rect l="l" t="t" r="r" b="b"/>
              <a:pathLst>
                <a:path w="4471670" h="2696210">
                  <a:moveTo>
                    <a:pt x="4471415" y="0"/>
                  </a:moveTo>
                  <a:lnTo>
                    <a:pt x="0" y="0"/>
                  </a:lnTo>
                  <a:lnTo>
                    <a:pt x="0" y="2695956"/>
                  </a:lnTo>
                  <a:lnTo>
                    <a:pt x="4471415" y="2695956"/>
                  </a:lnTo>
                  <a:lnTo>
                    <a:pt x="4471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393" y="3161538"/>
              <a:ext cx="4471670" cy="2696210"/>
            </a:xfrm>
            <a:custGeom>
              <a:avLst/>
              <a:gdLst/>
              <a:ahLst/>
              <a:cxnLst/>
              <a:rect l="l" t="t" r="r" b="b"/>
              <a:pathLst>
                <a:path w="4471670" h="2696210">
                  <a:moveTo>
                    <a:pt x="0" y="2695956"/>
                  </a:moveTo>
                  <a:lnTo>
                    <a:pt x="4471415" y="2695956"/>
                  </a:lnTo>
                  <a:lnTo>
                    <a:pt x="4471415" y="0"/>
                  </a:lnTo>
                  <a:lnTo>
                    <a:pt x="0" y="0"/>
                  </a:lnTo>
                  <a:lnTo>
                    <a:pt x="0" y="2695956"/>
                  </a:lnTo>
                  <a:close/>
                </a:path>
              </a:pathLst>
            </a:custGeom>
            <a:ln w="19812">
              <a:solidFill>
                <a:srgbClr val="F5A3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3676" y="1275284"/>
            <a:ext cx="7885430" cy="52225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27050" marR="5080" indent="-342900">
              <a:lnSpc>
                <a:spcPct val="149800"/>
              </a:lnSpc>
              <a:spcBef>
                <a:spcPts val="85"/>
              </a:spcBef>
              <a:tabLst>
                <a:tab pos="527050" algn="l"/>
              </a:tabLst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	</a:t>
            </a:r>
            <a:r>
              <a:rPr sz="2000" b="1" spc="-30" dirty="0">
                <a:latin typeface="Arial"/>
                <a:cs typeface="Arial"/>
              </a:rPr>
              <a:t>The if...else </a:t>
            </a:r>
            <a:r>
              <a:rPr sz="2000" b="1" dirty="0">
                <a:latin typeface="Arial"/>
                <a:cs typeface="Arial"/>
              </a:rPr>
              <a:t>statement </a:t>
            </a:r>
            <a:r>
              <a:rPr sz="2000" spc="-45">
                <a:latin typeface="Arial"/>
                <a:cs typeface="Arial"/>
              </a:rPr>
              <a:t>executes </a:t>
            </a:r>
            <a:r>
              <a:rPr lang="en-US" sz="2000" spc="-45" dirty="0" smtClean="0">
                <a:latin typeface="Arial"/>
                <a:cs typeface="Arial"/>
              </a:rPr>
              <a:t>the</a:t>
            </a:r>
            <a:r>
              <a:rPr sz="2000" spc="-3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code </a:t>
            </a:r>
            <a:r>
              <a:rPr sz="2000" spc="50" dirty="0">
                <a:latin typeface="Arial"/>
                <a:cs typeface="Arial"/>
              </a:rPr>
              <a:t>if </a:t>
            </a:r>
            <a:r>
              <a:rPr sz="2000" spc="25">
                <a:latin typeface="Arial"/>
                <a:cs typeface="Arial"/>
              </a:rPr>
              <a:t>the </a:t>
            </a:r>
            <a:r>
              <a:rPr lang="en-US" sz="2000" spc="25" dirty="0" smtClean="0">
                <a:latin typeface="Arial"/>
                <a:cs typeface="Arial"/>
              </a:rPr>
              <a:t>given </a:t>
            </a:r>
            <a:r>
              <a:rPr sz="2000" spc="5" smtClean="0">
                <a:latin typeface="Arial"/>
                <a:cs typeface="Arial"/>
              </a:rPr>
              <a:t>test </a:t>
            </a:r>
            <a:r>
              <a:rPr sz="2000" spc="-35" dirty="0">
                <a:latin typeface="Arial"/>
                <a:cs typeface="Arial"/>
              </a:rPr>
              <a:t>expression  </a:t>
            </a:r>
            <a:r>
              <a:rPr sz="2000" spc="-60">
                <a:latin typeface="Arial"/>
                <a:cs typeface="Arial"/>
              </a:rPr>
              <a:t>is </a:t>
            </a:r>
            <a:r>
              <a:rPr sz="2000" spc="25" smtClean="0">
                <a:latin typeface="Arial"/>
                <a:cs typeface="Arial"/>
              </a:rPr>
              <a:t>true</a:t>
            </a:r>
            <a:r>
              <a:rPr lang="en-US" sz="2000" spc="25" dirty="0" smtClean="0">
                <a:latin typeface="Arial"/>
                <a:cs typeface="Arial"/>
              </a:rPr>
              <a:t>, otherwise it executes else statements. 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30" dirty="0">
                <a:latin typeface="Arial"/>
                <a:cs typeface="Arial"/>
              </a:rPr>
              <a:t>Syntax </a:t>
            </a:r>
            <a:r>
              <a:rPr sz="2000" b="1" spc="50" dirty="0">
                <a:latin typeface="Arial"/>
                <a:cs typeface="Arial"/>
              </a:rPr>
              <a:t>of</a:t>
            </a:r>
            <a:r>
              <a:rPr sz="2000" b="1" spc="-30" dirty="0">
                <a:latin typeface="Arial"/>
                <a:cs typeface="Arial"/>
              </a:rPr>
              <a:t> if...else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55" dirty="0">
                <a:solidFill>
                  <a:srgbClr val="00B0F0"/>
                </a:solidFill>
                <a:latin typeface="Arial"/>
                <a:cs typeface="Arial"/>
              </a:rPr>
              <a:t>if </a:t>
            </a:r>
            <a:r>
              <a:rPr sz="2000" b="1" spc="-45" dirty="0">
                <a:solidFill>
                  <a:srgbClr val="00B0F0"/>
                </a:solidFill>
                <a:latin typeface="Arial"/>
                <a:cs typeface="Arial"/>
              </a:rPr>
              <a:t>(</a:t>
            </a:r>
            <a:r>
              <a:rPr sz="2000" b="1" spc="-45">
                <a:solidFill>
                  <a:srgbClr val="00B0F0"/>
                </a:solidFill>
                <a:latin typeface="Arial"/>
                <a:cs typeface="Arial"/>
              </a:rPr>
              <a:t>testExpression</a:t>
            </a:r>
            <a:r>
              <a:rPr sz="2000" b="1" spc="-45" smtClean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endParaRPr lang="en-US" sz="2000" b="1" spc="-45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11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00B0F0"/>
                </a:solidFill>
                <a:latin typeface="Arial"/>
                <a:cs typeface="Arial"/>
              </a:rPr>
              <a:t>{</a:t>
            </a:r>
            <a:endParaRPr sz="2000">
              <a:solidFill>
                <a:srgbClr val="00B0F0"/>
              </a:solidFill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994"/>
              </a:spcBef>
            </a:pPr>
            <a:r>
              <a:rPr sz="2000" b="1" spc="330" dirty="0">
                <a:solidFill>
                  <a:srgbClr val="00B0F0"/>
                </a:solidFill>
                <a:latin typeface="Arial"/>
                <a:cs typeface="Arial"/>
              </a:rPr>
              <a:t>// </a:t>
            </a:r>
            <a:r>
              <a:rPr sz="2000" b="1" spc="-80" dirty="0">
                <a:solidFill>
                  <a:srgbClr val="00B0F0"/>
                </a:solidFill>
                <a:latin typeface="Arial"/>
                <a:cs typeface="Arial"/>
              </a:rPr>
              <a:t>codes </a:t>
            </a:r>
            <a:r>
              <a:rPr sz="2000" b="1" spc="-45" dirty="0">
                <a:solidFill>
                  <a:srgbClr val="00B0F0"/>
                </a:solidFill>
                <a:latin typeface="Arial"/>
                <a:cs typeface="Arial"/>
              </a:rPr>
              <a:t>inside </a:t>
            </a:r>
            <a:r>
              <a:rPr sz="2000" b="1" spc="20" dirty="0">
                <a:solidFill>
                  <a:srgbClr val="00B0F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body </a:t>
            </a:r>
            <a:r>
              <a:rPr sz="2000" b="1" spc="50" dirty="0">
                <a:solidFill>
                  <a:srgbClr val="00B0F0"/>
                </a:solidFill>
                <a:latin typeface="Arial"/>
                <a:cs typeface="Arial"/>
              </a:rPr>
              <a:t>of</a:t>
            </a:r>
            <a:r>
              <a:rPr sz="2000" b="1" spc="-3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00B0F0"/>
                </a:solidFill>
                <a:latin typeface="Arial"/>
                <a:cs typeface="Arial"/>
              </a:rPr>
              <a:t>if</a:t>
            </a:r>
            <a:endParaRPr sz="200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70" smtClean="0">
                <a:solidFill>
                  <a:srgbClr val="00B0F0"/>
                </a:solidFill>
                <a:latin typeface="Arial"/>
                <a:cs typeface="Arial"/>
              </a:rPr>
              <a:t>}</a:t>
            </a:r>
            <a:endParaRPr lang="en-US" sz="2000" b="1" spc="-70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70" smtClean="0">
                <a:solidFill>
                  <a:srgbClr val="00B0F0"/>
                </a:solidFill>
                <a:latin typeface="Arial"/>
                <a:cs typeface="Arial"/>
              </a:rPr>
              <a:t>else</a:t>
            </a:r>
            <a:r>
              <a:rPr sz="2000" b="1" spc="-15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endParaRPr lang="en-US" sz="2000" b="1" spc="-15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40" smtClean="0">
                <a:solidFill>
                  <a:srgbClr val="00B0F0"/>
                </a:solidFill>
                <a:latin typeface="Arial"/>
                <a:cs typeface="Arial"/>
              </a:rPr>
              <a:t>{</a:t>
            </a:r>
            <a:endParaRPr sz="2000">
              <a:solidFill>
                <a:srgbClr val="00B0F0"/>
              </a:solidFill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010"/>
              </a:spcBef>
            </a:pPr>
            <a:r>
              <a:rPr sz="2000" b="1" spc="330" dirty="0">
                <a:solidFill>
                  <a:srgbClr val="00B0F0"/>
                </a:solidFill>
                <a:latin typeface="Arial"/>
                <a:cs typeface="Arial"/>
              </a:rPr>
              <a:t>// </a:t>
            </a:r>
            <a:r>
              <a:rPr sz="2000" b="1" spc="-80" dirty="0">
                <a:solidFill>
                  <a:srgbClr val="00B0F0"/>
                </a:solidFill>
                <a:latin typeface="Arial"/>
                <a:cs typeface="Arial"/>
              </a:rPr>
              <a:t>codes </a:t>
            </a:r>
            <a:r>
              <a:rPr sz="2000" b="1" spc="-45" dirty="0">
                <a:solidFill>
                  <a:srgbClr val="00B0F0"/>
                </a:solidFill>
                <a:latin typeface="Arial"/>
                <a:cs typeface="Arial"/>
              </a:rPr>
              <a:t>inside </a:t>
            </a:r>
            <a:r>
              <a:rPr sz="2000" b="1" spc="20" dirty="0">
                <a:solidFill>
                  <a:srgbClr val="00B0F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body </a:t>
            </a:r>
            <a:r>
              <a:rPr sz="2000" b="1" spc="50" dirty="0">
                <a:solidFill>
                  <a:srgbClr val="00B0F0"/>
                </a:solidFill>
                <a:latin typeface="Arial"/>
                <a:cs typeface="Arial"/>
              </a:rPr>
              <a:t>of</a:t>
            </a:r>
            <a:r>
              <a:rPr sz="2000" b="1" spc="-3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00B0F0"/>
                </a:solidFill>
                <a:latin typeface="Arial"/>
                <a:cs typeface="Arial"/>
              </a:rPr>
              <a:t>else</a:t>
            </a:r>
            <a:endParaRPr sz="200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40" dirty="0">
                <a:solidFill>
                  <a:srgbClr val="00B0F0"/>
                </a:solidFill>
                <a:latin typeface="Arial"/>
                <a:cs typeface="Arial"/>
              </a:rPr>
              <a:t>}</a:t>
            </a:r>
            <a:endParaRPr sz="200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20872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sz="3600" b="1" spc="-12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600" b="1" spc="-12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sz="3600" b="1" spc="-105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sz="3600" b="1" spc="-105" dirty="0">
                <a:solidFill>
                  <a:schemeClr val="accent6">
                    <a:lumMod val="75000"/>
                  </a:schemeClr>
                </a:solidFill>
              </a:rPr>
              <a:t>...else</a:t>
            </a:r>
            <a:r>
              <a:rPr sz="3600" b="1" spc="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b="1" spc="5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endParaRPr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362" y="1303401"/>
            <a:ext cx="7596505" cy="529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280" dirty="0">
                <a:latin typeface="Arial"/>
                <a:cs typeface="Arial"/>
              </a:rPr>
              <a:t>// </a:t>
            </a:r>
            <a:r>
              <a:rPr sz="1700" b="1" spc="-5" dirty="0">
                <a:latin typeface="Arial"/>
                <a:cs typeface="Arial"/>
              </a:rPr>
              <a:t>Program </a:t>
            </a:r>
            <a:r>
              <a:rPr sz="1700" b="1" spc="45" dirty="0">
                <a:latin typeface="Arial"/>
                <a:cs typeface="Arial"/>
              </a:rPr>
              <a:t>to </a:t>
            </a:r>
            <a:r>
              <a:rPr sz="1700" b="1" spc="-65" dirty="0">
                <a:latin typeface="Arial"/>
                <a:cs typeface="Arial"/>
              </a:rPr>
              <a:t>check </a:t>
            </a:r>
            <a:r>
              <a:rPr sz="1700" b="1" spc="5" dirty="0">
                <a:latin typeface="Arial"/>
                <a:cs typeface="Arial"/>
              </a:rPr>
              <a:t>whether </a:t>
            </a:r>
            <a:r>
              <a:rPr sz="1700" b="1" spc="-25" dirty="0">
                <a:latin typeface="Arial"/>
                <a:cs typeface="Arial"/>
              </a:rPr>
              <a:t>an </a:t>
            </a:r>
            <a:r>
              <a:rPr sz="1700" b="1" spc="5" dirty="0">
                <a:latin typeface="Arial"/>
                <a:cs typeface="Arial"/>
              </a:rPr>
              <a:t>integer entered </a:t>
            </a:r>
            <a:r>
              <a:rPr sz="1700" b="1" spc="-10" dirty="0">
                <a:latin typeface="Arial"/>
                <a:cs typeface="Arial"/>
              </a:rPr>
              <a:t>by </a:t>
            </a:r>
            <a:r>
              <a:rPr sz="1700" b="1" spc="10" dirty="0">
                <a:latin typeface="Arial"/>
                <a:cs typeface="Arial"/>
              </a:rPr>
              <a:t>the </a:t>
            </a:r>
            <a:r>
              <a:rPr sz="1700" b="1" spc="-55" dirty="0">
                <a:latin typeface="Arial"/>
                <a:cs typeface="Arial"/>
              </a:rPr>
              <a:t>user </a:t>
            </a:r>
            <a:r>
              <a:rPr sz="1700" b="1" spc="-95" dirty="0">
                <a:latin typeface="Arial"/>
                <a:cs typeface="Arial"/>
              </a:rPr>
              <a:t>is </a:t>
            </a:r>
            <a:r>
              <a:rPr sz="1700" b="1" spc="5" dirty="0">
                <a:latin typeface="Arial"/>
                <a:cs typeface="Arial"/>
              </a:rPr>
              <a:t>odd or</a:t>
            </a:r>
            <a:r>
              <a:rPr sz="1700" b="1" spc="-14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even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#include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35" dirty="0">
                <a:latin typeface="Arial"/>
                <a:cs typeface="Arial"/>
              </a:rPr>
              <a:t>&lt;stdio.h&gt;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45" dirty="0">
                <a:latin typeface="Arial"/>
                <a:cs typeface="Arial"/>
              </a:rPr>
              <a:t>int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main()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700" spc="-55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590"/>
              </a:spcBef>
            </a:pPr>
            <a:r>
              <a:rPr sz="1700" spc="45" dirty="0">
                <a:latin typeface="Arial"/>
                <a:cs typeface="Arial"/>
              </a:rPr>
              <a:t>int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number;</a:t>
            </a:r>
            <a:endParaRPr sz="1700">
              <a:latin typeface="Arial"/>
              <a:cs typeface="Arial"/>
            </a:endParaRPr>
          </a:p>
          <a:p>
            <a:pPr marL="247015" marR="4855845">
              <a:lnSpc>
                <a:spcPts val="2640"/>
              </a:lnSpc>
              <a:spcBef>
                <a:spcPts val="175"/>
              </a:spcBef>
            </a:pPr>
            <a:r>
              <a:rPr sz="1700" spc="5" dirty="0">
                <a:latin typeface="Arial"/>
                <a:cs typeface="Arial"/>
              </a:rPr>
              <a:t>printf("Enter </a:t>
            </a:r>
            <a:r>
              <a:rPr sz="1700" spc="-35" dirty="0">
                <a:latin typeface="Arial"/>
                <a:cs typeface="Arial"/>
              </a:rPr>
              <a:t>an </a:t>
            </a:r>
            <a:r>
              <a:rPr sz="1700" dirty="0">
                <a:latin typeface="Arial"/>
                <a:cs typeface="Arial"/>
              </a:rPr>
              <a:t>integer: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");  </a:t>
            </a:r>
            <a:r>
              <a:rPr sz="1700" spc="-10" dirty="0">
                <a:latin typeface="Arial"/>
                <a:cs typeface="Arial"/>
              </a:rPr>
              <a:t>scanf("%d",&amp;number);</a:t>
            </a:r>
            <a:endParaRPr sz="1700">
              <a:latin typeface="Arial"/>
              <a:cs typeface="Arial"/>
            </a:endParaRPr>
          </a:p>
          <a:p>
            <a:pPr marL="247015" marR="5102860">
              <a:lnSpc>
                <a:spcPct val="129400"/>
              </a:lnSpc>
              <a:spcBef>
                <a:spcPts val="2430"/>
              </a:spcBef>
            </a:pPr>
            <a:r>
              <a:rPr sz="1700" spc="190" dirty="0">
                <a:solidFill>
                  <a:srgbClr val="006FC0"/>
                </a:solidFill>
                <a:latin typeface="Arial"/>
                <a:cs typeface="Arial"/>
              </a:rPr>
              <a:t>// </a:t>
            </a:r>
            <a:r>
              <a:rPr sz="1700" spc="-45" dirty="0">
                <a:solidFill>
                  <a:srgbClr val="006FC0"/>
                </a:solidFill>
                <a:latin typeface="Arial"/>
                <a:cs typeface="Arial"/>
              </a:rPr>
              <a:t>True </a:t>
            </a:r>
            <a:r>
              <a:rPr sz="1700" spc="4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700" spc="-5" dirty="0">
                <a:solidFill>
                  <a:srgbClr val="006FC0"/>
                </a:solidFill>
                <a:latin typeface="Arial"/>
                <a:cs typeface="Arial"/>
              </a:rPr>
              <a:t>remainder </a:t>
            </a:r>
            <a:r>
              <a:rPr sz="1700" spc="-55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sz="1700" spc="-2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006FC0"/>
                </a:solidFill>
                <a:latin typeface="Arial"/>
                <a:cs typeface="Arial"/>
              </a:rPr>
              <a:t>0  </a:t>
            </a:r>
            <a:r>
              <a:rPr sz="1700" spc="5" dirty="0">
                <a:solidFill>
                  <a:srgbClr val="006FC0"/>
                </a:solidFill>
                <a:latin typeface="Arial"/>
                <a:cs typeface="Arial"/>
              </a:rPr>
              <a:t>if( </a:t>
            </a:r>
            <a:r>
              <a:rPr sz="1700" spc="-10" dirty="0">
                <a:solidFill>
                  <a:srgbClr val="006FC0"/>
                </a:solidFill>
                <a:latin typeface="Arial"/>
                <a:cs typeface="Arial"/>
              </a:rPr>
              <a:t>number%2 </a:t>
            </a:r>
            <a:r>
              <a:rPr sz="1700" spc="170" dirty="0">
                <a:solidFill>
                  <a:srgbClr val="006FC0"/>
                </a:solidFill>
                <a:latin typeface="Arial"/>
                <a:cs typeface="Arial"/>
              </a:rPr>
              <a:t>== </a:t>
            </a:r>
            <a:r>
              <a:rPr sz="1700" spc="-3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1700" spc="-25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247015" marR="3361054" indent="234315">
              <a:lnSpc>
                <a:spcPct val="128800"/>
              </a:lnSpc>
            </a:pPr>
            <a:r>
              <a:rPr sz="1700" spc="20" dirty="0">
                <a:solidFill>
                  <a:srgbClr val="006FC0"/>
                </a:solidFill>
                <a:latin typeface="Arial"/>
                <a:cs typeface="Arial"/>
              </a:rPr>
              <a:t>printf("%d </a:t>
            </a:r>
            <a:r>
              <a:rPr sz="1700" spc="-50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1700" spc="-30" dirty="0">
                <a:solidFill>
                  <a:srgbClr val="006FC0"/>
                </a:solidFill>
                <a:latin typeface="Arial"/>
                <a:cs typeface="Arial"/>
              </a:rPr>
              <a:t>an </a:t>
            </a:r>
            <a:r>
              <a:rPr sz="1700" spc="-35" dirty="0">
                <a:solidFill>
                  <a:srgbClr val="006FC0"/>
                </a:solidFill>
                <a:latin typeface="Arial"/>
                <a:cs typeface="Arial"/>
              </a:rPr>
              <a:t>even </a:t>
            </a:r>
            <a:r>
              <a:rPr sz="1700" spc="-10" dirty="0">
                <a:solidFill>
                  <a:srgbClr val="006FC0"/>
                </a:solidFill>
                <a:latin typeface="Arial"/>
                <a:cs typeface="Arial"/>
              </a:rPr>
              <a:t>integer.",number);  </a:t>
            </a:r>
            <a:r>
              <a:rPr sz="1700" spc="-60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1700">
              <a:latin typeface="Arial"/>
              <a:cs typeface="Arial"/>
            </a:endParaRPr>
          </a:p>
          <a:p>
            <a:pPr marL="247015" marR="3431540" indent="234315">
              <a:lnSpc>
                <a:spcPct val="128800"/>
              </a:lnSpc>
              <a:spcBef>
                <a:spcPts val="15"/>
              </a:spcBef>
            </a:pPr>
            <a:r>
              <a:rPr sz="1700" spc="20" dirty="0">
                <a:solidFill>
                  <a:srgbClr val="006FC0"/>
                </a:solidFill>
                <a:latin typeface="Arial"/>
                <a:cs typeface="Arial"/>
              </a:rPr>
              <a:t>printf("%d </a:t>
            </a:r>
            <a:r>
              <a:rPr sz="1700" spc="-50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1700" spc="-30" dirty="0">
                <a:solidFill>
                  <a:srgbClr val="006FC0"/>
                </a:solidFill>
                <a:latin typeface="Arial"/>
                <a:cs typeface="Arial"/>
              </a:rPr>
              <a:t>an </a:t>
            </a:r>
            <a:r>
              <a:rPr sz="1700" spc="55" dirty="0">
                <a:solidFill>
                  <a:srgbClr val="006FC0"/>
                </a:solidFill>
                <a:latin typeface="Arial"/>
                <a:cs typeface="Arial"/>
              </a:rPr>
              <a:t>odd </a:t>
            </a:r>
            <a:r>
              <a:rPr sz="1700" spc="-10" dirty="0">
                <a:solidFill>
                  <a:srgbClr val="006FC0"/>
                </a:solidFill>
                <a:latin typeface="Arial"/>
                <a:cs typeface="Arial"/>
              </a:rPr>
              <a:t>integer.",number);  </a:t>
            </a:r>
            <a:r>
              <a:rPr sz="1700" spc="20" dirty="0">
                <a:latin typeface="Arial"/>
                <a:cs typeface="Arial"/>
              </a:rPr>
              <a:t>return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0;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spc="-55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75897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2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b="1" spc="-120" dirty="0">
                <a:solidFill>
                  <a:schemeClr val="accent6">
                    <a:lumMod val="75000"/>
                  </a:schemeClr>
                </a:solidFill>
              </a:rPr>
              <a:t>...else </a:t>
            </a:r>
            <a:r>
              <a:rPr b="1" spc="-135" dirty="0">
                <a:solidFill>
                  <a:schemeClr val="accent6">
                    <a:lumMod val="75000"/>
                  </a:schemeClr>
                </a:solidFill>
              </a:rPr>
              <a:t>if....else</a:t>
            </a:r>
            <a:r>
              <a:rPr b="1" spc="18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1600"/>
            <a:ext cx="8382000" cy="2449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 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if...else </a:t>
            </a:r>
            <a:r>
              <a:rPr sz="2000" spc="5" dirty="0">
                <a:latin typeface="Arial"/>
                <a:cs typeface="Arial"/>
              </a:rPr>
              <a:t>statement </a:t>
            </a:r>
            <a:r>
              <a:rPr sz="2000" spc="-45" dirty="0">
                <a:latin typeface="Arial"/>
                <a:cs typeface="Arial"/>
              </a:rPr>
              <a:t>executes </a:t>
            </a:r>
            <a:r>
              <a:rPr sz="2000" spc="60" dirty="0">
                <a:latin typeface="Arial"/>
                <a:cs typeface="Arial"/>
              </a:rPr>
              <a:t>two</a:t>
            </a:r>
            <a:r>
              <a:rPr sz="2000" spc="67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different </a:t>
            </a:r>
            <a:r>
              <a:rPr sz="2000" spc="-125" dirty="0">
                <a:latin typeface="Arial"/>
                <a:cs typeface="Arial"/>
              </a:rPr>
              <a:t>codes  </a:t>
            </a:r>
            <a:r>
              <a:rPr sz="2000" spc="20" dirty="0">
                <a:latin typeface="Arial"/>
                <a:cs typeface="Arial"/>
              </a:rPr>
              <a:t>depending </a:t>
            </a:r>
            <a:r>
              <a:rPr sz="2000" spc="40" dirty="0">
                <a:latin typeface="Arial"/>
                <a:cs typeface="Arial"/>
              </a:rPr>
              <a:t>upon </a:t>
            </a:r>
            <a:r>
              <a:rPr sz="2000" spc="10" dirty="0">
                <a:latin typeface="Arial"/>
                <a:cs typeface="Arial"/>
              </a:rPr>
              <a:t>whether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test </a:t>
            </a:r>
            <a:r>
              <a:rPr sz="2000" spc="-35" dirty="0">
                <a:latin typeface="Arial"/>
                <a:cs typeface="Arial"/>
              </a:rPr>
              <a:t>expression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25" dirty="0">
                <a:latin typeface="Arial"/>
                <a:cs typeface="Arial"/>
              </a:rPr>
              <a:t>true </a:t>
            </a:r>
            <a:r>
              <a:rPr sz="2000" spc="45" dirty="0">
                <a:latin typeface="Arial"/>
                <a:cs typeface="Arial"/>
              </a:rPr>
              <a:t>or </a:t>
            </a:r>
            <a:r>
              <a:rPr sz="2000" spc="-60" dirty="0">
                <a:latin typeface="Arial"/>
                <a:cs typeface="Arial"/>
              </a:rPr>
              <a:t>false.  </a:t>
            </a:r>
            <a:r>
              <a:rPr sz="2000" spc="-40" dirty="0">
                <a:latin typeface="Arial"/>
                <a:cs typeface="Arial"/>
              </a:rPr>
              <a:t>Sometimes,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-20" dirty="0">
                <a:latin typeface="Arial"/>
                <a:cs typeface="Arial"/>
              </a:rPr>
              <a:t>choice </a:t>
            </a:r>
            <a:r>
              <a:rPr sz="2000" spc="-75" dirty="0">
                <a:latin typeface="Arial"/>
                <a:cs typeface="Arial"/>
              </a:rPr>
              <a:t>has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5" dirty="0">
                <a:latin typeface="Arial"/>
                <a:cs typeface="Arial"/>
              </a:rPr>
              <a:t>made </a:t>
            </a:r>
            <a:r>
              <a:rPr sz="2000" spc="50" dirty="0">
                <a:latin typeface="Arial"/>
                <a:cs typeface="Arial"/>
              </a:rPr>
              <a:t>from </a:t>
            </a:r>
            <a:r>
              <a:rPr sz="2000" spc="15" dirty="0">
                <a:latin typeface="Arial"/>
                <a:cs typeface="Arial"/>
              </a:rPr>
              <a:t>more than </a:t>
            </a:r>
            <a:r>
              <a:rPr sz="2000" spc="-35" dirty="0">
                <a:latin typeface="Arial"/>
                <a:cs typeface="Arial"/>
              </a:rPr>
              <a:t>2  </a:t>
            </a:r>
            <a:r>
              <a:rPr sz="2000" spc="-15" dirty="0">
                <a:latin typeface="Arial"/>
                <a:cs typeface="Arial"/>
              </a:rPr>
              <a:t>possibilities.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49800"/>
              </a:lnSpc>
              <a:spcBef>
                <a:spcPts val="1019"/>
              </a:spcBef>
            </a:pPr>
            <a:r>
              <a:rPr sz="1600" spc="270" dirty="0">
                <a:solidFill>
                  <a:srgbClr val="F5A308"/>
                </a:solidFill>
                <a:latin typeface="Arial"/>
                <a:cs typeface="Arial"/>
              </a:rPr>
              <a:t> </a:t>
            </a:r>
            <a:r>
              <a:rPr sz="2000" b="1" spc="-30" dirty="0">
                <a:latin typeface="Arial"/>
                <a:cs typeface="Arial"/>
              </a:rPr>
              <a:t>The if...else </a:t>
            </a:r>
            <a:r>
              <a:rPr sz="2000" b="1" spc="-55" dirty="0">
                <a:latin typeface="Arial"/>
                <a:cs typeface="Arial"/>
              </a:rPr>
              <a:t>if…else </a:t>
            </a:r>
            <a:r>
              <a:rPr sz="2000" b="1" spc="5" dirty="0">
                <a:latin typeface="Arial"/>
                <a:cs typeface="Arial"/>
              </a:rPr>
              <a:t>statement </a:t>
            </a:r>
            <a:r>
              <a:rPr sz="2000" spc="-20" dirty="0">
                <a:latin typeface="Arial"/>
                <a:cs typeface="Arial"/>
              </a:rPr>
              <a:t>allows </a:t>
            </a:r>
            <a:r>
              <a:rPr sz="2000" spc="15" dirty="0">
                <a:latin typeface="Arial"/>
                <a:cs typeface="Arial"/>
              </a:rPr>
              <a:t>you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45" dirty="0">
                <a:latin typeface="Arial"/>
                <a:cs typeface="Arial"/>
              </a:rPr>
              <a:t>check </a:t>
            </a:r>
            <a:r>
              <a:rPr sz="2000" spc="-90" dirty="0">
                <a:latin typeface="Arial"/>
                <a:cs typeface="Arial"/>
              </a:rPr>
              <a:t>for  </a:t>
            </a:r>
            <a:r>
              <a:rPr sz="2000" spc="35" dirty="0">
                <a:latin typeface="Arial"/>
                <a:cs typeface="Arial"/>
              </a:rPr>
              <a:t>multiple </a:t>
            </a:r>
            <a:r>
              <a:rPr sz="2000" spc="5" dirty="0">
                <a:latin typeface="Arial"/>
                <a:cs typeface="Arial"/>
              </a:rPr>
              <a:t>test </a:t>
            </a:r>
            <a:r>
              <a:rPr sz="2000" spc="-45" dirty="0">
                <a:latin typeface="Arial"/>
                <a:cs typeface="Arial"/>
              </a:rPr>
              <a:t>expressions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execute </a:t>
            </a:r>
            <a:r>
              <a:rPr sz="2000" spc="30" dirty="0">
                <a:latin typeface="Arial"/>
                <a:cs typeface="Arial"/>
              </a:rPr>
              <a:t>different </a:t>
            </a:r>
            <a:r>
              <a:rPr sz="2000" spc="-35" dirty="0">
                <a:latin typeface="Arial"/>
                <a:cs typeface="Arial"/>
              </a:rPr>
              <a:t>codes </a:t>
            </a:r>
            <a:r>
              <a:rPr sz="2000" spc="55" dirty="0">
                <a:latin typeface="Arial"/>
                <a:cs typeface="Arial"/>
              </a:rPr>
              <a:t>for  </a:t>
            </a:r>
            <a:r>
              <a:rPr sz="2000" spc="15" dirty="0">
                <a:latin typeface="Arial"/>
                <a:cs typeface="Arial"/>
              </a:rPr>
              <a:t>more than </a:t>
            </a:r>
            <a:r>
              <a:rPr sz="2000" spc="60" dirty="0">
                <a:latin typeface="Arial"/>
                <a:cs typeface="Arial"/>
              </a:rPr>
              <a:t>two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conditions.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33502"/>
            <a:ext cx="812312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0" dirty="0">
                <a:solidFill>
                  <a:schemeClr val="accent6">
                    <a:lumMod val="75000"/>
                  </a:schemeClr>
                </a:solidFill>
              </a:rPr>
              <a:t>Syntax </a:t>
            </a:r>
            <a:r>
              <a:rPr sz="3600" b="1" spc="114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sz="3600" b="1" spc="-105" dirty="0">
                <a:solidFill>
                  <a:schemeClr val="accent6">
                    <a:lumMod val="75000"/>
                  </a:schemeClr>
                </a:solidFill>
              </a:rPr>
              <a:t>if...else </a:t>
            </a:r>
            <a:r>
              <a:rPr sz="3600" b="1" spc="-120" dirty="0">
                <a:solidFill>
                  <a:schemeClr val="accent6">
                    <a:lumMod val="75000"/>
                  </a:schemeClr>
                </a:solidFill>
              </a:rPr>
              <a:t>if....else</a:t>
            </a:r>
            <a:r>
              <a:rPr sz="3600" b="1" spc="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6">
                    <a:lumMod val="75000"/>
                  </a:schemeClr>
                </a:solidFill>
              </a:rPr>
              <a:t>statement.</a:t>
            </a:r>
            <a:endParaRPr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0268" y="1316736"/>
            <a:ext cx="7907020" cy="5320665"/>
            <a:chOff x="620268" y="1316736"/>
            <a:chExt cx="7907020" cy="5320665"/>
          </a:xfrm>
        </p:grpSpPr>
        <p:sp>
          <p:nvSpPr>
            <p:cNvPr id="4" name="object 4"/>
            <p:cNvSpPr/>
            <p:nvPr/>
          </p:nvSpPr>
          <p:spPr>
            <a:xfrm>
              <a:off x="630174" y="1326642"/>
              <a:ext cx="7886700" cy="5300980"/>
            </a:xfrm>
            <a:custGeom>
              <a:avLst/>
              <a:gdLst/>
              <a:ahLst/>
              <a:cxnLst/>
              <a:rect l="l" t="t" r="r" b="b"/>
              <a:pathLst>
                <a:path w="7886700" h="5300980">
                  <a:moveTo>
                    <a:pt x="7886700" y="0"/>
                  </a:moveTo>
                  <a:lnTo>
                    <a:pt x="0" y="0"/>
                  </a:lnTo>
                  <a:lnTo>
                    <a:pt x="0" y="5300472"/>
                  </a:lnTo>
                  <a:lnTo>
                    <a:pt x="7886700" y="5300472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174" y="1326642"/>
              <a:ext cx="7886700" cy="5300980"/>
            </a:xfrm>
            <a:custGeom>
              <a:avLst/>
              <a:gdLst/>
              <a:ahLst/>
              <a:cxnLst/>
              <a:rect l="l" t="t" r="r" b="b"/>
              <a:pathLst>
                <a:path w="7886700" h="5300980">
                  <a:moveTo>
                    <a:pt x="0" y="5300472"/>
                  </a:moveTo>
                  <a:lnTo>
                    <a:pt x="7886700" y="5300472"/>
                  </a:lnTo>
                  <a:lnTo>
                    <a:pt x="7886700" y="0"/>
                  </a:lnTo>
                  <a:lnTo>
                    <a:pt x="0" y="0"/>
                  </a:lnTo>
                  <a:lnTo>
                    <a:pt x="0" y="5300472"/>
                  </a:lnTo>
                  <a:close/>
                </a:path>
              </a:pathLst>
            </a:custGeom>
            <a:ln w="19812">
              <a:solidFill>
                <a:srgbClr val="ACC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542" y="1369313"/>
            <a:ext cx="6955155" cy="5094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50" dirty="0">
                <a:latin typeface="Arial"/>
                <a:cs typeface="Arial"/>
              </a:rPr>
              <a:t>if </a:t>
            </a:r>
            <a:r>
              <a:rPr sz="1900" b="1" spc="-40" dirty="0">
                <a:latin typeface="Arial"/>
                <a:cs typeface="Arial"/>
              </a:rPr>
              <a:t>(testExpression1)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1680"/>
              </a:spcBef>
            </a:pPr>
            <a:r>
              <a:rPr sz="1900" b="1" spc="310" dirty="0">
                <a:latin typeface="Arial"/>
                <a:cs typeface="Arial"/>
              </a:rPr>
              <a:t>// </a:t>
            </a:r>
            <a:r>
              <a:rPr sz="1900" b="1" spc="-25" dirty="0">
                <a:latin typeface="Arial"/>
                <a:cs typeface="Arial"/>
              </a:rPr>
              <a:t>statements </a:t>
            </a:r>
            <a:r>
              <a:rPr sz="1900" b="1" spc="45" dirty="0">
                <a:latin typeface="Arial"/>
                <a:cs typeface="Arial"/>
              </a:rPr>
              <a:t>to </a:t>
            </a:r>
            <a:r>
              <a:rPr sz="1900" b="1" spc="-15" dirty="0">
                <a:latin typeface="Arial"/>
                <a:cs typeface="Arial"/>
              </a:rPr>
              <a:t>be </a:t>
            </a:r>
            <a:r>
              <a:rPr sz="1900" b="1" spc="-25" dirty="0">
                <a:latin typeface="Arial"/>
                <a:cs typeface="Arial"/>
              </a:rPr>
              <a:t>executed </a:t>
            </a:r>
            <a:r>
              <a:rPr sz="1900" b="1" spc="50" dirty="0">
                <a:latin typeface="Arial"/>
                <a:cs typeface="Arial"/>
              </a:rPr>
              <a:t>if </a:t>
            </a:r>
            <a:r>
              <a:rPr sz="1900" b="1" spc="-55" dirty="0">
                <a:latin typeface="Arial"/>
                <a:cs typeface="Arial"/>
              </a:rPr>
              <a:t>testExpression1 </a:t>
            </a:r>
            <a:r>
              <a:rPr sz="1900" b="1" spc="-110" dirty="0">
                <a:latin typeface="Arial"/>
                <a:cs typeface="Arial"/>
              </a:rPr>
              <a:t>is</a:t>
            </a:r>
            <a:r>
              <a:rPr sz="1900" b="1" spc="-290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true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900" b="1" spc="-40" dirty="0">
                <a:latin typeface="Arial"/>
                <a:cs typeface="Arial"/>
              </a:rPr>
              <a:t>} </a:t>
            </a:r>
            <a:r>
              <a:rPr sz="1900" b="1" spc="-75" dirty="0">
                <a:latin typeface="Arial"/>
                <a:cs typeface="Arial"/>
              </a:rPr>
              <a:t>else </a:t>
            </a:r>
            <a:r>
              <a:rPr sz="1900" b="1" spc="-30" dirty="0">
                <a:latin typeface="Arial"/>
                <a:cs typeface="Arial"/>
              </a:rPr>
              <a:t>if(testExpression2)</a:t>
            </a:r>
            <a:r>
              <a:rPr sz="1900" b="1" spc="100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12700" marR="65405" indent="199390">
              <a:lnSpc>
                <a:spcPct val="130000"/>
              </a:lnSpc>
              <a:spcBef>
                <a:spcPts val="1010"/>
              </a:spcBef>
            </a:pPr>
            <a:r>
              <a:rPr sz="1900" b="1" spc="310" dirty="0">
                <a:latin typeface="Arial"/>
                <a:cs typeface="Arial"/>
              </a:rPr>
              <a:t>// </a:t>
            </a:r>
            <a:r>
              <a:rPr sz="1900" b="1" spc="-25" dirty="0">
                <a:latin typeface="Arial"/>
                <a:cs typeface="Arial"/>
              </a:rPr>
              <a:t>statements </a:t>
            </a:r>
            <a:r>
              <a:rPr sz="1900" b="1" spc="45" dirty="0">
                <a:latin typeface="Arial"/>
                <a:cs typeface="Arial"/>
              </a:rPr>
              <a:t>to </a:t>
            </a:r>
            <a:r>
              <a:rPr sz="1900" b="1" spc="-15" dirty="0">
                <a:latin typeface="Arial"/>
                <a:cs typeface="Arial"/>
              </a:rPr>
              <a:t>be </a:t>
            </a:r>
            <a:r>
              <a:rPr sz="1900" b="1" spc="-25" dirty="0">
                <a:latin typeface="Arial"/>
                <a:cs typeface="Arial"/>
              </a:rPr>
              <a:t>executed </a:t>
            </a:r>
            <a:r>
              <a:rPr sz="1900" b="1" spc="50" dirty="0">
                <a:latin typeface="Arial"/>
                <a:cs typeface="Arial"/>
              </a:rPr>
              <a:t>if </a:t>
            </a:r>
            <a:r>
              <a:rPr sz="1900" b="1" spc="-55" dirty="0">
                <a:latin typeface="Arial"/>
                <a:cs typeface="Arial"/>
              </a:rPr>
              <a:t>testExpression1 </a:t>
            </a:r>
            <a:r>
              <a:rPr sz="1900" b="1" spc="-110" dirty="0">
                <a:latin typeface="Arial"/>
                <a:cs typeface="Arial"/>
              </a:rPr>
              <a:t>is </a:t>
            </a:r>
            <a:r>
              <a:rPr sz="1900" b="1" spc="-40" dirty="0">
                <a:latin typeface="Arial"/>
                <a:cs typeface="Arial"/>
              </a:rPr>
              <a:t>false </a:t>
            </a:r>
            <a:r>
              <a:rPr sz="1900" b="1" spc="-20" dirty="0">
                <a:latin typeface="Arial"/>
                <a:cs typeface="Arial"/>
              </a:rPr>
              <a:t>and  </a:t>
            </a:r>
            <a:r>
              <a:rPr sz="1900" b="1" spc="-55" dirty="0">
                <a:latin typeface="Arial"/>
                <a:cs typeface="Arial"/>
              </a:rPr>
              <a:t>testExpression2 </a:t>
            </a:r>
            <a:r>
              <a:rPr sz="1900" b="1" spc="-110" dirty="0">
                <a:latin typeface="Arial"/>
                <a:cs typeface="Arial"/>
              </a:rPr>
              <a:t>is</a:t>
            </a:r>
            <a:r>
              <a:rPr sz="1900" b="1" spc="6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true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900" b="1" spc="-40" dirty="0">
                <a:latin typeface="Arial"/>
                <a:cs typeface="Arial"/>
              </a:rPr>
              <a:t>} </a:t>
            </a:r>
            <a:r>
              <a:rPr sz="1900" b="1" spc="-75" dirty="0">
                <a:latin typeface="Arial"/>
                <a:cs typeface="Arial"/>
              </a:rPr>
              <a:t>else </a:t>
            </a:r>
            <a:r>
              <a:rPr sz="1900" b="1" spc="50" dirty="0">
                <a:latin typeface="Arial"/>
                <a:cs typeface="Arial"/>
              </a:rPr>
              <a:t>if </a:t>
            </a:r>
            <a:r>
              <a:rPr sz="1900" b="1" spc="-50" dirty="0">
                <a:latin typeface="Arial"/>
                <a:cs typeface="Arial"/>
              </a:rPr>
              <a:t>(testExpression </a:t>
            </a:r>
            <a:r>
              <a:rPr sz="1900" b="1" spc="45" dirty="0">
                <a:latin typeface="Arial"/>
                <a:cs typeface="Arial"/>
              </a:rPr>
              <a:t>3)</a:t>
            </a:r>
            <a:r>
              <a:rPr sz="1900" b="1" spc="105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12700" marR="899160" indent="199390">
              <a:lnSpc>
                <a:spcPct val="130000"/>
              </a:lnSpc>
              <a:spcBef>
                <a:spcPts val="1000"/>
              </a:spcBef>
            </a:pPr>
            <a:r>
              <a:rPr sz="1900" b="1" spc="310" dirty="0">
                <a:latin typeface="Arial"/>
                <a:cs typeface="Arial"/>
              </a:rPr>
              <a:t>// </a:t>
            </a:r>
            <a:r>
              <a:rPr sz="1900" b="1" spc="-25" dirty="0">
                <a:latin typeface="Arial"/>
                <a:cs typeface="Arial"/>
              </a:rPr>
              <a:t>statements </a:t>
            </a:r>
            <a:r>
              <a:rPr sz="1900" b="1" spc="45" dirty="0">
                <a:latin typeface="Arial"/>
                <a:cs typeface="Arial"/>
              </a:rPr>
              <a:t>to </a:t>
            </a:r>
            <a:r>
              <a:rPr sz="1900" b="1" spc="-15" dirty="0">
                <a:latin typeface="Arial"/>
                <a:cs typeface="Arial"/>
              </a:rPr>
              <a:t>be </a:t>
            </a:r>
            <a:r>
              <a:rPr sz="1900" b="1" spc="-25" dirty="0">
                <a:latin typeface="Arial"/>
                <a:cs typeface="Arial"/>
              </a:rPr>
              <a:t>executed </a:t>
            </a:r>
            <a:r>
              <a:rPr sz="1900" b="1" spc="50" dirty="0">
                <a:latin typeface="Arial"/>
                <a:cs typeface="Arial"/>
              </a:rPr>
              <a:t>if </a:t>
            </a:r>
            <a:r>
              <a:rPr sz="1900" b="1" spc="-55" dirty="0">
                <a:latin typeface="Arial"/>
                <a:cs typeface="Arial"/>
              </a:rPr>
              <a:t>testExpression1</a:t>
            </a:r>
            <a:r>
              <a:rPr sz="1900" b="1" spc="-345" dirty="0">
                <a:latin typeface="Arial"/>
                <a:cs typeface="Arial"/>
              </a:rPr>
              <a:t> </a:t>
            </a:r>
            <a:r>
              <a:rPr sz="1900" b="1" spc="-15" dirty="0">
                <a:latin typeface="Arial"/>
                <a:cs typeface="Arial"/>
              </a:rPr>
              <a:t>and  </a:t>
            </a:r>
            <a:r>
              <a:rPr sz="1900" b="1" spc="-55" dirty="0">
                <a:latin typeface="Arial"/>
                <a:cs typeface="Arial"/>
              </a:rPr>
              <a:t>testExpression2 </a:t>
            </a:r>
            <a:r>
              <a:rPr sz="1900" b="1" spc="-110" dirty="0">
                <a:latin typeface="Arial"/>
                <a:cs typeface="Arial"/>
              </a:rPr>
              <a:t>is </a:t>
            </a:r>
            <a:r>
              <a:rPr sz="1900" b="1" spc="-40" dirty="0">
                <a:latin typeface="Arial"/>
                <a:cs typeface="Arial"/>
              </a:rPr>
              <a:t>false </a:t>
            </a:r>
            <a:r>
              <a:rPr sz="1900" b="1" spc="-20" dirty="0">
                <a:latin typeface="Arial"/>
                <a:cs typeface="Arial"/>
              </a:rPr>
              <a:t>and </a:t>
            </a:r>
            <a:r>
              <a:rPr sz="1900" b="1" spc="-55" dirty="0">
                <a:latin typeface="Arial"/>
                <a:cs typeface="Arial"/>
              </a:rPr>
              <a:t>testExpression3 </a:t>
            </a:r>
            <a:r>
              <a:rPr sz="1900" b="1" spc="-110" dirty="0">
                <a:latin typeface="Arial"/>
                <a:cs typeface="Arial"/>
              </a:rPr>
              <a:t>is</a:t>
            </a:r>
            <a:r>
              <a:rPr sz="1900" b="1" spc="28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true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900" b="1" spc="-40" dirty="0">
                <a:latin typeface="Arial"/>
                <a:cs typeface="Arial"/>
              </a:rPr>
              <a:t>} </a:t>
            </a:r>
            <a:r>
              <a:rPr sz="1900" b="1" spc="-75" dirty="0">
                <a:latin typeface="Arial"/>
                <a:cs typeface="Arial"/>
              </a:rPr>
              <a:t>else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1680"/>
              </a:spcBef>
            </a:pPr>
            <a:r>
              <a:rPr sz="1900" b="1" spc="310" dirty="0">
                <a:latin typeface="Arial"/>
                <a:cs typeface="Arial"/>
              </a:rPr>
              <a:t>// </a:t>
            </a:r>
            <a:r>
              <a:rPr sz="1900" b="1" spc="-25" dirty="0">
                <a:latin typeface="Arial"/>
                <a:cs typeface="Arial"/>
              </a:rPr>
              <a:t>statements </a:t>
            </a:r>
            <a:r>
              <a:rPr sz="1900" b="1" spc="45" dirty="0">
                <a:latin typeface="Arial"/>
                <a:cs typeface="Arial"/>
              </a:rPr>
              <a:t>to </a:t>
            </a:r>
            <a:r>
              <a:rPr sz="1900" b="1" spc="-15" dirty="0">
                <a:latin typeface="Arial"/>
                <a:cs typeface="Arial"/>
              </a:rPr>
              <a:t>be </a:t>
            </a:r>
            <a:r>
              <a:rPr sz="1900" b="1" spc="-25" dirty="0">
                <a:latin typeface="Arial"/>
                <a:cs typeface="Arial"/>
              </a:rPr>
              <a:t>executed </a:t>
            </a:r>
            <a:r>
              <a:rPr sz="1900" b="1" spc="50" dirty="0">
                <a:latin typeface="Arial"/>
                <a:cs typeface="Arial"/>
              </a:rPr>
              <a:t>if </a:t>
            </a:r>
            <a:r>
              <a:rPr sz="1900" b="1" spc="-10" dirty="0">
                <a:latin typeface="Arial"/>
                <a:cs typeface="Arial"/>
              </a:rPr>
              <a:t>all </a:t>
            </a:r>
            <a:r>
              <a:rPr sz="1900" b="1" spc="-20" dirty="0">
                <a:latin typeface="Arial"/>
                <a:cs typeface="Arial"/>
              </a:rPr>
              <a:t>test </a:t>
            </a:r>
            <a:r>
              <a:rPr sz="1900" b="1" spc="-70" dirty="0">
                <a:latin typeface="Arial"/>
                <a:cs typeface="Arial"/>
              </a:rPr>
              <a:t>expressions </a:t>
            </a:r>
            <a:r>
              <a:rPr sz="1900" b="1" spc="-25" dirty="0">
                <a:latin typeface="Arial"/>
                <a:cs typeface="Arial"/>
              </a:rPr>
              <a:t>are</a:t>
            </a:r>
            <a:r>
              <a:rPr sz="1900" b="1" spc="-235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false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900" b="1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1748</Words>
  <Application>Microsoft Office PowerPoint</Application>
  <PresentationFormat>On-screen Show (4:3)</PresentationFormat>
  <Paragraphs>364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Control Structures in C</vt:lpstr>
      <vt:lpstr>Control structures</vt:lpstr>
      <vt:lpstr>Decision Making</vt:lpstr>
      <vt:lpstr>Simple if statement</vt:lpstr>
      <vt:lpstr>Example:  if statement</vt:lpstr>
      <vt:lpstr>if...else statement</vt:lpstr>
      <vt:lpstr>Example:   if...else statement</vt:lpstr>
      <vt:lpstr>if...else if....else Statement</vt:lpstr>
      <vt:lpstr>Syntax of if...else if....else statement.</vt:lpstr>
      <vt:lpstr>Example:   if...else if....else statement</vt:lpstr>
      <vt:lpstr>Nested if else statement</vt:lpstr>
      <vt:lpstr>Syntax of Nested If else Statement</vt:lpstr>
      <vt:lpstr>Example of Nested if else Statement</vt:lpstr>
      <vt:lpstr>Loops</vt:lpstr>
      <vt:lpstr>for Loop</vt:lpstr>
      <vt:lpstr>for loop Flowchart</vt:lpstr>
      <vt:lpstr>Example: for loop</vt:lpstr>
      <vt:lpstr>while loop</vt:lpstr>
      <vt:lpstr>Example:  while loop</vt:lpstr>
      <vt:lpstr>do...while loop</vt:lpstr>
      <vt:lpstr>do...while loop</vt:lpstr>
      <vt:lpstr>Example: do...while loop</vt:lpstr>
      <vt:lpstr>Nested loops</vt:lpstr>
      <vt:lpstr>Nested loops </vt:lpstr>
      <vt:lpstr>Nested loops </vt:lpstr>
      <vt:lpstr>Example :  Nested Loops</vt:lpstr>
      <vt:lpstr>Break Statement</vt:lpstr>
      <vt:lpstr>Flowchart Of Break Statement</vt:lpstr>
      <vt:lpstr>How break statement works?</vt:lpstr>
      <vt:lpstr>Example: break statement</vt:lpstr>
      <vt:lpstr>Continue Statement</vt:lpstr>
      <vt:lpstr>Flowchart of Continue Statement</vt:lpstr>
      <vt:lpstr>How Continue Statement Works?</vt:lpstr>
      <vt:lpstr>Example:   continue statement</vt:lpstr>
      <vt:lpstr>Switch...Case Statement</vt:lpstr>
      <vt:lpstr>Syntax of switch...case</vt:lpstr>
      <vt:lpstr>Switch Statement Flowchart</vt:lpstr>
      <vt:lpstr>Example: switch Statement</vt:lpstr>
      <vt:lpstr>Slide 39</vt:lpstr>
      <vt:lpstr>Slide 40</vt:lpstr>
      <vt:lpstr>Slide 41</vt:lpstr>
      <vt:lpstr>Example: goto Statement</vt:lpstr>
      <vt:lpstr>Example: goto Statement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ACER</cp:lastModifiedBy>
  <cp:revision>92</cp:revision>
  <dcterms:created xsi:type="dcterms:W3CDTF">2020-07-15T06:58:13Z</dcterms:created>
  <dcterms:modified xsi:type="dcterms:W3CDTF">2021-07-14T20:34:44Z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2020-07-15T00:00:00Z</vt:filetime>
  </property>
</Properties>
</file>