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305" r:id="rId4"/>
    <p:sldId id="306" r:id="rId5"/>
    <p:sldId id="307" r:id="rId6"/>
    <p:sldId id="270" r:id="rId7"/>
    <p:sldId id="280" r:id="rId8"/>
    <p:sldId id="271" r:id="rId9"/>
    <p:sldId id="281" r:id="rId10"/>
    <p:sldId id="303" r:id="rId11"/>
    <p:sldId id="302" r:id="rId12"/>
    <p:sldId id="301" r:id="rId13"/>
    <p:sldId id="300" r:id="rId14"/>
    <p:sldId id="299" r:id="rId15"/>
    <p:sldId id="283" r:id="rId16"/>
    <p:sldId id="284" r:id="rId17"/>
    <p:sldId id="285" r:id="rId18"/>
    <p:sldId id="287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72" r:id="rId27"/>
    <p:sldId id="273" r:id="rId28"/>
    <p:sldId id="296" r:id="rId29"/>
    <p:sldId id="297" r:id="rId30"/>
    <p:sldId id="298" r:id="rId31"/>
    <p:sldId id="274" r:id="rId32"/>
    <p:sldId id="275" r:id="rId33"/>
    <p:sldId id="304" r:id="rId34"/>
    <p:sldId id="27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8"/>
    <p:restoredTop sz="94710"/>
  </p:normalViewPr>
  <p:slideViewPr>
    <p:cSldViewPr snapToGrid="0" snapToObjects="1">
      <p:cViewPr varScale="1">
        <p:scale>
          <a:sx n="71" d="100"/>
          <a:sy n="71" d="100"/>
        </p:scale>
        <p:origin x="17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FF4D7-0C9D-A541-B0D7-4EBAA2B4F882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3375B-206B-074E-8B12-FDB0E7D2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C447-CC8F-0646-BD0B-B87146BC6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1CC7D-9DFE-694F-9825-90F104DA1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A6E1B-0CF0-204D-A68C-6D1D8DF6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FBA6-7547-2449-B45F-5E986846E2BB}" type="datetime1">
              <a:rPr lang="en-IN" smtClean="0"/>
              <a:t>02/02/23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CC808-14AE-D44B-B091-8494165F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593B-45CE-FA46-9FC4-FF035CA7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6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181C-2159-0741-97AA-511D0AEA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87315-AF55-3D43-8F26-2FAC24811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5AD2E-0A25-E14E-AE1C-485BA5CB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ED4A-DE65-3A4F-AFB5-908F322526F3}" type="datetime1">
              <a:rPr lang="en-IN" smtClean="0"/>
              <a:t>02/02/23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6134-4DA3-F34C-9DFC-9CCB2237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45CBA-5F9B-CA49-A754-CB917234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3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9899E-1EF2-AB44-92FA-9133104C0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9BC57-9932-9141-80F7-6E349824E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18612-4B61-BF4F-BB59-2E3EAC78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6C0-887E-A84D-8C2A-468DA7423717}" type="datetime1">
              <a:rPr lang="en-IN" smtClean="0"/>
              <a:t>02/02/23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437C3-74EB-7E47-8EBA-7D744ACF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C8B9F-D192-844E-882D-074E3E79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6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A7AC-5EB0-4840-9C6B-00852FCF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7EDE3-958F-1442-B165-3B746DA44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6F2F6-D95C-6D4A-9ADF-971C8FAB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563D-19DE-6F49-A6FE-6EE3A84B18A9}" type="datetime1">
              <a:rPr lang="en-IN" smtClean="0"/>
              <a:t>02/02/23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8214B-BE44-5641-84F5-DB9A68F1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F9D28-4BC2-AE4B-861E-60A492D1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0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6E8F-30E4-334D-B937-72A9346E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5EAFD-80AC-454F-84C6-C3ABD2589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D582D-DBBE-3240-A005-07A49D3B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C15F-5025-B442-9DED-F9F36F3D172F}" type="datetime1">
              <a:rPr lang="en-IN" smtClean="0"/>
              <a:t>02/02/23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9192E-99F2-344D-BEFE-FD9F28D3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C0E98-3ABD-B94E-B764-124AC987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7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AA18-17CE-C948-A081-6D1FD3EF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04327-EA7F-634D-8BE4-EF473BEC6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019FF-BB4F-5040-9FB5-8CE2A2C37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56E42-F09F-9447-94A3-1EE07ED5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8A14-F8B6-9F42-986B-90B03D604D68}" type="datetime1">
              <a:rPr lang="en-IN" smtClean="0"/>
              <a:t>02/02/23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1F801-BD03-3D4C-835C-9EE7413E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CA76A-E061-E143-B7DE-B72A08BF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6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6B87-F3F9-5A4E-8E2D-61DDDB26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346BD-D4B2-AA43-A969-0E9A321D8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D654D-C0E2-D341-9602-B7908A843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F68C7-30E0-6140-9A4F-9E34A5000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F56BC-C76E-ED4B-9235-3102594ED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11D6C-659F-7449-9B01-F3B62383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9512-554F-5145-BA36-1DF3E187D049}" type="datetime1">
              <a:rPr lang="en-IN" smtClean="0"/>
              <a:t>02/02/23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54945-7517-F746-A036-610F0406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0DFE6-884C-574E-9FE9-2BA72BA2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8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49FC-17FC-934E-932F-EC05270E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0A322-4EB6-C14A-9290-37FAD7D4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9FB8-07B2-C548-857F-D333780C7E4A}" type="datetime1">
              <a:rPr lang="en-IN" smtClean="0"/>
              <a:t>02/02/23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2A4ED-BF46-6743-B39F-1B633C67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FC979-DA58-0949-85FF-734624D4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1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CAE5E-E547-9742-AB43-59DF346F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2FFD-DF78-304C-8F64-81A9CEBE0401}" type="datetime1">
              <a:rPr lang="en-IN" smtClean="0"/>
              <a:t>02/02/23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E2D0F-01B2-384A-ABE4-5A3CBA80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DE444-4E90-6D48-A4C1-3594BBAA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2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94AE-D4E0-6440-8507-262E5D74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198D8-DDA3-834B-91FD-AD9F4FADA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60C04-32C6-4743-92E1-60276EB02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9AAED-6849-2F45-88EC-7DB1BCE6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0162-6FC2-F24E-A065-0A82940B671D}" type="datetime1">
              <a:rPr lang="en-IN" smtClean="0"/>
              <a:t>02/02/23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53FF8-5CB3-A740-ADDD-BC0AD5C4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6B74-B410-1745-B750-4005B93A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0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2DD7-514B-AB4C-B347-C599744F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136B0-BC34-524B-A220-8D75C6369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9BEE2-3324-1B47-BF4C-F30D8FEA5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F21EF-223C-E943-9271-C8C41F47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987F-FEC3-F24F-8AA9-E3105D342947}" type="datetime1">
              <a:rPr lang="en-IN" smtClean="0"/>
              <a:t>02/02/23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9D968-B132-6A4E-8462-581D33B3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3527D-65A1-314C-BD5D-B907E49C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1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8A092-17A8-C04E-9537-38D7F77C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14C2E-AC12-F544-B3E0-E28FF215D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5AD3E-5231-9143-9B9C-96A5038D6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5CE1A-D140-D64D-A986-F7C3D56C99ED}" type="datetime1">
              <a:rPr lang="en-IN" smtClean="0"/>
              <a:t>02/02/23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D6089-208B-8C4C-A1F3-D8DBCA9FF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F7227-CA8F-CC4F-94A5-DD63EF60E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D5B86-ABA6-D443-A47A-B76C324F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1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8091-2258-C942-9B1C-B2426732C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60" y="4754781"/>
            <a:ext cx="10991462" cy="1511559"/>
          </a:xfrm>
        </p:spPr>
        <p:txBody>
          <a:bodyPr>
            <a:normAutofit/>
          </a:bodyPr>
          <a:lstStyle/>
          <a:p>
            <a:r>
              <a:rPr lang="en-US" sz="4800" b="1" dirty="0"/>
              <a:t>Advanced Machine Learning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E1CAE-A1D9-1B42-8B8E-2847CA520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1951" y="6074228"/>
            <a:ext cx="9144000" cy="78377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Session - 4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B7094-3EE6-2842-A95C-E66DEEE35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137" y="666077"/>
            <a:ext cx="7566308" cy="43251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5549B-5B03-E945-9E41-07BB8B95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3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2EE56-9BFF-444C-ACC1-31178C4D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932F5CC-E716-3D47-91AA-4F2266F04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144604"/>
              </p:ext>
            </p:extLst>
          </p:nvPr>
        </p:nvGraphicFramePr>
        <p:xfrm>
          <a:off x="4805083" y="2808478"/>
          <a:ext cx="6078072" cy="249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012">
                  <a:extLst>
                    <a:ext uri="{9D8B030D-6E8A-4147-A177-3AD203B41FA5}">
                      <a16:colId xmlns:a16="http://schemas.microsoft.com/office/drawing/2014/main" val="4230730435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3337736163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1745669249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3908496277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2042917330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1162811953"/>
                    </a:ext>
                  </a:extLst>
                </a:gridCol>
              </a:tblGrid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60297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12935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972920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83233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15836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60897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0325C363-D050-0A48-964B-70CDE300C5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470126"/>
              </p:ext>
            </p:extLst>
          </p:nvPr>
        </p:nvGraphicFramePr>
        <p:xfrm>
          <a:off x="349623" y="1863232"/>
          <a:ext cx="422237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89">
                  <a:extLst>
                    <a:ext uri="{9D8B030D-6E8A-4147-A177-3AD203B41FA5}">
                      <a16:colId xmlns:a16="http://schemas.microsoft.com/office/drawing/2014/main" val="142971151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1253571024"/>
                    </a:ext>
                  </a:extLst>
                </a:gridCol>
              </a:tblGrid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3583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220169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360952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40876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91877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70122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9D39F05-DBA3-2543-BCCB-B8644CC8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 matrix</a:t>
            </a:r>
          </a:p>
        </p:txBody>
      </p:sp>
    </p:spTree>
    <p:extLst>
      <p:ext uri="{BB962C8B-B14F-4D97-AF65-F5344CB8AC3E}">
        <p14:creationId xmlns:p14="http://schemas.microsoft.com/office/powerpoint/2010/main" val="167411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2EE56-9BFF-444C-ACC1-31178C4D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932F5CC-E716-3D47-91AA-4F2266F04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233019"/>
              </p:ext>
            </p:extLst>
          </p:nvPr>
        </p:nvGraphicFramePr>
        <p:xfrm>
          <a:off x="4805083" y="2808478"/>
          <a:ext cx="6078072" cy="249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012">
                  <a:extLst>
                    <a:ext uri="{9D8B030D-6E8A-4147-A177-3AD203B41FA5}">
                      <a16:colId xmlns:a16="http://schemas.microsoft.com/office/drawing/2014/main" val="4230730435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3337736163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1745669249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3908496277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2042917330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1162811953"/>
                    </a:ext>
                  </a:extLst>
                </a:gridCol>
              </a:tblGrid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60297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12935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972920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83233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15836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60897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0325C363-D050-0A48-964B-70CDE300C5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552369"/>
              </p:ext>
            </p:extLst>
          </p:nvPr>
        </p:nvGraphicFramePr>
        <p:xfrm>
          <a:off x="349623" y="1863232"/>
          <a:ext cx="422237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89">
                  <a:extLst>
                    <a:ext uri="{9D8B030D-6E8A-4147-A177-3AD203B41FA5}">
                      <a16:colId xmlns:a16="http://schemas.microsoft.com/office/drawing/2014/main" val="142971151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1253571024"/>
                    </a:ext>
                  </a:extLst>
                </a:gridCol>
              </a:tblGrid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Prod_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3583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220169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360952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40876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91877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70122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A9287EB4-E139-9E45-8664-F525E4A2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 matrix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E40402-E9BC-EE46-8A27-208FC32F8933}"/>
              </a:ext>
            </a:extLst>
          </p:cNvPr>
          <p:cNvSpPr txBox="1"/>
          <p:nvPr/>
        </p:nvSpPr>
        <p:spPr>
          <a:xfrm>
            <a:off x="2617693" y="5928099"/>
            <a:ext cx="236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Affinity: Distance</a:t>
            </a:r>
          </a:p>
        </p:txBody>
      </p:sp>
    </p:spTree>
    <p:extLst>
      <p:ext uri="{BB962C8B-B14F-4D97-AF65-F5344CB8AC3E}">
        <p14:creationId xmlns:p14="http://schemas.microsoft.com/office/powerpoint/2010/main" val="139583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2EE56-9BFF-444C-ACC1-31178C4D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932F5CC-E716-3D47-91AA-4F2266F04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038512"/>
              </p:ext>
            </p:extLst>
          </p:nvPr>
        </p:nvGraphicFramePr>
        <p:xfrm>
          <a:off x="4805083" y="2808478"/>
          <a:ext cx="6078072" cy="249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012">
                  <a:extLst>
                    <a:ext uri="{9D8B030D-6E8A-4147-A177-3AD203B41FA5}">
                      <a16:colId xmlns:a16="http://schemas.microsoft.com/office/drawing/2014/main" val="4230730435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3337736163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1745669249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3908496277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2042917330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1162811953"/>
                    </a:ext>
                  </a:extLst>
                </a:gridCol>
              </a:tblGrid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60297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12935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972920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83233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15836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60897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0325C363-D050-0A48-964B-70CDE300C5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4813828"/>
              </p:ext>
            </p:extLst>
          </p:nvPr>
        </p:nvGraphicFramePr>
        <p:xfrm>
          <a:off x="349623" y="1863232"/>
          <a:ext cx="422237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89">
                  <a:extLst>
                    <a:ext uri="{9D8B030D-6E8A-4147-A177-3AD203B41FA5}">
                      <a16:colId xmlns:a16="http://schemas.microsoft.com/office/drawing/2014/main" val="142971151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1253571024"/>
                    </a:ext>
                  </a:extLst>
                </a:gridCol>
              </a:tblGrid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3583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220169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360952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40876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91877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70122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46712473-B7EE-5A4C-A2AB-907C1B32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 matrix</a:t>
            </a:r>
          </a:p>
        </p:txBody>
      </p:sp>
    </p:spTree>
    <p:extLst>
      <p:ext uri="{BB962C8B-B14F-4D97-AF65-F5344CB8AC3E}">
        <p14:creationId xmlns:p14="http://schemas.microsoft.com/office/powerpoint/2010/main" val="3805246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2EE56-9BFF-444C-ACC1-31178C4D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932F5CC-E716-3D47-91AA-4F2266F04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681246"/>
              </p:ext>
            </p:extLst>
          </p:nvPr>
        </p:nvGraphicFramePr>
        <p:xfrm>
          <a:off x="4805083" y="2808478"/>
          <a:ext cx="6078072" cy="249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012">
                  <a:extLst>
                    <a:ext uri="{9D8B030D-6E8A-4147-A177-3AD203B41FA5}">
                      <a16:colId xmlns:a16="http://schemas.microsoft.com/office/drawing/2014/main" val="4230730435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3337736163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1745669249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3908496277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2042917330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1162811953"/>
                    </a:ext>
                  </a:extLst>
                </a:gridCol>
              </a:tblGrid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60297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12935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972920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83233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15836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60897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0325C363-D050-0A48-964B-70CDE300C5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629495"/>
              </p:ext>
            </p:extLst>
          </p:nvPr>
        </p:nvGraphicFramePr>
        <p:xfrm>
          <a:off x="349623" y="1863232"/>
          <a:ext cx="422237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89">
                  <a:extLst>
                    <a:ext uri="{9D8B030D-6E8A-4147-A177-3AD203B41FA5}">
                      <a16:colId xmlns:a16="http://schemas.microsoft.com/office/drawing/2014/main" val="142971151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1253571024"/>
                    </a:ext>
                  </a:extLst>
                </a:gridCol>
              </a:tblGrid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Prod_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3583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220169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360952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40876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91877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70122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ED05EEF-374B-CB45-89D7-A6E69960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 matrix</a:t>
            </a:r>
          </a:p>
        </p:txBody>
      </p:sp>
    </p:spTree>
    <p:extLst>
      <p:ext uri="{BB962C8B-B14F-4D97-AF65-F5344CB8AC3E}">
        <p14:creationId xmlns:p14="http://schemas.microsoft.com/office/powerpoint/2010/main" val="122005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2EE56-9BFF-444C-ACC1-31178C4D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932F5CC-E716-3D47-91AA-4F2266F04D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05083" y="2808478"/>
          <a:ext cx="6078072" cy="249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012">
                  <a:extLst>
                    <a:ext uri="{9D8B030D-6E8A-4147-A177-3AD203B41FA5}">
                      <a16:colId xmlns:a16="http://schemas.microsoft.com/office/drawing/2014/main" val="4230730435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3337736163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1745669249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3908496277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2042917330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1162811953"/>
                    </a:ext>
                  </a:extLst>
                </a:gridCol>
              </a:tblGrid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60297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12935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972920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83233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15836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60897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0325C363-D050-0A48-964B-70CDE300C5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011"/>
              </p:ext>
            </p:extLst>
          </p:nvPr>
        </p:nvGraphicFramePr>
        <p:xfrm>
          <a:off x="349623" y="1863232"/>
          <a:ext cx="422237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89">
                  <a:extLst>
                    <a:ext uri="{9D8B030D-6E8A-4147-A177-3AD203B41FA5}">
                      <a16:colId xmlns:a16="http://schemas.microsoft.com/office/drawing/2014/main" val="142971151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1253571024"/>
                    </a:ext>
                  </a:extLst>
                </a:gridCol>
              </a:tblGrid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3583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220169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360952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40876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91877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70122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C715598-5CEA-1149-9509-5A613647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 matrix</a:t>
            </a:r>
          </a:p>
        </p:txBody>
      </p:sp>
    </p:spTree>
    <p:extLst>
      <p:ext uri="{BB962C8B-B14F-4D97-AF65-F5344CB8AC3E}">
        <p14:creationId xmlns:p14="http://schemas.microsoft.com/office/powerpoint/2010/main" val="198690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2EE56-9BFF-444C-ACC1-31178C4D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932F5CC-E716-3D47-91AA-4F2266F04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134733"/>
              </p:ext>
            </p:extLst>
          </p:nvPr>
        </p:nvGraphicFramePr>
        <p:xfrm>
          <a:off x="4805083" y="2808478"/>
          <a:ext cx="6078072" cy="249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012">
                  <a:extLst>
                    <a:ext uri="{9D8B030D-6E8A-4147-A177-3AD203B41FA5}">
                      <a16:colId xmlns:a16="http://schemas.microsoft.com/office/drawing/2014/main" val="4230730435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3337736163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1745669249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3908496277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2042917330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1162811953"/>
                    </a:ext>
                  </a:extLst>
                </a:gridCol>
              </a:tblGrid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60297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12935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972920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83233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15836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60897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0325C363-D050-0A48-964B-70CDE300C5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849359"/>
              </p:ext>
            </p:extLst>
          </p:nvPr>
        </p:nvGraphicFramePr>
        <p:xfrm>
          <a:off x="349623" y="1863232"/>
          <a:ext cx="422237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89">
                  <a:extLst>
                    <a:ext uri="{9D8B030D-6E8A-4147-A177-3AD203B41FA5}">
                      <a16:colId xmlns:a16="http://schemas.microsoft.com/office/drawing/2014/main" val="142971151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1253571024"/>
                    </a:ext>
                  </a:extLst>
                </a:gridCol>
              </a:tblGrid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3583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220169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360952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40876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91877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70122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5D4541B-D641-7941-8A7C-71ACFAFC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 matrix</a:t>
            </a:r>
          </a:p>
        </p:txBody>
      </p:sp>
    </p:spTree>
    <p:extLst>
      <p:ext uri="{BB962C8B-B14F-4D97-AF65-F5344CB8AC3E}">
        <p14:creationId xmlns:p14="http://schemas.microsoft.com/office/powerpoint/2010/main" val="931065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2EE56-9BFF-444C-ACC1-31178C4D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932F5CC-E716-3D47-91AA-4F2266F04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443790"/>
              </p:ext>
            </p:extLst>
          </p:nvPr>
        </p:nvGraphicFramePr>
        <p:xfrm>
          <a:off x="2779059" y="2593325"/>
          <a:ext cx="6078072" cy="260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012">
                  <a:extLst>
                    <a:ext uri="{9D8B030D-6E8A-4147-A177-3AD203B41FA5}">
                      <a16:colId xmlns:a16="http://schemas.microsoft.com/office/drawing/2014/main" val="4230730435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3337736163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1745669249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3908496277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2042917330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1162811953"/>
                    </a:ext>
                  </a:extLst>
                </a:gridCol>
              </a:tblGrid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60297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12935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972920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83233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15836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6089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EC7CF048-C20F-BD46-9100-275EDB83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 matrix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731A6B-D714-124E-990D-4858A4A91DE5}"/>
              </a:ext>
            </a:extLst>
          </p:cNvPr>
          <p:cNvSpPr txBox="1"/>
          <p:nvPr/>
        </p:nvSpPr>
        <p:spPr>
          <a:xfrm>
            <a:off x="3836894" y="6113929"/>
            <a:ext cx="2635624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the smallest value</a:t>
            </a:r>
          </a:p>
        </p:txBody>
      </p:sp>
    </p:spTree>
    <p:extLst>
      <p:ext uri="{BB962C8B-B14F-4D97-AF65-F5344CB8AC3E}">
        <p14:creationId xmlns:p14="http://schemas.microsoft.com/office/powerpoint/2010/main" val="2399365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2EE56-9BFF-444C-ACC1-31178C4D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932F5CC-E716-3D47-91AA-4F2266F04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609630"/>
              </p:ext>
            </p:extLst>
          </p:nvPr>
        </p:nvGraphicFramePr>
        <p:xfrm>
          <a:off x="438195" y="1828959"/>
          <a:ext cx="34754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240">
                  <a:extLst>
                    <a:ext uri="{9D8B030D-6E8A-4147-A177-3AD203B41FA5}">
                      <a16:colId xmlns:a16="http://schemas.microsoft.com/office/drawing/2014/main" val="4230730435"/>
                    </a:ext>
                  </a:extLst>
                </a:gridCol>
                <a:gridCol w="579240">
                  <a:extLst>
                    <a:ext uri="{9D8B030D-6E8A-4147-A177-3AD203B41FA5}">
                      <a16:colId xmlns:a16="http://schemas.microsoft.com/office/drawing/2014/main" val="3337736163"/>
                    </a:ext>
                  </a:extLst>
                </a:gridCol>
                <a:gridCol w="579240">
                  <a:extLst>
                    <a:ext uri="{9D8B030D-6E8A-4147-A177-3AD203B41FA5}">
                      <a16:colId xmlns:a16="http://schemas.microsoft.com/office/drawing/2014/main" val="1745669249"/>
                    </a:ext>
                  </a:extLst>
                </a:gridCol>
                <a:gridCol w="579240">
                  <a:extLst>
                    <a:ext uri="{9D8B030D-6E8A-4147-A177-3AD203B41FA5}">
                      <a16:colId xmlns:a16="http://schemas.microsoft.com/office/drawing/2014/main" val="3908496277"/>
                    </a:ext>
                  </a:extLst>
                </a:gridCol>
                <a:gridCol w="579240">
                  <a:extLst>
                    <a:ext uri="{9D8B030D-6E8A-4147-A177-3AD203B41FA5}">
                      <a16:colId xmlns:a16="http://schemas.microsoft.com/office/drawing/2014/main" val="2042917330"/>
                    </a:ext>
                  </a:extLst>
                </a:gridCol>
                <a:gridCol w="579240">
                  <a:extLst>
                    <a:ext uri="{9D8B030D-6E8A-4147-A177-3AD203B41FA5}">
                      <a16:colId xmlns:a16="http://schemas.microsoft.com/office/drawing/2014/main" val="1162811953"/>
                    </a:ext>
                  </a:extLst>
                </a:gridCol>
              </a:tblGrid>
              <a:tr h="262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60297"/>
                  </a:ext>
                </a:extLst>
              </a:tr>
              <a:tr h="262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12935"/>
                  </a:ext>
                </a:extLst>
              </a:tr>
              <a:tr h="262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972920"/>
                  </a:ext>
                </a:extLst>
              </a:tr>
              <a:tr h="262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83233"/>
                  </a:ext>
                </a:extLst>
              </a:tr>
              <a:tr h="262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15836"/>
                  </a:ext>
                </a:extLst>
              </a:tr>
              <a:tr h="262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60897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3E09082-BFCE-E04D-AF9C-2612CBBDB4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0697337"/>
              </p:ext>
            </p:extLst>
          </p:nvPr>
        </p:nvGraphicFramePr>
        <p:xfrm>
          <a:off x="4830721" y="4023519"/>
          <a:ext cx="5065060" cy="208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012">
                  <a:extLst>
                    <a:ext uri="{9D8B030D-6E8A-4147-A177-3AD203B41FA5}">
                      <a16:colId xmlns:a16="http://schemas.microsoft.com/office/drawing/2014/main" val="4230730435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3337736163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1745669249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3908496277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2042917330"/>
                    </a:ext>
                  </a:extLst>
                </a:gridCol>
              </a:tblGrid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60297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12935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972920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83233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1583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0AC61F68-AD7D-6047-9BB2-D3A1955516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327737"/>
              </p:ext>
            </p:extLst>
          </p:nvPr>
        </p:nvGraphicFramePr>
        <p:xfrm>
          <a:off x="6434686" y="1726706"/>
          <a:ext cx="354751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757">
                  <a:extLst>
                    <a:ext uri="{9D8B030D-6E8A-4147-A177-3AD203B41FA5}">
                      <a16:colId xmlns:a16="http://schemas.microsoft.com/office/drawing/2014/main" val="1429711514"/>
                    </a:ext>
                  </a:extLst>
                </a:gridCol>
                <a:gridCol w="1773757">
                  <a:extLst>
                    <a:ext uri="{9D8B030D-6E8A-4147-A177-3AD203B41FA5}">
                      <a16:colId xmlns:a16="http://schemas.microsoft.com/office/drawing/2014/main" val="1253571024"/>
                    </a:ext>
                  </a:extLst>
                </a:gridCol>
              </a:tblGrid>
              <a:tr h="20910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3583"/>
                  </a:ext>
                </a:extLst>
              </a:tr>
              <a:tr h="2091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(=max(7,10))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220169"/>
                  </a:ext>
                </a:extLst>
              </a:tr>
              <a:tr h="2091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360952"/>
                  </a:ext>
                </a:extLst>
              </a:tr>
              <a:tr h="2091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40876"/>
                  </a:ext>
                </a:extLst>
              </a:tr>
              <a:tr h="2091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9187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53F3E048-7937-8D41-B7C9-501BD61A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 matrix</a:t>
            </a:r>
          </a:p>
        </p:txBody>
      </p:sp>
    </p:spTree>
    <p:extLst>
      <p:ext uri="{BB962C8B-B14F-4D97-AF65-F5344CB8AC3E}">
        <p14:creationId xmlns:p14="http://schemas.microsoft.com/office/powerpoint/2010/main" val="3123126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2EE56-9BFF-444C-ACC1-31178C4D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932F5CC-E716-3D47-91AA-4F2266F04D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195" y="1828959"/>
          <a:ext cx="34754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240">
                  <a:extLst>
                    <a:ext uri="{9D8B030D-6E8A-4147-A177-3AD203B41FA5}">
                      <a16:colId xmlns:a16="http://schemas.microsoft.com/office/drawing/2014/main" val="4230730435"/>
                    </a:ext>
                  </a:extLst>
                </a:gridCol>
                <a:gridCol w="579240">
                  <a:extLst>
                    <a:ext uri="{9D8B030D-6E8A-4147-A177-3AD203B41FA5}">
                      <a16:colId xmlns:a16="http://schemas.microsoft.com/office/drawing/2014/main" val="3337736163"/>
                    </a:ext>
                  </a:extLst>
                </a:gridCol>
                <a:gridCol w="579240">
                  <a:extLst>
                    <a:ext uri="{9D8B030D-6E8A-4147-A177-3AD203B41FA5}">
                      <a16:colId xmlns:a16="http://schemas.microsoft.com/office/drawing/2014/main" val="1745669249"/>
                    </a:ext>
                  </a:extLst>
                </a:gridCol>
                <a:gridCol w="579240">
                  <a:extLst>
                    <a:ext uri="{9D8B030D-6E8A-4147-A177-3AD203B41FA5}">
                      <a16:colId xmlns:a16="http://schemas.microsoft.com/office/drawing/2014/main" val="3908496277"/>
                    </a:ext>
                  </a:extLst>
                </a:gridCol>
                <a:gridCol w="579240">
                  <a:extLst>
                    <a:ext uri="{9D8B030D-6E8A-4147-A177-3AD203B41FA5}">
                      <a16:colId xmlns:a16="http://schemas.microsoft.com/office/drawing/2014/main" val="2042917330"/>
                    </a:ext>
                  </a:extLst>
                </a:gridCol>
                <a:gridCol w="579240">
                  <a:extLst>
                    <a:ext uri="{9D8B030D-6E8A-4147-A177-3AD203B41FA5}">
                      <a16:colId xmlns:a16="http://schemas.microsoft.com/office/drawing/2014/main" val="1162811953"/>
                    </a:ext>
                  </a:extLst>
                </a:gridCol>
              </a:tblGrid>
              <a:tr h="262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60297"/>
                  </a:ext>
                </a:extLst>
              </a:tr>
              <a:tr h="262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12935"/>
                  </a:ext>
                </a:extLst>
              </a:tr>
              <a:tr h="262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972920"/>
                  </a:ext>
                </a:extLst>
              </a:tr>
              <a:tr h="262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83233"/>
                  </a:ext>
                </a:extLst>
              </a:tr>
              <a:tr h="262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15836"/>
                  </a:ext>
                </a:extLst>
              </a:tr>
              <a:tr h="262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60897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3E09082-BFCE-E04D-AF9C-2612CBBDB4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4347901"/>
              </p:ext>
            </p:extLst>
          </p:nvPr>
        </p:nvGraphicFramePr>
        <p:xfrm>
          <a:off x="4830721" y="4023519"/>
          <a:ext cx="5065060" cy="208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012">
                  <a:extLst>
                    <a:ext uri="{9D8B030D-6E8A-4147-A177-3AD203B41FA5}">
                      <a16:colId xmlns:a16="http://schemas.microsoft.com/office/drawing/2014/main" val="4230730435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3337736163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1745669249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3908496277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2042917330"/>
                    </a:ext>
                  </a:extLst>
                </a:gridCol>
              </a:tblGrid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60297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12935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972920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83233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1583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0AC61F68-AD7D-6047-9BB2-D3A1955516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0031988"/>
              </p:ext>
            </p:extLst>
          </p:nvPr>
        </p:nvGraphicFramePr>
        <p:xfrm>
          <a:off x="6096000" y="1573895"/>
          <a:ext cx="354751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757">
                  <a:extLst>
                    <a:ext uri="{9D8B030D-6E8A-4147-A177-3AD203B41FA5}">
                      <a16:colId xmlns:a16="http://schemas.microsoft.com/office/drawing/2014/main" val="1429711514"/>
                    </a:ext>
                  </a:extLst>
                </a:gridCol>
                <a:gridCol w="1773757">
                  <a:extLst>
                    <a:ext uri="{9D8B030D-6E8A-4147-A177-3AD203B41FA5}">
                      <a16:colId xmlns:a16="http://schemas.microsoft.com/office/drawing/2014/main" val="1253571024"/>
                    </a:ext>
                  </a:extLst>
                </a:gridCol>
              </a:tblGrid>
              <a:tr h="20910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3583"/>
                  </a:ext>
                </a:extLst>
              </a:tr>
              <a:tr h="2091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220169"/>
                  </a:ext>
                </a:extLst>
              </a:tr>
              <a:tr h="2091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360952"/>
                  </a:ext>
                </a:extLst>
              </a:tr>
              <a:tr h="2091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40876"/>
                  </a:ext>
                </a:extLst>
              </a:tr>
              <a:tr h="2091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9187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C302C7F8-0355-724F-9366-B12C1EE8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 matrix</a:t>
            </a:r>
          </a:p>
        </p:txBody>
      </p:sp>
    </p:spTree>
    <p:extLst>
      <p:ext uri="{BB962C8B-B14F-4D97-AF65-F5344CB8AC3E}">
        <p14:creationId xmlns:p14="http://schemas.microsoft.com/office/powerpoint/2010/main" val="3206189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2EE56-9BFF-444C-ACC1-31178C4D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3E09082-BFCE-E04D-AF9C-2612CBBDB4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9874114"/>
              </p:ext>
            </p:extLst>
          </p:nvPr>
        </p:nvGraphicFramePr>
        <p:xfrm>
          <a:off x="3123840" y="2523902"/>
          <a:ext cx="5486760" cy="268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352">
                  <a:extLst>
                    <a:ext uri="{9D8B030D-6E8A-4147-A177-3AD203B41FA5}">
                      <a16:colId xmlns:a16="http://schemas.microsoft.com/office/drawing/2014/main" val="4230730435"/>
                    </a:ext>
                  </a:extLst>
                </a:gridCol>
                <a:gridCol w="1097352">
                  <a:extLst>
                    <a:ext uri="{9D8B030D-6E8A-4147-A177-3AD203B41FA5}">
                      <a16:colId xmlns:a16="http://schemas.microsoft.com/office/drawing/2014/main" val="3337736163"/>
                    </a:ext>
                  </a:extLst>
                </a:gridCol>
                <a:gridCol w="1097352">
                  <a:extLst>
                    <a:ext uri="{9D8B030D-6E8A-4147-A177-3AD203B41FA5}">
                      <a16:colId xmlns:a16="http://schemas.microsoft.com/office/drawing/2014/main" val="1745669249"/>
                    </a:ext>
                  </a:extLst>
                </a:gridCol>
                <a:gridCol w="1097352">
                  <a:extLst>
                    <a:ext uri="{9D8B030D-6E8A-4147-A177-3AD203B41FA5}">
                      <a16:colId xmlns:a16="http://schemas.microsoft.com/office/drawing/2014/main" val="3908496277"/>
                    </a:ext>
                  </a:extLst>
                </a:gridCol>
                <a:gridCol w="1097352">
                  <a:extLst>
                    <a:ext uri="{9D8B030D-6E8A-4147-A177-3AD203B41FA5}">
                      <a16:colId xmlns:a16="http://schemas.microsoft.com/office/drawing/2014/main" val="2042917330"/>
                    </a:ext>
                  </a:extLst>
                </a:gridCol>
              </a:tblGrid>
              <a:tr h="5364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60297"/>
                  </a:ext>
                </a:extLst>
              </a:tr>
              <a:tr h="5364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12935"/>
                  </a:ext>
                </a:extLst>
              </a:tr>
              <a:tr h="5364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972920"/>
                  </a:ext>
                </a:extLst>
              </a:tr>
              <a:tr h="5364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83233"/>
                  </a:ext>
                </a:extLst>
              </a:tr>
              <a:tr h="5364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1583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604A110-A7F6-2046-BB8A-A37A2CD9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 matrix</a:t>
            </a:r>
          </a:p>
        </p:txBody>
      </p:sp>
    </p:spTree>
    <p:extLst>
      <p:ext uri="{BB962C8B-B14F-4D97-AF65-F5344CB8AC3E}">
        <p14:creationId xmlns:p14="http://schemas.microsoft.com/office/powerpoint/2010/main" val="194778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8DA8-6B20-D24A-AF1D-E41A3CAB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"/>
            <a:ext cx="10515600" cy="1325563"/>
          </a:xfrm>
        </p:spPr>
        <p:txBody>
          <a:bodyPr/>
          <a:lstStyle/>
          <a:p>
            <a:r>
              <a:rPr lang="en-US" dirty="0"/>
              <a:t>Advanced MLT – 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1450-529B-0E41-B895-A41C802E2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551439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Dimensionality reduction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Principal Component Analysis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Linear Discriminant Analysis , Locally Linear Embedding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T - Distributed Stochastic Neighbour Embedding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Clustering and Mixture models</a:t>
            </a:r>
          </a:p>
          <a:p>
            <a:pPr>
              <a:lnSpc>
                <a:spcPct val="150000"/>
              </a:lnSpc>
            </a:pPr>
            <a:r>
              <a:rPr lang="en-US" dirty="0"/>
              <a:t>Machine Learning Project Life Cycle</a:t>
            </a:r>
          </a:p>
          <a:p>
            <a:pPr>
              <a:lnSpc>
                <a:spcPct val="150000"/>
              </a:lnSpc>
            </a:pPr>
            <a:r>
              <a:rPr lang="en-US" dirty="0"/>
              <a:t>ML deployment</a:t>
            </a:r>
          </a:p>
          <a:p>
            <a:pPr>
              <a:lnSpc>
                <a:spcPct val="150000"/>
              </a:lnSpc>
            </a:pPr>
            <a:r>
              <a:rPr lang="en-US" dirty="0"/>
              <a:t> Deployment using </a:t>
            </a:r>
            <a:r>
              <a:rPr lang="en-US" dirty="0" err="1"/>
              <a:t>FastAPI</a:t>
            </a:r>
            <a:r>
              <a:rPr lang="en-US" dirty="0"/>
              <a:t> and cloud platforms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BB679-AB1D-FF40-8417-96371F36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2EE56-9BFF-444C-ACC1-31178C4D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3E09082-BFCE-E04D-AF9C-2612CBBDB4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72250"/>
              </p:ext>
            </p:extLst>
          </p:nvPr>
        </p:nvGraphicFramePr>
        <p:xfrm>
          <a:off x="3123840" y="2523902"/>
          <a:ext cx="5486760" cy="268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352">
                  <a:extLst>
                    <a:ext uri="{9D8B030D-6E8A-4147-A177-3AD203B41FA5}">
                      <a16:colId xmlns:a16="http://schemas.microsoft.com/office/drawing/2014/main" val="4230730435"/>
                    </a:ext>
                  </a:extLst>
                </a:gridCol>
                <a:gridCol w="1097352">
                  <a:extLst>
                    <a:ext uri="{9D8B030D-6E8A-4147-A177-3AD203B41FA5}">
                      <a16:colId xmlns:a16="http://schemas.microsoft.com/office/drawing/2014/main" val="3337736163"/>
                    </a:ext>
                  </a:extLst>
                </a:gridCol>
                <a:gridCol w="1097352">
                  <a:extLst>
                    <a:ext uri="{9D8B030D-6E8A-4147-A177-3AD203B41FA5}">
                      <a16:colId xmlns:a16="http://schemas.microsoft.com/office/drawing/2014/main" val="1745669249"/>
                    </a:ext>
                  </a:extLst>
                </a:gridCol>
                <a:gridCol w="1097352">
                  <a:extLst>
                    <a:ext uri="{9D8B030D-6E8A-4147-A177-3AD203B41FA5}">
                      <a16:colId xmlns:a16="http://schemas.microsoft.com/office/drawing/2014/main" val="3908496277"/>
                    </a:ext>
                  </a:extLst>
                </a:gridCol>
                <a:gridCol w="1097352">
                  <a:extLst>
                    <a:ext uri="{9D8B030D-6E8A-4147-A177-3AD203B41FA5}">
                      <a16:colId xmlns:a16="http://schemas.microsoft.com/office/drawing/2014/main" val="2042917330"/>
                    </a:ext>
                  </a:extLst>
                </a:gridCol>
              </a:tblGrid>
              <a:tr h="5364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60297"/>
                  </a:ext>
                </a:extLst>
              </a:tr>
              <a:tr h="5364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12935"/>
                  </a:ext>
                </a:extLst>
              </a:tr>
              <a:tr h="5364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972920"/>
                  </a:ext>
                </a:extLst>
              </a:tr>
              <a:tr h="5364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83233"/>
                  </a:ext>
                </a:extLst>
              </a:tr>
              <a:tr h="5364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1583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6956DB15-0F74-4541-ACB1-22B14A11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 matrix</a:t>
            </a:r>
          </a:p>
        </p:txBody>
      </p:sp>
    </p:spTree>
    <p:extLst>
      <p:ext uri="{BB962C8B-B14F-4D97-AF65-F5344CB8AC3E}">
        <p14:creationId xmlns:p14="http://schemas.microsoft.com/office/powerpoint/2010/main" val="532360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2EE56-9BFF-444C-ACC1-31178C4D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3E09082-BFCE-E04D-AF9C-2612CBBDB4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853463"/>
              </p:ext>
            </p:extLst>
          </p:nvPr>
        </p:nvGraphicFramePr>
        <p:xfrm>
          <a:off x="838200" y="1987454"/>
          <a:ext cx="376464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928">
                  <a:extLst>
                    <a:ext uri="{9D8B030D-6E8A-4147-A177-3AD203B41FA5}">
                      <a16:colId xmlns:a16="http://schemas.microsoft.com/office/drawing/2014/main" val="4230730435"/>
                    </a:ext>
                  </a:extLst>
                </a:gridCol>
                <a:gridCol w="752928">
                  <a:extLst>
                    <a:ext uri="{9D8B030D-6E8A-4147-A177-3AD203B41FA5}">
                      <a16:colId xmlns:a16="http://schemas.microsoft.com/office/drawing/2014/main" val="3337736163"/>
                    </a:ext>
                  </a:extLst>
                </a:gridCol>
                <a:gridCol w="752928">
                  <a:extLst>
                    <a:ext uri="{9D8B030D-6E8A-4147-A177-3AD203B41FA5}">
                      <a16:colId xmlns:a16="http://schemas.microsoft.com/office/drawing/2014/main" val="1745669249"/>
                    </a:ext>
                  </a:extLst>
                </a:gridCol>
                <a:gridCol w="752928">
                  <a:extLst>
                    <a:ext uri="{9D8B030D-6E8A-4147-A177-3AD203B41FA5}">
                      <a16:colId xmlns:a16="http://schemas.microsoft.com/office/drawing/2014/main" val="3908496277"/>
                    </a:ext>
                  </a:extLst>
                </a:gridCol>
                <a:gridCol w="752928">
                  <a:extLst>
                    <a:ext uri="{9D8B030D-6E8A-4147-A177-3AD203B41FA5}">
                      <a16:colId xmlns:a16="http://schemas.microsoft.com/office/drawing/2014/main" val="2042917330"/>
                    </a:ext>
                  </a:extLst>
                </a:gridCol>
              </a:tblGrid>
              <a:tr h="360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60297"/>
                  </a:ext>
                </a:extLst>
              </a:tr>
              <a:tr h="360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12935"/>
                  </a:ext>
                </a:extLst>
              </a:tr>
              <a:tr h="360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972920"/>
                  </a:ext>
                </a:extLst>
              </a:tr>
              <a:tr h="360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83233"/>
                  </a:ext>
                </a:extLst>
              </a:tr>
              <a:tr h="360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1583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30BD3E82-1310-7949-820B-1D62B4F609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9471739"/>
              </p:ext>
            </p:extLst>
          </p:nvPr>
        </p:nvGraphicFramePr>
        <p:xfrm>
          <a:off x="6230112" y="1987454"/>
          <a:ext cx="35475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757">
                  <a:extLst>
                    <a:ext uri="{9D8B030D-6E8A-4147-A177-3AD203B41FA5}">
                      <a16:colId xmlns:a16="http://schemas.microsoft.com/office/drawing/2014/main" val="1429711514"/>
                    </a:ext>
                  </a:extLst>
                </a:gridCol>
                <a:gridCol w="1773757">
                  <a:extLst>
                    <a:ext uri="{9D8B030D-6E8A-4147-A177-3AD203B41FA5}">
                      <a16:colId xmlns:a16="http://schemas.microsoft.com/office/drawing/2014/main" val="1253571024"/>
                    </a:ext>
                  </a:extLst>
                </a:gridCol>
              </a:tblGrid>
              <a:tr h="20910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 </a:t>
                      </a:r>
                      <a:r>
                        <a:rPr lang="en-US" dirty="0" err="1"/>
                        <a:t>Pricet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3583"/>
                  </a:ext>
                </a:extLst>
              </a:tr>
              <a:tr h="2091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(=max(7,10))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220169"/>
                  </a:ext>
                </a:extLst>
              </a:tr>
              <a:tr h="2091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360952"/>
                  </a:ext>
                </a:extLst>
              </a:tr>
              <a:tr h="2091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40876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89D1EC3B-B029-404F-A051-82BA1776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 matrix</a:t>
            </a:r>
          </a:p>
        </p:txBody>
      </p:sp>
    </p:spTree>
    <p:extLst>
      <p:ext uri="{BB962C8B-B14F-4D97-AF65-F5344CB8AC3E}">
        <p14:creationId xmlns:p14="http://schemas.microsoft.com/office/powerpoint/2010/main" val="451177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2EE56-9BFF-444C-ACC1-31178C4D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3E09082-BFCE-E04D-AF9C-2612CBBDB431}"/>
              </a:ext>
            </a:extLst>
          </p:cNvPr>
          <p:cNvGraphicFramePr>
            <a:graphicFrameLocks/>
          </p:cNvGraphicFramePr>
          <p:nvPr/>
        </p:nvGraphicFramePr>
        <p:xfrm>
          <a:off x="838200" y="1987454"/>
          <a:ext cx="376464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928">
                  <a:extLst>
                    <a:ext uri="{9D8B030D-6E8A-4147-A177-3AD203B41FA5}">
                      <a16:colId xmlns:a16="http://schemas.microsoft.com/office/drawing/2014/main" val="4230730435"/>
                    </a:ext>
                  </a:extLst>
                </a:gridCol>
                <a:gridCol w="752928">
                  <a:extLst>
                    <a:ext uri="{9D8B030D-6E8A-4147-A177-3AD203B41FA5}">
                      <a16:colId xmlns:a16="http://schemas.microsoft.com/office/drawing/2014/main" val="3337736163"/>
                    </a:ext>
                  </a:extLst>
                </a:gridCol>
                <a:gridCol w="752928">
                  <a:extLst>
                    <a:ext uri="{9D8B030D-6E8A-4147-A177-3AD203B41FA5}">
                      <a16:colId xmlns:a16="http://schemas.microsoft.com/office/drawing/2014/main" val="1745669249"/>
                    </a:ext>
                  </a:extLst>
                </a:gridCol>
                <a:gridCol w="752928">
                  <a:extLst>
                    <a:ext uri="{9D8B030D-6E8A-4147-A177-3AD203B41FA5}">
                      <a16:colId xmlns:a16="http://schemas.microsoft.com/office/drawing/2014/main" val="3908496277"/>
                    </a:ext>
                  </a:extLst>
                </a:gridCol>
                <a:gridCol w="752928">
                  <a:extLst>
                    <a:ext uri="{9D8B030D-6E8A-4147-A177-3AD203B41FA5}">
                      <a16:colId xmlns:a16="http://schemas.microsoft.com/office/drawing/2014/main" val="2042917330"/>
                    </a:ext>
                  </a:extLst>
                </a:gridCol>
              </a:tblGrid>
              <a:tr h="360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60297"/>
                  </a:ext>
                </a:extLst>
              </a:tr>
              <a:tr h="360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12935"/>
                  </a:ext>
                </a:extLst>
              </a:tr>
              <a:tr h="360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972920"/>
                  </a:ext>
                </a:extLst>
              </a:tr>
              <a:tr h="360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83233"/>
                  </a:ext>
                </a:extLst>
              </a:tr>
              <a:tr h="360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1583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30BD3E82-1310-7949-820B-1D62B4F609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569435"/>
              </p:ext>
            </p:extLst>
          </p:nvPr>
        </p:nvGraphicFramePr>
        <p:xfrm>
          <a:off x="6230112" y="1987454"/>
          <a:ext cx="35475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757">
                  <a:extLst>
                    <a:ext uri="{9D8B030D-6E8A-4147-A177-3AD203B41FA5}">
                      <a16:colId xmlns:a16="http://schemas.microsoft.com/office/drawing/2014/main" val="1429711514"/>
                    </a:ext>
                  </a:extLst>
                </a:gridCol>
                <a:gridCol w="1773757">
                  <a:extLst>
                    <a:ext uri="{9D8B030D-6E8A-4147-A177-3AD203B41FA5}">
                      <a16:colId xmlns:a16="http://schemas.microsoft.com/office/drawing/2014/main" val="1253571024"/>
                    </a:ext>
                  </a:extLst>
                </a:gridCol>
              </a:tblGrid>
              <a:tr h="20910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3583"/>
                  </a:ext>
                </a:extLst>
              </a:tr>
              <a:tr h="2091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(=max(7,10))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220169"/>
                  </a:ext>
                </a:extLst>
              </a:tr>
              <a:tr h="2091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35= max(28,35)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360952"/>
                  </a:ext>
                </a:extLst>
              </a:tr>
              <a:tr h="2091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40876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8F8002A3-A3A7-9E4D-81E0-806C2C9E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 matrix</a:t>
            </a:r>
          </a:p>
        </p:txBody>
      </p:sp>
    </p:spTree>
    <p:extLst>
      <p:ext uri="{BB962C8B-B14F-4D97-AF65-F5344CB8AC3E}">
        <p14:creationId xmlns:p14="http://schemas.microsoft.com/office/powerpoint/2010/main" val="466263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2EE56-9BFF-444C-ACC1-31178C4D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3E09082-BFCE-E04D-AF9C-2612CBBDB4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6555645"/>
              </p:ext>
            </p:extLst>
          </p:nvPr>
        </p:nvGraphicFramePr>
        <p:xfrm>
          <a:off x="5864352" y="3032919"/>
          <a:ext cx="30117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928">
                  <a:extLst>
                    <a:ext uri="{9D8B030D-6E8A-4147-A177-3AD203B41FA5}">
                      <a16:colId xmlns:a16="http://schemas.microsoft.com/office/drawing/2014/main" val="4230730435"/>
                    </a:ext>
                  </a:extLst>
                </a:gridCol>
                <a:gridCol w="752928">
                  <a:extLst>
                    <a:ext uri="{9D8B030D-6E8A-4147-A177-3AD203B41FA5}">
                      <a16:colId xmlns:a16="http://schemas.microsoft.com/office/drawing/2014/main" val="3337736163"/>
                    </a:ext>
                  </a:extLst>
                </a:gridCol>
                <a:gridCol w="752928">
                  <a:extLst>
                    <a:ext uri="{9D8B030D-6E8A-4147-A177-3AD203B41FA5}">
                      <a16:colId xmlns:a16="http://schemas.microsoft.com/office/drawing/2014/main" val="1745669249"/>
                    </a:ext>
                  </a:extLst>
                </a:gridCol>
                <a:gridCol w="752928">
                  <a:extLst>
                    <a:ext uri="{9D8B030D-6E8A-4147-A177-3AD203B41FA5}">
                      <a16:colId xmlns:a16="http://schemas.microsoft.com/office/drawing/2014/main" val="3908496277"/>
                    </a:ext>
                  </a:extLst>
                </a:gridCol>
              </a:tblGrid>
              <a:tr h="360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60297"/>
                  </a:ext>
                </a:extLst>
              </a:tr>
              <a:tr h="360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12935"/>
                  </a:ext>
                </a:extLst>
              </a:tr>
              <a:tr h="360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972920"/>
                  </a:ext>
                </a:extLst>
              </a:tr>
              <a:tr h="360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83233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30BD3E82-1310-7949-820B-1D62B4F609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815136"/>
              </p:ext>
            </p:extLst>
          </p:nvPr>
        </p:nvGraphicFramePr>
        <p:xfrm>
          <a:off x="597408" y="2474324"/>
          <a:ext cx="35475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757">
                  <a:extLst>
                    <a:ext uri="{9D8B030D-6E8A-4147-A177-3AD203B41FA5}">
                      <a16:colId xmlns:a16="http://schemas.microsoft.com/office/drawing/2014/main" val="1429711514"/>
                    </a:ext>
                  </a:extLst>
                </a:gridCol>
                <a:gridCol w="1773757">
                  <a:extLst>
                    <a:ext uri="{9D8B030D-6E8A-4147-A177-3AD203B41FA5}">
                      <a16:colId xmlns:a16="http://schemas.microsoft.com/office/drawing/2014/main" val="1253571024"/>
                    </a:ext>
                  </a:extLst>
                </a:gridCol>
              </a:tblGrid>
              <a:tr h="20910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3583"/>
                  </a:ext>
                </a:extLst>
              </a:tr>
              <a:tr h="2091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220169"/>
                  </a:ext>
                </a:extLst>
              </a:tr>
              <a:tr h="2091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360952"/>
                  </a:ext>
                </a:extLst>
              </a:tr>
              <a:tr h="2091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40876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4FC9991D-729F-434C-BFF0-0184B57C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 matrix</a:t>
            </a:r>
          </a:p>
        </p:txBody>
      </p:sp>
    </p:spTree>
    <p:extLst>
      <p:ext uri="{BB962C8B-B14F-4D97-AF65-F5344CB8AC3E}">
        <p14:creationId xmlns:p14="http://schemas.microsoft.com/office/powerpoint/2010/main" val="4187167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2EE56-9BFF-444C-ACC1-31178C4D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3E09082-BFCE-E04D-AF9C-2612CBBDB4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301425"/>
              </p:ext>
            </p:extLst>
          </p:nvPr>
        </p:nvGraphicFramePr>
        <p:xfrm>
          <a:off x="3608832" y="2560478"/>
          <a:ext cx="3962400" cy="200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423073043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33773616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74566924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908496277"/>
                    </a:ext>
                  </a:extLst>
                </a:gridCol>
              </a:tblGrid>
              <a:tr h="496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60297"/>
                  </a:ext>
                </a:extLst>
              </a:tr>
              <a:tr h="496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12935"/>
                  </a:ext>
                </a:extLst>
              </a:tr>
              <a:tr h="496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972920"/>
                  </a:ext>
                </a:extLst>
              </a:tr>
              <a:tr h="496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8323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47B8F88A-5619-9B47-A93A-15E89DB0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 matrix</a:t>
            </a:r>
          </a:p>
        </p:txBody>
      </p:sp>
    </p:spTree>
    <p:extLst>
      <p:ext uri="{BB962C8B-B14F-4D97-AF65-F5344CB8AC3E}">
        <p14:creationId xmlns:p14="http://schemas.microsoft.com/office/powerpoint/2010/main" val="2215282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2EE56-9BFF-444C-ACC1-31178C4D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3E09082-BFCE-E04D-AF9C-2612CBBDB4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069435"/>
              </p:ext>
            </p:extLst>
          </p:nvPr>
        </p:nvGraphicFramePr>
        <p:xfrm>
          <a:off x="838200" y="2015007"/>
          <a:ext cx="3962400" cy="1987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423073043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33773616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74566924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908496277"/>
                    </a:ext>
                  </a:extLst>
                </a:gridCol>
              </a:tblGrid>
              <a:tr h="496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60297"/>
                  </a:ext>
                </a:extLst>
              </a:tr>
              <a:tr h="496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12935"/>
                  </a:ext>
                </a:extLst>
              </a:tr>
              <a:tr h="496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972920"/>
                  </a:ext>
                </a:extLst>
              </a:tr>
              <a:tr h="496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83233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940E6381-E303-C04F-881D-5410F374B7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216133"/>
              </p:ext>
            </p:extLst>
          </p:nvPr>
        </p:nvGraphicFramePr>
        <p:xfrm>
          <a:off x="6010656" y="2277054"/>
          <a:ext cx="4230624" cy="149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312">
                  <a:extLst>
                    <a:ext uri="{9D8B030D-6E8A-4147-A177-3AD203B41FA5}">
                      <a16:colId xmlns:a16="http://schemas.microsoft.com/office/drawing/2014/main" val="1429711514"/>
                    </a:ext>
                  </a:extLst>
                </a:gridCol>
                <a:gridCol w="2115312">
                  <a:extLst>
                    <a:ext uri="{9D8B030D-6E8A-4147-A177-3AD203B41FA5}">
                      <a16:colId xmlns:a16="http://schemas.microsoft.com/office/drawing/2014/main" val="1253571024"/>
                    </a:ext>
                  </a:extLst>
                </a:gridCol>
              </a:tblGrid>
              <a:tr h="49753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3583"/>
                  </a:ext>
                </a:extLst>
              </a:tr>
              <a:tr h="497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(=max(10,20))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220169"/>
                  </a:ext>
                </a:extLst>
              </a:tr>
              <a:tr h="4975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36095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880E778-C636-4747-AAFA-B86D5C31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 matrix</a:t>
            </a:r>
          </a:p>
        </p:txBody>
      </p:sp>
    </p:spTree>
    <p:extLst>
      <p:ext uri="{BB962C8B-B14F-4D97-AF65-F5344CB8AC3E}">
        <p14:creationId xmlns:p14="http://schemas.microsoft.com/office/powerpoint/2010/main" val="248472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2D10-0A60-BF45-B801-FDF783E1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CC4C-EDAB-2F41-86E2-EB85A74D0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B7682-F4A7-964A-A68E-130EC343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094FB4B-72F5-9C46-B5CE-75D3A60F38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849980"/>
              </p:ext>
            </p:extLst>
          </p:nvPr>
        </p:nvGraphicFramePr>
        <p:xfrm>
          <a:off x="4645152" y="3006222"/>
          <a:ext cx="4230624" cy="995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312">
                  <a:extLst>
                    <a:ext uri="{9D8B030D-6E8A-4147-A177-3AD203B41FA5}">
                      <a16:colId xmlns:a16="http://schemas.microsoft.com/office/drawing/2014/main" val="1429711514"/>
                    </a:ext>
                  </a:extLst>
                </a:gridCol>
                <a:gridCol w="2115312">
                  <a:extLst>
                    <a:ext uri="{9D8B030D-6E8A-4147-A177-3AD203B41FA5}">
                      <a16:colId xmlns:a16="http://schemas.microsoft.com/office/drawing/2014/main" val="1253571024"/>
                    </a:ext>
                  </a:extLst>
                </a:gridCol>
              </a:tblGrid>
              <a:tr h="49753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3583"/>
                  </a:ext>
                </a:extLst>
              </a:tr>
              <a:tr h="497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220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946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2C43-3227-9447-9B94-A2D9C05F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E5EAEA4-DEE2-9243-98AA-E21E4A191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416489"/>
              </p:ext>
            </p:extLst>
          </p:nvPr>
        </p:nvGraphicFramePr>
        <p:xfrm>
          <a:off x="838200" y="1825625"/>
          <a:ext cx="10313895" cy="1849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779">
                  <a:extLst>
                    <a:ext uri="{9D8B030D-6E8A-4147-A177-3AD203B41FA5}">
                      <a16:colId xmlns:a16="http://schemas.microsoft.com/office/drawing/2014/main" val="1338389786"/>
                    </a:ext>
                  </a:extLst>
                </a:gridCol>
                <a:gridCol w="2062779">
                  <a:extLst>
                    <a:ext uri="{9D8B030D-6E8A-4147-A177-3AD203B41FA5}">
                      <a16:colId xmlns:a16="http://schemas.microsoft.com/office/drawing/2014/main" val="2707327703"/>
                    </a:ext>
                  </a:extLst>
                </a:gridCol>
                <a:gridCol w="2062779">
                  <a:extLst>
                    <a:ext uri="{9D8B030D-6E8A-4147-A177-3AD203B41FA5}">
                      <a16:colId xmlns:a16="http://schemas.microsoft.com/office/drawing/2014/main" val="195125971"/>
                    </a:ext>
                  </a:extLst>
                </a:gridCol>
                <a:gridCol w="2062779">
                  <a:extLst>
                    <a:ext uri="{9D8B030D-6E8A-4147-A177-3AD203B41FA5}">
                      <a16:colId xmlns:a16="http://schemas.microsoft.com/office/drawing/2014/main" val="636728493"/>
                    </a:ext>
                  </a:extLst>
                </a:gridCol>
                <a:gridCol w="2062779">
                  <a:extLst>
                    <a:ext uri="{9D8B030D-6E8A-4147-A177-3AD203B41FA5}">
                      <a16:colId xmlns:a16="http://schemas.microsoft.com/office/drawing/2014/main" val="2529225512"/>
                    </a:ext>
                  </a:extLst>
                </a:gridCol>
              </a:tblGrid>
              <a:tr h="9249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(12)4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(12)4(35)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182330"/>
                  </a:ext>
                </a:extLst>
              </a:tr>
              <a:tr h="9249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0101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0372C-0DDD-B740-8AFA-05C44F61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66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2C43-3227-9447-9B94-A2D9C05F2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923"/>
          </a:xfrm>
        </p:spPr>
        <p:txBody>
          <a:bodyPr/>
          <a:lstStyle/>
          <a:p>
            <a:r>
              <a:rPr lang="en-US" dirty="0"/>
              <a:t>Dendrogram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E5EAEA4-DEE2-9243-98AA-E21E4A191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052911"/>
              </p:ext>
            </p:extLst>
          </p:nvPr>
        </p:nvGraphicFramePr>
        <p:xfrm>
          <a:off x="838200" y="1300416"/>
          <a:ext cx="84124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496">
                  <a:extLst>
                    <a:ext uri="{9D8B030D-6E8A-4147-A177-3AD203B41FA5}">
                      <a16:colId xmlns:a16="http://schemas.microsoft.com/office/drawing/2014/main" val="1338389786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707327703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195125971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636728493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529225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(12)4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(12)4(35)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18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0101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0372C-0DDD-B740-8AFA-05C44F61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388D2-5895-FB4F-A27D-A99360111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460" y="2233612"/>
            <a:ext cx="48514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88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E5EAEA4-DEE2-9243-98AA-E21E4A191E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300416"/>
          <a:ext cx="84124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496">
                  <a:extLst>
                    <a:ext uri="{9D8B030D-6E8A-4147-A177-3AD203B41FA5}">
                      <a16:colId xmlns:a16="http://schemas.microsoft.com/office/drawing/2014/main" val="1338389786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707327703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195125971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636728493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529225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(12)4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(12)4(35)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18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0101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0372C-0DDD-B740-8AFA-05C44F61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B6F50E-14C7-4A46-A8FD-21472D321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0" y="2216720"/>
            <a:ext cx="4445000" cy="43688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FBCBCD5-44C8-0046-AEC3-9F0A2FD4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50"/>
          </a:xfrm>
        </p:spPr>
        <p:txBody>
          <a:bodyPr/>
          <a:lstStyle/>
          <a:p>
            <a:r>
              <a:rPr lang="en-US" dirty="0"/>
              <a:t>Dendrogram</a:t>
            </a:r>
          </a:p>
        </p:txBody>
      </p:sp>
    </p:spTree>
    <p:extLst>
      <p:ext uri="{BB962C8B-B14F-4D97-AF65-F5344CB8AC3E}">
        <p14:creationId xmlns:p14="http://schemas.microsoft.com/office/powerpoint/2010/main" val="21313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7A8C-A904-634B-89F4-8855A36D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</a:t>
            </a:r>
            <a:r>
              <a:rPr lang="en-US" dirty="0" err="1"/>
              <a:t>algos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8801D-1EB2-C248-A9F8-C040BF8FC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Partition based (</a:t>
            </a:r>
            <a:r>
              <a:rPr lang="en-US" dirty="0" err="1"/>
              <a:t>Eg</a:t>
            </a:r>
            <a:r>
              <a:rPr lang="en-US" dirty="0"/>
              <a:t>: K Means)</a:t>
            </a:r>
          </a:p>
          <a:p>
            <a:pPr>
              <a:lnSpc>
                <a:spcPct val="150000"/>
              </a:lnSpc>
            </a:pPr>
            <a:r>
              <a:rPr lang="en-US" dirty="0"/>
              <a:t>Density based(DBSCAN)</a:t>
            </a:r>
          </a:p>
          <a:p>
            <a:pPr>
              <a:lnSpc>
                <a:spcPct val="150000"/>
              </a:lnSpc>
            </a:pPr>
            <a:r>
              <a:rPr lang="en-US" dirty="0"/>
              <a:t>Hierarchical(Agglomerative/divisive)</a:t>
            </a:r>
          </a:p>
          <a:p>
            <a:pPr>
              <a:lnSpc>
                <a:spcPct val="150000"/>
              </a:lnSpc>
            </a:pPr>
            <a:r>
              <a:rPr lang="en-US" dirty="0"/>
              <a:t>Model based (Gaussian Mixture models)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7F118-FF08-6C43-A9CE-63C44FD8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74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E5EAEA4-DEE2-9243-98AA-E21E4A191E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300416"/>
          <a:ext cx="84124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496">
                  <a:extLst>
                    <a:ext uri="{9D8B030D-6E8A-4147-A177-3AD203B41FA5}">
                      <a16:colId xmlns:a16="http://schemas.microsoft.com/office/drawing/2014/main" val="1338389786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707327703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195125971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636728493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529225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(12)4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(12)4(35)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18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0101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0372C-0DDD-B740-8AFA-05C44F61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B6F50E-14C7-4A46-A8FD-21472D321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788" y="3204272"/>
            <a:ext cx="2570026" cy="25259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789C55-6D14-EE4A-9E87-AABEECBD9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124" y="2352675"/>
            <a:ext cx="4394200" cy="43688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382FE9D-6785-6B42-B16D-89978459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50"/>
          </a:xfrm>
        </p:spPr>
        <p:txBody>
          <a:bodyPr/>
          <a:lstStyle/>
          <a:p>
            <a:r>
              <a:rPr lang="en-US" dirty="0"/>
              <a:t>Dendrogram</a:t>
            </a:r>
          </a:p>
        </p:txBody>
      </p:sp>
    </p:spTree>
    <p:extLst>
      <p:ext uri="{BB962C8B-B14F-4D97-AF65-F5344CB8AC3E}">
        <p14:creationId xmlns:p14="http://schemas.microsoft.com/office/powerpoint/2010/main" val="3840934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7BEAE5-A60C-A944-98CC-662374AC3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7450" y="1880394"/>
            <a:ext cx="4737100" cy="4241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CE34C-BD8F-BE43-BBF1-EFBFB514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31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7CA691-A2CA-F545-BB36-67A4998C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</a:t>
            </a:r>
          </a:p>
        </p:txBody>
      </p:sp>
    </p:spTree>
    <p:extLst>
      <p:ext uri="{BB962C8B-B14F-4D97-AF65-F5344CB8AC3E}">
        <p14:creationId xmlns:p14="http://schemas.microsoft.com/office/powerpoint/2010/main" val="3248235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3BE7-E048-6741-8AAC-D5799E5C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CA26F-60BA-DF46-BE12-0C0F8F17F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29122" cy="45307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Maximum/Complete</a:t>
            </a:r>
            <a:r>
              <a:rPr lang="en-US" dirty="0"/>
              <a:t>: Maximum distance between all observations between the sets.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Average</a:t>
            </a:r>
            <a:r>
              <a:rPr lang="en-US" dirty="0"/>
              <a:t>: Average distance between all observations between the sets.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Single:</a:t>
            </a:r>
            <a:r>
              <a:rPr lang="en-US" dirty="0"/>
              <a:t> Minimum distance between all observations between the sets.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Ward</a:t>
            </a:r>
            <a:r>
              <a:rPr lang="en-US" dirty="0"/>
              <a:t>: </a:t>
            </a:r>
            <a:r>
              <a:rPr lang="en-US" dirty="0" err="1"/>
              <a:t>Minimises</a:t>
            </a:r>
            <a:r>
              <a:rPr lang="en-US" dirty="0"/>
              <a:t> the variance of the clusters being merged.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2F3C0-665A-404A-944B-B450D2C1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33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4F08-A95C-6B4F-A8A7-3FAF6685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C0824-B617-894F-97B7-2D290ABB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33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C8CACFC-5F0B-684C-875A-9CF7EA77D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5804"/>
            <a:ext cx="10515600" cy="3310980"/>
          </a:xfrm>
        </p:spPr>
      </p:pic>
    </p:spTree>
    <p:extLst>
      <p:ext uri="{BB962C8B-B14F-4D97-AF65-F5344CB8AC3E}">
        <p14:creationId xmlns:p14="http://schemas.microsoft.com/office/powerpoint/2010/main" val="3994264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E1BA-5ECF-4843-8EB6-833A0636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6B44E-66B6-814C-BAF4-DA38753D6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Euclidean</a:t>
            </a:r>
          </a:p>
          <a:p>
            <a:pPr>
              <a:lnSpc>
                <a:spcPct val="150000"/>
              </a:lnSpc>
            </a:pPr>
            <a:r>
              <a:rPr lang="en-US" dirty="0"/>
              <a:t>Manhattan</a:t>
            </a:r>
          </a:p>
          <a:p>
            <a:pPr>
              <a:lnSpc>
                <a:spcPct val="150000"/>
              </a:lnSpc>
            </a:pPr>
            <a:r>
              <a:rPr lang="en-US" dirty="0"/>
              <a:t>Cosine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DBA0E-3E19-3A46-BB94-E82A9F9C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3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7A8C-A904-634B-89F4-8855A36D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</a:t>
            </a:r>
            <a:r>
              <a:rPr lang="en-US" dirty="0" err="1"/>
              <a:t>algos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8801D-1EB2-C248-A9F8-C040BF8FC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Partition based (</a:t>
            </a:r>
            <a:r>
              <a:rPr lang="en-US" dirty="0" err="1"/>
              <a:t>Eg</a:t>
            </a:r>
            <a:r>
              <a:rPr lang="en-US" dirty="0"/>
              <a:t>: K Means)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Density based(DBSCAN)</a:t>
            </a:r>
          </a:p>
          <a:p>
            <a:pPr>
              <a:lnSpc>
                <a:spcPct val="150000"/>
              </a:lnSpc>
            </a:pPr>
            <a:r>
              <a:rPr lang="en-US" dirty="0"/>
              <a:t>Hierarchical(Agglomerative/divisive)</a:t>
            </a:r>
          </a:p>
          <a:p>
            <a:pPr>
              <a:lnSpc>
                <a:spcPct val="150000"/>
              </a:lnSpc>
            </a:pPr>
            <a:r>
              <a:rPr lang="en-US" dirty="0"/>
              <a:t>Model based (Gaussian Mixture models)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7F118-FF08-6C43-A9CE-63C44FD8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E20908-7EC3-7449-B881-521D979A5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351" y="1189957"/>
            <a:ext cx="5112497" cy="20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0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7A8C-A904-634B-89F4-8855A36D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</a:t>
            </a:r>
            <a:r>
              <a:rPr lang="en-US" dirty="0" err="1"/>
              <a:t>algos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8801D-1EB2-C248-A9F8-C040BF8FC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Partition based (</a:t>
            </a:r>
            <a:r>
              <a:rPr lang="en-US" dirty="0" err="1"/>
              <a:t>Eg</a:t>
            </a:r>
            <a:r>
              <a:rPr lang="en-US" dirty="0"/>
              <a:t>: K Means)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Density based(DBSCAN)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Hierarchical(Agglomerative/divisive)</a:t>
            </a:r>
          </a:p>
          <a:p>
            <a:pPr>
              <a:lnSpc>
                <a:spcPct val="150000"/>
              </a:lnSpc>
            </a:pPr>
            <a:r>
              <a:rPr lang="en-US" dirty="0"/>
              <a:t>Model based (Gaussian Mixture models)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7F118-FF08-6C43-A9CE-63C44FD8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E20908-7EC3-7449-B881-521D979A5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351" y="1189957"/>
            <a:ext cx="5112497" cy="2077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2C939C-CB91-9C44-806A-3A282CBD5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518" y="3264345"/>
            <a:ext cx="3161553" cy="304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2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D2BA-4AD1-3C4A-9778-93A1DB7D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Hierarchical clustering</a:t>
            </a:r>
            <a:br>
              <a:rPr lang="en-US" dirty="0"/>
            </a:br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7C8E-536B-2A4C-9FC0-2A376D9F7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4642"/>
            <a:ext cx="10730023" cy="4518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</a:t>
            </a:r>
          </a:p>
          <a:p>
            <a:pPr>
              <a:lnSpc>
                <a:spcPct val="150000"/>
              </a:lnSpc>
            </a:pPr>
            <a:r>
              <a:rPr lang="en-US" dirty="0"/>
              <a:t>Process</a:t>
            </a:r>
          </a:p>
          <a:p>
            <a:pPr>
              <a:lnSpc>
                <a:spcPct val="150000"/>
              </a:lnSpc>
            </a:pPr>
            <a:r>
              <a:rPr lang="en-US" dirty="0"/>
              <a:t>Theory</a:t>
            </a:r>
          </a:p>
          <a:p>
            <a:pPr>
              <a:lnSpc>
                <a:spcPct val="150000"/>
              </a:lnSpc>
            </a:pPr>
            <a:r>
              <a:rPr lang="en-US" dirty="0"/>
              <a:t>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56A5F-3F63-C342-9917-AA37FAE2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7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E893-9377-2A48-AE8F-AB41F5C5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Customer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8FC12FB-64E6-884A-A509-42C8D1F852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575517"/>
              </p:ext>
            </p:extLst>
          </p:nvPr>
        </p:nvGraphicFramePr>
        <p:xfrm>
          <a:off x="1416424" y="1570505"/>
          <a:ext cx="9108138" cy="4274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023">
                  <a:extLst>
                    <a:ext uri="{9D8B030D-6E8A-4147-A177-3AD203B41FA5}">
                      <a16:colId xmlns:a16="http://schemas.microsoft.com/office/drawing/2014/main" val="3349977778"/>
                    </a:ext>
                  </a:extLst>
                </a:gridCol>
                <a:gridCol w="1518023">
                  <a:extLst>
                    <a:ext uri="{9D8B030D-6E8A-4147-A177-3AD203B41FA5}">
                      <a16:colId xmlns:a16="http://schemas.microsoft.com/office/drawing/2014/main" val="4008070133"/>
                    </a:ext>
                  </a:extLst>
                </a:gridCol>
                <a:gridCol w="1518023">
                  <a:extLst>
                    <a:ext uri="{9D8B030D-6E8A-4147-A177-3AD203B41FA5}">
                      <a16:colId xmlns:a16="http://schemas.microsoft.com/office/drawing/2014/main" val="3111881923"/>
                    </a:ext>
                  </a:extLst>
                </a:gridCol>
                <a:gridCol w="1518023">
                  <a:extLst>
                    <a:ext uri="{9D8B030D-6E8A-4147-A177-3AD203B41FA5}">
                      <a16:colId xmlns:a16="http://schemas.microsoft.com/office/drawing/2014/main" val="3907513699"/>
                    </a:ext>
                  </a:extLst>
                </a:gridCol>
                <a:gridCol w="1518023">
                  <a:extLst>
                    <a:ext uri="{9D8B030D-6E8A-4147-A177-3AD203B41FA5}">
                      <a16:colId xmlns:a16="http://schemas.microsoft.com/office/drawing/2014/main" val="65511087"/>
                    </a:ext>
                  </a:extLst>
                </a:gridCol>
                <a:gridCol w="1518023">
                  <a:extLst>
                    <a:ext uri="{9D8B030D-6E8A-4147-A177-3AD203B41FA5}">
                      <a16:colId xmlns:a16="http://schemas.microsoft.com/office/drawing/2014/main" val="2459108195"/>
                    </a:ext>
                  </a:extLst>
                </a:gridCol>
              </a:tblGrid>
              <a:tr h="687848">
                <a:tc>
                  <a:txBody>
                    <a:bodyPr/>
                    <a:lstStyle/>
                    <a:p>
                      <a:r>
                        <a:rPr lang="en-US" dirty="0" err="1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 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Prod  Price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…….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Prod  Price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Prod 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207031"/>
                  </a:ext>
                </a:extLst>
              </a:tr>
              <a:tr h="39851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488618"/>
                  </a:ext>
                </a:extLst>
              </a:tr>
              <a:tr h="39851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188927"/>
                  </a:ext>
                </a:extLst>
              </a:tr>
              <a:tr h="39851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761632"/>
                  </a:ext>
                </a:extLst>
              </a:tr>
              <a:tr h="39851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416119"/>
                  </a:ext>
                </a:extLst>
              </a:tr>
              <a:tr h="398515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651581"/>
                  </a:ext>
                </a:extLst>
              </a:tr>
              <a:tr h="398515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923575"/>
                  </a:ext>
                </a:extLst>
              </a:tr>
              <a:tr h="398515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53645"/>
                  </a:ext>
                </a:extLst>
              </a:tr>
              <a:tr h="398515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23525"/>
                  </a:ext>
                </a:extLst>
              </a:tr>
              <a:tr h="398515"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20433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86E15-84B9-324E-9558-EE599C51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5FA39-6F90-9A40-8C47-A8D398AD83F6}"/>
              </a:ext>
            </a:extLst>
          </p:cNvPr>
          <p:cNvSpPr txBox="1"/>
          <p:nvPr/>
        </p:nvSpPr>
        <p:spPr>
          <a:xfrm>
            <a:off x="2348753" y="6293223"/>
            <a:ext cx="444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Segmentation. ?</a:t>
            </a:r>
          </a:p>
        </p:txBody>
      </p:sp>
    </p:spTree>
    <p:extLst>
      <p:ext uri="{BB962C8B-B14F-4D97-AF65-F5344CB8AC3E}">
        <p14:creationId xmlns:p14="http://schemas.microsoft.com/office/powerpoint/2010/main" val="221643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ED83BF4-6241-F947-B8BB-4179F31C5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029841"/>
              </p:ext>
            </p:extLst>
          </p:nvPr>
        </p:nvGraphicFramePr>
        <p:xfrm>
          <a:off x="2877670" y="2524871"/>
          <a:ext cx="7104530" cy="2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265">
                  <a:extLst>
                    <a:ext uri="{9D8B030D-6E8A-4147-A177-3AD203B41FA5}">
                      <a16:colId xmlns:a16="http://schemas.microsoft.com/office/drawing/2014/main" val="1429711514"/>
                    </a:ext>
                  </a:extLst>
                </a:gridCol>
                <a:gridCol w="3552265">
                  <a:extLst>
                    <a:ext uri="{9D8B030D-6E8A-4147-A177-3AD203B41FA5}">
                      <a16:colId xmlns:a16="http://schemas.microsoft.com/office/drawing/2014/main" val="1253571024"/>
                    </a:ext>
                  </a:extLst>
                </a:gridCol>
              </a:tblGrid>
              <a:tr h="389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Prod_Price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3583"/>
                  </a:ext>
                </a:extLst>
              </a:tr>
              <a:tr h="389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220169"/>
                  </a:ext>
                </a:extLst>
              </a:tr>
              <a:tr h="389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360952"/>
                  </a:ext>
                </a:extLst>
              </a:tr>
              <a:tr h="389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40876"/>
                  </a:ext>
                </a:extLst>
              </a:tr>
              <a:tr h="389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91877"/>
                  </a:ext>
                </a:extLst>
              </a:tr>
              <a:tr h="389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70122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2EE56-9BFF-444C-ACC1-31178C4D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266F9F-788B-1C44-BDB1-C9DD3855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Customer</a:t>
            </a:r>
          </a:p>
        </p:txBody>
      </p:sp>
    </p:spTree>
    <p:extLst>
      <p:ext uri="{BB962C8B-B14F-4D97-AF65-F5344CB8AC3E}">
        <p14:creationId xmlns:p14="http://schemas.microsoft.com/office/powerpoint/2010/main" val="373149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5ED1-A17F-8342-A080-D564B050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054"/>
            <a:ext cx="10515600" cy="1325563"/>
          </a:xfrm>
        </p:spPr>
        <p:txBody>
          <a:bodyPr/>
          <a:lstStyle/>
          <a:p>
            <a:r>
              <a:rPr lang="en-US" dirty="0"/>
              <a:t>Affinity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2EE56-9BFF-444C-ACC1-31178C4D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932F5CC-E716-3D47-91AA-4F2266F04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088048"/>
              </p:ext>
            </p:extLst>
          </p:nvPr>
        </p:nvGraphicFramePr>
        <p:xfrm>
          <a:off x="4805083" y="2808478"/>
          <a:ext cx="6078072" cy="249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012">
                  <a:extLst>
                    <a:ext uri="{9D8B030D-6E8A-4147-A177-3AD203B41FA5}">
                      <a16:colId xmlns:a16="http://schemas.microsoft.com/office/drawing/2014/main" val="4230730435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3337736163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1745669249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3908496277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2042917330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1162811953"/>
                    </a:ext>
                  </a:extLst>
                </a:gridCol>
              </a:tblGrid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60297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12935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972920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83233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15836"/>
                  </a:ext>
                </a:extLst>
              </a:tr>
              <a:tr h="416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60897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0325C363-D050-0A48-964B-70CDE300C5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060872"/>
              </p:ext>
            </p:extLst>
          </p:nvPr>
        </p:nvGraphicFramePr>
        <p:xfrm>
          <a:off x="349623" y="1863232"/>
          <a:ext cx="422237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89">
                  <a:extLst>
                    <a:ext uri="{9D8B030D-6E8A-4147-A177-3AD203B41FA5}">
                      <a16:colId xmlns:a16="http://schemas.microsoft.com/office/drawing/2014/main" val="142971151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1253571024"/>
                    </a:ext>
                  </a:extLst>
                </a:gridCol>
              </a:tblGrid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3583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220169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360952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40876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91877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701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02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1002</Words>
  <Application>Microsoft Macintosh PowerPoint</Application>
  <PresentationFormat>Widescreen</PresentationFormat>
  <Paragraphs>722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Advanced Machine Learning Techniques</vt:lpstr>
      <vt:lpstr>Advanced MLT – Course overview</vt:lpstr>
      <vt:lpstr>Clustering algos</vt:lpstr>
      <vt:lpstr>Clustering algos</vt:lpstr>
      <vt:lpstr>Clustering algos</vt:lpstr>
      <vt:lpstr>Hierarchical clustering Agenda</vt:lpstr>
      <vt:lpstr>Example: Customer</vt:lpstr>
      <vt:lpstr>Example: Customer</vt:lpstr>
      <vt:lpstr>Affinity matrix</vt:lpstr>
      <vt:lpstr>Affinity matrix</vt:lpstr>
      <vt:lpstr>Affinity matrix</vt:lpstr>
      <vt:lpstr>Affinity matrix</vt:lpstr>
      <vt:lpstr>Affinity matrix</vt:lpstr>
      <vt:lpstr>Affinity matrix</vt:lpstr>
      <vt:lpstr>Affinity matrix</vt:lpstr>
      <vt:lpstr>Affinity matrix</vt:lpstr>
      <vt:lpstr>Affinity matrix</vt:lpstr>
      <vt:lpstr>Affinity matrix</vt:lpstr>
      <vt:lpstr>Affinity matrix</vt:lpstr>
      <vt:lpstr>Affinity matrix</vt:lpstr>
      <vt:lpstr>Affinity matrix</vt:lpstr>
      <vt:lpstr>Affinity matrix</vt:lpstr>
      <vt:lpstr>Affinity matrix</vt:lpstr>
      <vt:lpstr>Affinity matrix</vt:lpstr>
      <vt:lpstr>Affinity matrix</vt:lpstr>
      <vt:lpstr>PowerPoint Presentation</vt:lpstr>
      <vt:lpstr>PowerPoint Presentation</vt:lpstr>
      <vt:lpstr>Dendrogram</vt:lpstr>
      <vt:lpstr>Dendrogram</vt:lpstr>
      <vt:lpstr>Dendrogram</vt:lpstr>
      <vt:lpstr>Dendrogram</vt:lpstr>
      <vt:lpstr>Linkages</vt:lpstr>
      <vt:lpstr>Linkages</vt:lpstr>
      <vt:lpstr>Affinity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Machine Learning Techniques</dc:title>
  <dc:creator>Microsoft Office User</dc:creator>
  <cp:lastModifiedBy>Microsoft Office User</cp:lastModifiedBy>
  <cp:revision>64</cp:revision>
  <dcterms:created xsi:type="dcterms:W3CDTF">2022-01-06T08:30:30Z</dcterms:created>
  <dcterms:modified xsi:type="dcterms:W3CDTF">2023-02-02T03:00:52Z</dcterms:modified>
</cp:coreProperties>
</file>