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299A9-85ED-8CAE-AB59-CAD10FEA570C}" v="1766" dt="2024-10-15T18:20:59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DEVELOPING THE BEST SMART PHONE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39377" y="4665728"/>
            <a:ext cx="2564525" cy="935804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Presented by :</a:t>
            </a:r>
          </a:p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Muhammad Shaan KC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5057-500C-72CC-6DE3-C629CFED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Rating According To Brands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A5E897-FC7B-F887-6E18-4353D9F83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94255" y="1943894"/>
            <a:ext cx="5570602" cy="41148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FB525F-F391-93F6-BE2A-D353880F6864}"/>
              </a:ext>
            </a:extLst>
          </p:cNvPr>
          <p:cNvSpPr txBox="1"/>
          <p:nvPr/>
        </p:nvSpPr>
        <p:spPr>
          <a:xfrm>
            <a:off x="615245" y="2274711"/>
            <a:ext cx="486551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b="1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Top-rated Brands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: Google Pixel, Apple, and OPPO have consistently high ratings, with median ratings around or above 4.5.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1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Rating Variability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: Brands like Lenovo and Samsung show a wider spread in ratings, with more outliers, indicating a broader range of customer satisfaction.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 algn="l">
              <a:buFont typeface="Arial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534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5057-500C-72CC-6DE3-C629CFED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bg2">
                    <a:lumMod val="90000"/>
                  </a:schemeClr>
                </a:solidFill>
              </a:rPr>
              <a:t>Distribution Of RAM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CB68EE-0940-8A1C-ADCF-DE0A8F292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63462" y="2079361"/>
            <a:ext cx="4701431" cy="41148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55F7BA-4A2D-CBA0-4011-CF5338FF8894}"/>
              </a:ext>
            </a:extLst>
          </p:cNvPr>
          <p:cNvSpPr txBox="1"/>
          <p:nvPr/>
        </p:nvSpPr>
        <p:spPr>
          <a:xfrm>
            <a:off x="1140177" y="2827867"/>
            <a:ext cx="484293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The plot shows the distribution of RAM, most phone has 4GB  RAM compared to others , so that phone has a highest sale when looking. Towards about the Specifications.</a:t>
            </a:r>
          </a:p>
        </p:txBody>
      </p:sp>
    </p:spTree>
    <p:extLst>
      <p:ext uri="{BB962C8B-B14F-4D97-AF65-F5344CB8AC3E}">
        <p14:creationId xmlns:p14="http://schemas.microsoft.com/office/powerpoint/2010/main" val="539103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5057-500C-72CC-6DE3-C629CFED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bg2">
                    <a:lumMod val="90000"/>
                  </a:schemeClr>
                </a:solidFill>
              </a:rPr>
              <a:t>Distribution Of Storage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28A2D8-2AC9-51E8-65C2-EF0960B9F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01020" y="1977761"/>
            <a:ext cx="4463382" cy="41148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6D31D1-D65C-37EC-DD55-682385EE0C10}"/>
              </a:ext>
            </a:extLst>
          </p:cNvPr>
          <p:cNvSpPr txBox="1"/>
          <p:nvPr/>
        </p:nvSpPr>
        <p:spPr>
          <a:xfrm>
            <a:off x="838969" y="2690090"/>
            <a:ext cx="575300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The plot shows the most used memory on different phones , and it has the highest sale according to the analysis.</a:t>
            </a:r>
          </a:p>
          <a:p>
            <a:pPr algn="just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Here the most used memory space on different phones are 64GB</a:t>
            </a:r>
          </a:p>
        </p:txBody>
      </p:sp>
    </p:spTree>
    <p:extLst>
      <p:ext uri="{BB962C8B-B14F-4D97-AF65-F5344CB8AC3E}">
        <p14:creationId xmlns:p14="http://schemas.microsoft.com/office/powerpoint/2010/main" val="1414239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5057-500C-72CC-6DE3-C629CFED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44CE9-36CF-6EA6-AFB3-77C9FB79B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The most demanded mobile phone is at the price range below 25k.</a:t>
            </a:r>
          </a:p>
          <a:p>
            <a:pPr algn="just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By developing mobile phone at this price with at least 128GB memory and 6GB ROM can take the market in hands.</a:t>
            </a:r>
          </a:p>
          <a:p>
            <a:pPr algn="just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When the memory space increases the demand for the phone will also increase.</a:t>
            </a:r>
          </a:p>
          <a:p>
            <a:pPr algn="just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This data shoes that color black has a premium look and there is an high demand for this color.</a:t>
            </a:r>
          </a:p>
          <a:p>
            <a:pPr algn="just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So by developing an mobile phone granting all the above requirements will become an history.</a:t>
            </a:r>
          </a:p>
          <a:p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616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44CE9-36CF-6EA6-AFB3-77C9FB79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034" y="3023804"/>
            <a:ext cx="3231932" cy="8093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1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5057-500C-72CC-6DE3-C629CFED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44CE9-36CF-6EA6-AFB3-77C9FB79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483" y="2288080"/>
            <a:ext cx="10736317" cy="279580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 b="1" dirty="0">
                <a:solidFill>
                  <a:schemeClr val="bg2">
                    <a:lumMod val="90000"/>
                  </a:schemeClr>
                </a:solidFill>
                <a:latin typeface="Aptos"/>
                <a:cs typeface="Calibri"/>
              </a:rPr>
              <a:t>In this presentation we will explore the data on mobile phone sales.</a:t>
            </a:r>
          </a:p>
          <a:p>
            <a:pPr algn="just"/>
            <a:r>
              <a:rPr lang="en-US" b="1" dirty="0">
                <a:solidFill>
                  <a:schemeClr val="bg2">
                    <a:lumMod val="90000"/>
                  </a:schemeClr>
                </a:solidFill>
                <a:latin typeface="Aptos"/>
                <a:cs typeface="Calibri"/>
              </a:rPr>
              <a:t>We will look at selling price, RAM of the phone , ROM, Color, Rating of the phone and see how it changes between different mobile phones.</a:t>
            </a:r>
          </a:p>
          <a:p>
            <a:pPr algn="just"/>
            <a:r>
              <a:rPr lang="en-US" b="1" dirty="0">
                <a:solidFill>
                  <a:schemeClr val="bg2">
                    <a:lumMod val="90000"/>
                  </a:schemeClr>
                </a:solidFill>
                <a:latin typeface="Aptos"/>
                <a:cs typeface="Calibri"/>
              </a:rPr>
              <a:t>Our aim is to develop a low budget phone with high efficient in performance and maintain users reliability.</a:t>
            </a:r>
          </a:p>
        </p:txBody>
      </p:sp>
    </p:spTree>
    <p:extLst>
      <p:ext uri="{BB962C8B-B14F-4D97-AF65-F5344CB8AC3E}">
        <p14:creationId xmlns:p14="http://schemas.microsoft.com/office/powerpoint/2010/main" val="87091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5057-500C-72CC-6DE3-C629CFED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COLUMN DESCRIPTION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44CE9-36CF-6EA6-AFB3-77C9FB79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302"/>
            <a:ext cx="10505090" cy="406755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Aptos"/>
                <a:ea typeface="+mn-lt"/>
                <a:cs typeface="+mn-lt"/>
              </a:rPr>
              <a:t>Brand- Name of the Mobile Manufacturer</a:t>
            </a:r>
            <a:endParaRPr lang="en-US" dirty="0">
              <a:solidFill>
                <a:schemeClr val="bg2">
                  <a:lumMod val="90000"/>
                </a:schemeClr>
              </a:solidFill>
              <a:latin typeface="Aptos"/>
              <a:cs typeface="Calibri"/>
            </a:endParaRPr>
          </a:p>
          <a:p>
            <a:pPr algn="just"/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Aptos"/>
                <a:ea typeface="+mn-lt"/>
                <a:cs typeface="+mn-lt"/>
              </a:rPr>
              <a:t>Model- Model number of the Mobile Phone</a:t>
            </a:r>
            <a:endParaRPr lang="en-US" dirty="0">
              <a:solidFill>
                <a:schemeClr val="bg2">
                  <a:lumMod val="90000"/>
                </a:schemeClr>
              </a:solidFill>
              <a:latin typeface="Aptos"/>
              <a:cs typeface="Calibri"/>
            </a:endParaRPr>
          </a:p>
          <a:p>
            <a:pPr algn="just"/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Aptos"/>
                <a:ea typeface="+mn-lt"/>
                <a:cs typeface="+mn-lt"/>
              </a:rPr>
              <a:t>Color- Color of the model.</a:t>
            </a:r>
            <a:endParaRPr lang="en-US" dirty="0">
              <a:solidFill>
                <a:schemeClr val="bg2">
                  <a:lumMod val="90000"/>
                </a:schemeClr>
              </a:solidFill>
              <a:latin typeface="Aptos"/>
              <a:cs typeface="Calibri"/>
            </a:endParaRPr>
          </a:p>
          <a:p>
            <a:pPr algn="just"/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Aptos"/>
                <a:ea typeface="+mn-lt"/>
                <a:cs typeface="+mn-lt"/>
              </a:rPr>
              <a:t>Memory - RAM of the model (4GB,6GB,8GB, etc.)</a:t>
            </a:r>
            <a:endParaRPr lang="en-US" dirty="0">
              <a:solidFill>
                <a:schemeClr val="bg2">
                  <a:lumMod val="90000"/>
                </a:schemeClr>
              </a:solidFill>
              <a:latin typeface="Aptos"/>
              <a:cs typeface="Calibri"/>
            </a:endParaRPr>
          </a:p>
          <a:p>
            <a:pPr algn="just"/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Aptos"/>
                <a:ea typeface="+mn-lt"/>
                <a:cs typeface="+mn-lt"/>
              </a:rPr>
              <a:t>Storage- ROM of the model (32GB,64GB,128GB,256GB, etc.)</a:t>
            </a:r>
            <a:endParaRPr lang="en-US" dirty="0">
              <a:solidFill>
                <a:schemeClr val="bg2">
                  <a:lumMod val="90000"/>
                </a:schemeClr>
              </a:solidFill>
              <a:latin typeface="Aptos"/>
              <a:cs typeface="Calibri"/>
            </a:endParaRPr>
          </a:p>
          <a:p>
            <a:pPr algn="just"/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Aptos"/>
                <a:ea typeface="+mn-lt"/>
                <a:cs typeface="+mn-lt"/>
              </a:rPr>
              <a:t>Rating- Rating of the model based on reviews (out of 5). Missing or Null values indicate there are no ratings present for the model.</a:t>
            </a:r>
            <a:endParaRPr lang="en-US" dirty="0">
              <a:solidFill>
                <a:schemeClr val="bg2">
                  <a:lumMod val="90000"/>
                </a:schemeClr>
              </a:solidFill>
              <a:latin typeface="Aptos"/>
              <a:cs typeface="Calibri"/>
            </a:endParaRPr>
          </a:p>
          <a:p>
            <a:endParaRPr lang="en-US" dirty="0">
              <a:solidFill>
                <a:schemeClr val="bg2">
                  <a:lumMod val="90000"/>
                </a:schemeClr>
              </a:solidFill>
              <a:latin typeface="Aptos"/>
              <a:cs typeface="Calibri"/>
            </a:endParaRPr>
          </a:p>
          <a:p>
            <a:endParaRPr lang="en-US" dirty="0">
              <a:solidFill>
                <a:schemeClr val="bg2">
                  <a:lumMod val="90000"/>
                </a:schemeClr>
              </a:solidFill>
              <a:latin typeface="Apto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893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44CE9-36CF-6EA6-AFB3-77C9FB79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0914"/>
            <a:ext cx="10515600" cy="268058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r>
              <a:rPr lang="en-US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Selling Price- Selling Price/Discounted Price of the model in INR when this data was scraped. Ideally price indicates the discounted price of the model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Original Price- Actual price of the model in INR. Missing values or null values would indicate that the product is being sold at the actual price available in the 'Price' column.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br>
              <a:rPr lang="en-US" dirty="0"/>
            </a:b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02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A2B336-AA0F-6250-42D1-6649B2026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7824" y="1713809"/>
            <a:ext cx="10910709" cy="281390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71E4B4-68FA-24FE-4448-1639E2F9585C}"/>
              </a:ext>
            </a:extLst>
          </p:cNvPr>
          <p:cNvSpPr txBox="1"/>
          <p:nvPr/>
        </p:nvSpPr>
        <p:spPr>
          <a:xfrm>
            <a:off x="637821" y="406399"/>
            <a:ext cx="1133404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chemeClr val="bg2">
                    <a:lumMod val="90000"/>
                  </a:schemeClr>
                </a:solidFill>
                <a:latin typeface="Aptos Display"/>
                <a:cs typeface="Calibri"/>
              </a:rPr>
              <a:t>Most Used Brand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F47ABC-F28B-D0C8-65F7-F9A4116F7B14}"/>
              </a:ext>
            </a:extLst>
          </p:cNvPr>
          <p:cNvSpPr txBox="1"/>
          <p:nvPr/>
        </p:nvSpPr>
        <p:spPr>
          <a:xfrm>
            <a:off x="733778" y="4809067"/>
            <a:ext cx="1039706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This bar chart shows the distribution of mobile brands based on their usage count. Two key points about the graph are: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1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Samsung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 is the most used brand, with the highest count, significantly outpacing other brands.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1" dirty="0" err="1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Realme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, 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OPPO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, and 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Apple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 are also popular, each having a relatively high count compared to other brands like HTC, IQOO, and Lenovo.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algn="l"/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36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5057-500C-72CC-6DE3-C629CFED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92934" cy="1348139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90000"/>
                  </a:schemeClr>
                </a:solidFill>
              </a:rPr>
              <a:t>PRICE RANGE BETWEEN DIFFERENT BRANDS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EAFD60-C0D5-9382-3AA6-97243D87A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44194" y="1955183"/>
            <a:ext cx="5811078" cy="41148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2BFB60-A7A2-4FCA-2097-6EBB506F912C}"/>
              </a:ext>
            </a:extLst>
          </p:cNvPr>
          <p:cNvSpPr txBox="1"/>
          <p:nvPr/>
        </p:nvSpPr>
        <p:spPr>
          <a:xfrm>
            <a:off x="846666" y="1952977"/>
            <a:ext cx="436315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This box plot shows the price ranges of different mobile brands. Key observations include: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1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Apple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 and 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Google Pixel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 have the highest median prices, with Apple having a wide price range and many outliers.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1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Samsung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 also has a significant price range, though its median price is lower than Apple's.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Brands like </a:t>
            </a:r>
            <a:r>
              <a:rPr lang="en-US" b="1" dirty="0" err="1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Realme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, 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POCO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, and </a:t>
            </a:r>
            <a:r>
              <a:rPr lang="en-US" b="1" dirty="0" err="1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Infinix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 have much lower median prices, with smaller price ranges.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This graph provides a clear visual of the price variation across mobile brands.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356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5057-500C-72CC-6DE3-C629CFED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-webkit-standard"/>
              </a:rPr>
              <a:t>Count Of Phones In Different Price Ranges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32B2A9-48D9-F01F-FB8F-8B15A8453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60622" y="2055838"/>
            <a:ext cx="6096000" cy="389091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0C9647-BEA2-EE5F-D2EE-340B9934CAED}"/>
              </a:ext>
            </a:extLst>
          </p:cNvPr>
          <p:cNvSpPr txBox="1"/>
          <p:nvPr/>
        </p:nvSpPr>
        <p:spPr>
          <a:xfrm>
            <a:off x="835378" y="2055838"/>
            <a:ext cx="4165599" cy="42872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This bar chart displays the count of phones in different price ranges. Key points: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1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Low Range (below 15k)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 has the highest number of phones, exceeding 1,400 units.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1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Mid Range (15k-40k)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 has a smaller count, around 900 phones.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1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Premium Range (above 40k)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 has the lowest count, with fewer than 500 phones.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This shows that more phones are available in the budget segment than in the premium category.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algn="l"/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773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5057-500C-72CC-6DE3-C629CFED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PAIRPLOT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3C6E23-9F5F-0E02-05CE-B9A726F8B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34360" y="1955183"/>
            <a:ext cx="5020968" cy="41148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F07D45-1310-5407-FDD5-7D77997E364E}"/>
              </a:ext>
            </a:extLst>
          </p:cNvPr>
          <p:cNvSpPr txBox="1"/>
          <p:nvPr/>
        </p:nvSpPr>
        <p:spPr>
          <a:xfrm>
            <a:off x="846666" y="2302933"/>
            <a:ext cx="5249332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-webkit-standard"/>
              </a:rPr>
              <a:t>A strong positive correlation exists between Original Price and Selling Price across all brands.</a:t>
            </a: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-webkit-standard"/>
              </a:rPr>
              <a:t>Higher-priced phones, especially from premium brands like Apple and Samsung, generally have better ratings.</a:t>
            </a: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-webkit-standard"/>
              </a:rPr>
              <a:t>Mid-range brands like Xiaomi, OPPO, and Vivo show diverse pricing and rating patterns compared to premium brands.</a:t>
            </a: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ea typeface="+mn-lt"/>
                <a:cs typeface="+mn-lt"/>
              </a:rPr>
              <a:t>The data reflects clear market positioning, where premium brands command higher prices and maintain higher ratings.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  <a:latin typeface="-webkit-standard"/>
            </a:endParaRPr>
          </a:p>
        </p:txBody>
      </p:sp>
    </p:spTree>
    <p:extLst>
      <p:ext uri="{BB962C8B-B14F-4D97-AF65-F5344CB8AC3E}">
        <p14:creationId xmlns:p14="http://schemas.microsoft.com/office/powerpoint/2010/main" val="68607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5057-500C-72CC-6DE3-C629CFED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Most Offered Color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BD606B-0271-21DF-2C97-8A28476AE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86068" y="1989050"/>
            <a:ext cx="4077107" cy="41148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556424-574D-DEE7-F250-530033AA1DA0}"/>
              </a:ext>
            </a:extLst>
          </p:cNvPr>
          <p:cNvSpPr txBox="1"/>
          <p:nvPr/>
        </p:nvSpPr>
        <p:spPr>
          <a:xfrm>
            <a:off x="841022" y="2568222"/>
            <a:ext cx="593231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-webkit-standard"/>
              </a:rPr>
              <a:t>Black is the most common color offered, making up 36.8% of the total options.</a:t>
            </a: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-webkit-standard"/>
              </a:rPr>
              <a:t>While black leads, other popular colors include Gold (15.1%), White (12.6%), and Blue (11.1%), showing a broad range of choices.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241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798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-webkit-standard</vt:lpstr>
      <vt:lpstr>office theme</vt:lpstr>
      <vt:lpstr>DEVELOPING THE BEST SMART PHONE</vt:lpstr>
      <vt:lpstr>INTRODUCTION</vt:lpstr>
      <vt:lpstr>COLUMN DESCRIPTION</vt:lpstr>
      <vt:lpstr>PowerPoint Presentation</vt:lpstr>
      <vt:lpstr>PowerPoint Presentation</vt:lpstr>
      <vt:lpstr>PRICE RANGE BETWEEN DIFFERENT BRANDS</vt:lpstr>
      <vt:lpstr>Count Of Phones In Different Price Ranges</vt:lpstr>
      <vt:lpstr>PAIRPLOT </vt:lpstr>
      <vt:lpstr>Most Offered Color</vt:lpstr>
      <vt:lpstr>Rating According To Brands</vt:lpstr>
      <vt:lpstr>Distribution Of RAM</vt:lpstr>
      <vt:lpstr>Distribution Of Storage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NAYANA CK</cp:lastModifiedBy>
  <cp:revision>324</cp:revision>
  <dcterms:created xsi:type="dcterms:W3CDTF">2024-10-15T16:45:31Z</dcterms:created>
  <dcterms:modified xsi:type="dcterms:W3CDTF">2024-10-16T05:20:53Z</dcterms:modified>
</cp:coreProperties>
</file>