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411" r:id="rId2"/>
    <p:sldId id="412" r:id="rId3"/>
    <p:sldId id="413" r:id="rId4"/>
    <p:sldId id="414" r:id="rId5"/>
    <p:sldId id="415" r:id="rId6"/>
    <p:sldId id="416" r:id="rId7"/>
    <p:sldId id="41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3"/>
    <p:restoredTop sz="94685"/>
  </p:normalViewPr>
  <p:slideViewPr>
    <p:cSldViewPr snapToGrid="0" snapToObjects="1">
      <p:cViewPr varScale="1">
        <p:scale>
          <a:sx n="73" d="100"/>
          <a:sy n="73" d="100"/>
        </p:scale>
        <p:origin x="84"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A8DA1-26EF-42CD-888D-3007DF1F71AE}"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5FC16-22F0-472A-BE64-5170A287991E}" type="slidenum">
              <a:rPr lang="en-US" smtClean="0"/>
              <a:t>‹#›</a:t>
            </a:fld>
            <a:endParaRPr lang="en-US"/>
          </a:p>
        </p:txBody>
      </p:sp>
    </p:spTree>
    <p:extLst>
      <p:ext uri="{BB962C8B-B14F-4D97-AF65-F5344CB8AC3E}">
        <p14:creationId xmlns:p14="http://schemas.microsoft.com/office/powerpoint/2010/main" val="2098113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0AFF13A-0D4C-AE4F-B358-FD181B35C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229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0AFF13A-0D4C-AE4F-B358-FD181B35C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46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0AFF13A-0D4C-AE4F-B358-FD181B35C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351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0AFF13A-0D4C-AE4F-B358-FD181B35C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039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0AFF13A-0D4C-AE4F-B358-FD181B35C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247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0AFF13A-0D4C-AE4F-B358-FD181B35C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863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0AFF13A-0D4C-AE4F-B358-FD181B35C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695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3/21/2023</a:t>
            </a:r>
            <a:endParaRPr lang="en-US" dirty="0"/>
          </a:p>
        </p:txBody>
      </p:sp>
      <p:sp>
        <p:nvSpPr>
          <p:cNvPr id="5" name="Footer Placeholder 4"/>
          <p:cNvSpPr>
            <a:spLocks noGrp="1"/>
          </p:cNvSpPr>
          <p:nvPr>
            <p:ph type="ftr" sz="quarter" idx="11"/>
          </p:nvPr>
        </p:nvSpPr>
        <p:spPr/>
        <p:txBody>
          <a:bodyPr/>
          <a:lstStyle/>
          <a:p>
            <a:r>
              <a:rPr lang="en-US"/>
              <a:t>YWCC 307 - Professional Development in Computing, Prabhat Vaish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0142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3/21/2023</a:t>
            </a:r>
            <a:endParaRPr lang="en-US" dirty="0"/>
          </a:p>
        </p:txBody>
      </p:sp>
      <p:sp>
        <p:nvSpPr>
          <p:cNvPr id="8" name="Footer Placeholder 7"/>
          <p:cNvSpPr>
            <a:spLocks noGrp="1"/>
          </p:cNvSpPr>
          <p:nvPr>
            <p:ph type="ftr" sz="quarter" idx="11"/>
          </p:nvPr>
        </p:nvSpPr>
        <p:spPr/>
        <p:txBody>
          <a:bodyPr/>
          <a:lstStyle/>
          <a:p>
            <a:r>
              <a:rPr lang="en-US"/>
              <a:t>YWCC 307 - Professional Development in Computing, Prabhat Vaish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959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3/21/2023</a:t>
            </a:r>
            <a:endParaRPr lang="en-US" dirty="0"/>
          </a:p>
        </p:txBody>
      </p:sp>
      <p:sp>
        <p:nvSpPr>
          <p:cNvPr id="8" name="Footer Placeholder 7"/>
          <p:cNvSpPr>
            <a:spLocks noGrp="1"/>
          </p:cNvSpPr>
          <p:nvPr>
            <p:ph type="ftr" sz="quarter" idx="11"/>
          </p:nvPr>
        </p:nvSpPr>
        <p:spPr/>
        <p:txBody>
          <a:bodyPr/>
          <a:lstStyle/>
          <a:p>
            <a:r>
              <a:rPr lang="en-US"/>
              <a:t>YWCC 307 - Professional Development in Computing, Prabhat Vaish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0443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3/21/2023</a:t>
            </a:r>
            <a:endParaRPr lang="en-US" dirty="0"/>
          </a:p>
        </p:txBody>
      </p:sp>
      <p:sp>
        <p:nvSpPr>
          <p:cNvPr id="5" name="Footer Placeholder 4"/>
          <p:cNvSpPr>
            <a:spLocks noGrp="1"/>
          </p:cNvSpPr>
          <p:nvPr>
            <p:ph type="ftr" sz="quarter" idx="11"/>
          </p:nvPr>
        </p:nvSpPr>
        <p:spPr/>
        <p:txBody>
          <a:bodyPr/>
          <a:lstStyle/>
          <a:p>
            <a:r>
              <a:rPr lang="en-US"/>
              <a:t>YWCC 307 - Professional Development in Computing, Prabhat Vaish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92675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3/21/2023</a:t>
            </a:r>
            <a:endParaRPr lang="en-US" dirty="0"/>
          </a:p>
        </p:txBody>
      </p:sp>
      <p:sp>
        <p:nvSpPr>
          <p:cNvPr id="5" name="Footer Placeholder 4"/>
          <p:cNvSpPr>
            <a:spLocks noGrp="1"/>
          </p:cNvSpPr>
          <p:nvPr>
            <p:ph type="ftr" sz="quarter" idx="11"/>
          </p:nvPr>
        </p:nvSpPr>
        <p:spPr/>
        <p:txBody>
          <a:bodyPr/>
          <a:lstStyle/>
          <a:p>
            <a:r>
              <a:rPr lang="en-US"/>
              <a:t>YWCC 307 - Professional Development in Computing, Prabhat Vaish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05140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US"/>
              <a:t>3/21/2023</a:t>
            </a:r>
            <a:endParaRPr lang="en-US" dirty="0"/>
          </a:p>
        </p:txBody>
      </p:sp>
      <p:sp>
        <p:nvSpPr>
          <p:cNvPr id="9" name="Footer Placeholder 8"/>
          <p:cNvSpPr>
            <a:spLocks noGrp="1"/>
          </p:cNvSpPr>
          <p:nvPr>
            <p:ph type="ftr" sz="quarter" idx="11"/>
          </p:nvPr>
        </p:nvSpPr>
        <p:spPr/>
        <p:txBody>
          <a:bodyPr/>
          <a:lstStyle/>
          <a:p>
            <a:r>
              <a:rPr lang="en-US"/>
              <a:t>YWCC 307 - Professional Development in Computing, Prabhat Vaish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77388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r>
              <a:rPr lang="en-US"/>
              <a:t>3/21/2023</a:t>
            </a:r>
            <a:endParaRPr lang="en-US" dirty="0"/>
          </a:p>
        </p:txBody>
      </p:sp>
      <p:sp>
        <p:nvSpPr>
          <p:cNvPr id="11" name="Footer Placeholder 10"/>
          <p:cNvSpPr>
            <a:spLocks noGrp="1"/>
          </p:cNvSpPr>
          <p:nvPr>
            <p:ph type="ftr" sz="quarter" idx="11"/>
          </p:nvPr>
        </p:nvSpPr>
        <p:spPr/>
        <p:txBody>
          <a:bodyPr/>
          <a:lstStyle/>
          <a:p>
            <a:r>
              <a:rPr lang="en-US"/>
              <a:t>YWCC 307 - Professional Development in Computing, Prabhat Vaish</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64435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r>
              <a:rPr lang="en-US"/>
              <a:t>3/21/2023</a:t>
            </a:r>
            <a:endParaRPr lang="en-US" dirty="0"/>
          </a:p>
        </p:txBody>
      </p:sp>
      <p:sp>
        <p:nvSpPr>
          <p:cNvPr id="7" name="Footer Placeholder 6"/>
          <p:cNvSpPr>
            <a:spLocks noGrp="1"/>
          </p:cNvSpPr>
          <p:nvPr>
            <p:ph type="ftr" sz="quarter" idx="11"/>
          </p:nvPr>
        </p:nvSpPr>
        <p:spPr/>
        <p:txBody>
          <a:bodyPr/>
          <a:lstStyle/>
          <a:p>
            <a:r>
              <a:rPr lang="en-US"/>
              <a:t>YWCC 307 - Professional Development in Computing, Prabhat Vaish</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5677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3/21/2023</a:t>
            </a:r>
            <a:endParaRPr lang="en-US" dirty="0"/>
          </a:p>
        </p:txBody>
      </p:sp>
      <p:sp>
        <p:nvSpPr>
          <p:cNvPr id="6" name="Footer Placeholder 5"/>
          <p:cNvSpPr>
            <a:spLocks noGrp="1"/>
          </p:cNvSpPr>
          <p:nvPr>
            <p:ph type="ftr" sz="quarter" idx="11"/>
          </p:nvPr>
        </p:nvSpPr>
        <p:spPr/>
        <p:txBody>
          <a:bodyPr/>
          <a:lstStyle/>
          <a:p>
            <a:r>
              <a:rPr lang="en-US"/>
              <a:t>YWCC 307 - Professional Development in Computing, Prabhat Vaish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4250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3/21/2023</a:t>
            </a:r>
            <a:endParaRPr lang="en-US" dirty="0"/>
          </a:p>
        </p:txBody>
      </p:sp>
      <p:sp>
        <p:nvSpPr>
          <p:cNvPr id="9" name="Footer Placeholder 8"/>
          <p:cNvSpPr>
            <a:spLocks noGrp="1"/>
          </p:cNvSpPr>
          <p:nvPr>
            <p:ph type="ftr" sz="quarter" idx="11"/>
          </p:nvPr>
        </p:nvSpPr>
        <p:spPr/>
        <p:txBody>
          <a:bodyPr/>
          <a:lstStyle/>
          <a:p>
            <a:r>
              <a:rPr lang="en-US"/>
              <a:t>YWCC 307 - Professional Development in Computing, Prabhat Vaish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08855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3/21/2023</a:t>
            </a:r>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YWCC 307 - Professional Development in Computing, Prabhat Vaish</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20581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3/21/2023</a:t>
            </a:r>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YWCC 307 - Professional Development in Computing, Prabhat Vaish</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59736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A002D-0CB1-2A49-A437-045D4447A28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3/21/2023</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3" name="Footer Placeholder 2">
            <a:extLst>
              <a:ext uri="{FF2B5EF4-FFF2-40B4-BE49-F238E27FC236}">
                <a16:creationId xmlns:a16="http://schemas.microsoft.com/office/drawing/2014/main" id="{B737A53E-C954-384F-B9E1-B2DB1DFF0F3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YWCC 307 - Professional Development in Computing, Prabhat Vaish</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4" name="Slide Number Placeholder 3">
            <a:extLst>
              <a:ext uri="{FF2B5EF4-FFF2-40B4-BE49-F238E27FC236}">
                <a16:creationId xmlns:a16="http://schemas.microsoft.com/office/drawing/2014/main" id="{5B6E8178-EC0B-B44F-A2AB-F30A73F7FD2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40BAD2"/>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1" i="0" u="none" strike="noStrike" kern="1200" cap="none" spc="0" normalizeH="0" baseline="0" noProof="0" dirty="0">
              <a:ln>
                <a:noFill/>
              </a:ln>
              <a:solidFill>
                <a:srgbClr val="40BAD2"/>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4F269928-C2E5-7E45-8DC3-FE0709491979}"/>
              </a:ext>
            </a:extLst>
          </p:cNvPr>
          <p:cNvSpPr/>
          <p:nvPr/>
        </p:nvSpPr>
        <p:spPr>
          <a:xfrm>
            <a:off x="356135" y="558265"/>
            <a:ext cx="885524" cy="565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6" name="TextBox 5">
            <a:extLst>
              <a:ext uri="{FF2B5EF4-FFF2-40B4-BE49-F238E27FC236}">
                <a16:creationId xmlns:a16="http://schemas.microsoft.com/office/drawing/2014/main" id="{61D91C05-2F67-5143-B02C-9B46546AA99D}"/>
              </a:ext>
            </a:extLst>
          </p:cNvPr>
          <p:cNvSpPr txBox="1"/>
          <p:nvPr/>
        </p:nvSpPr>
        <p:spPr>
          <a:xfrm>
            <a:off x="1578543" y="558265"/>
            <a:ext cx="945200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Team Projects</a:t>
            </a:r>
          </a:p>
        </p:txBody>
      </p:sp>
      <p:graphicFrame>
        <p:nvGraphicFramePr>
          <p:cNvPr id="8" name="Table 7">
            <a:extLst>
              <a:ext uri="{FF2B5EF4-FFF2-40B4-BE49-F238E27FC236}">
                <a16:creationId xmlns:a16="http://schemas.microsoft.com/office/drawing/2014/main" id="{4F7E9C84-35CD-CB4C-B4FA-ED477D6EB309}"/>
              </a:ext>
            </a:extLst>
          </p:cNvPr>
          <p:cNvGraphicFramePr>
            <a:graphicFrameLocks noGrp="1"/>
          </p:cNvGraphicFramePr>
          <p:nvPr>
            <p:extLst>
              <p:ext uri="{D42A27DB-BD31-4B8C-83A1-F6EECF244321}">
                <p14:modId xmlns:p14="http://schemas.microsoft.com/office/powerpoint/2010/main" val="2686041234"/>
              </p:ext>
            </p:extLst>
          </p:nvPr>
        </p:nvGraphicFramePr>
        <p:xfrm>
          <a:off x="1731930" y="1019930"/>
          <a:ext cx="8881527" cy="4873646"/>
        </p:xfrm>
        <a:graphic>
          <a:graphicData uri="http://schemas.openxmlformats.org/drawingml/2006/table">
            <a:tbl>
              <a:tblPr/>
              <a:tblGrid>
                <a:gridCol w="8881527">
                  <a:extLst>
                    <a:ext uri="{9D8B030D-6E8A-4147-A177-3AD203B41FA5}">
                      <a16:colId xmlns:a16="http://schemas.microsoft.com/office/drawing/2014/main" val="3681682068"/>
                    </a:ext>
                  </a:extLst>
                </a:gridCol>
              </a:tblGrid>
              <a:tr h="243171">
                <a:tc>
                  <a:txBody>
                    <a:bodyPr/>
                    <a:lstStyle/>
                    <a:p>
                      <a:endParaRPr lang="en-US" sz="16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2278145530"/>
                  </a:ext>
                </a:extLst>
              </a:tr>
              <a:tr h="4340246">
                <a:tc>
                  <a:txBody>
                    <a:bodyPr/>
                    <a:lstStyle/>
                    <a:p>
                      <a:pPr lvl="1"/>
                      <a:endParaRPr lang="en-US" sz="1800" kern="1200" dirty="0">
                        <a:solidFill>
                          <a:schemeClr val="tx1"/>
                        </a:solidFill>
                        <a:effectLst/>
                        <a:latin typeface="+mn-lt"/>
                        <a:ea typeface="+mn-ea"/>
                        <a:cs typeface="+mn-cs"/>
                      </a:endParaRPr>
                    </a:p>
                    <a:p>
                      <a:pPr lvl="1"/>
                      <a:endParaRPr lang="en-US" sz="1800" kern="1200" dirty="0">
                        <a:solidFill>
                          <a:schemeClr val="tx1"/>
                        </a:solidFill>
                        <a:effectLst/>
                        <a:latin typeface="+mn-lt"/>
                        <a:ea typeface="+mn-ea"/>
                        <a:cs typeface="+mn-cs"/>
                      </a:endParaRPr>
                    </a:p>
                    <a:p>
                      <a:pPr lvl="1"/>
                      <a:endParaRPr lang="en-US"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897029279"/>
                  </a:ext>
                </a:extLst>
              </a:tr>
              <a:tr h="216882">
                <a:tc>
                  <a:txBody>
                    <a:bodyPr/>
                    <a:lstStyle/>
                    <a:p>
                      <a:pPr marL="742950" lvl="1" indent="-285750">
                        <a:buFont typeface="Arial" panose="020B0604020202020204" pitchFamily="34" charset="0"/>
                        <a:buChar char="•"/>
                      </a:pPr>
                      <a:endParaRPr lang="en-US" sz="14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3720135515"/>
                  </a:ext>
                </a:extLst>
              </a:tr>
            </a:tbl>
          </a:graphicData>
        </a:graphic>
      </p:graphicFrame>
    </p:spTree>
    <p:extLst>
      <p:ext uri="{BB962C8B-B14F-4D97-AF65-F5344CB8AC3E}">
        <p14:creationId xmlns:p14="http://schemas.microsoft.com/office/powerpoint/2010/main" val="82604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A002D-0CB1-2A49-A437-045D4447A28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3/21/2023</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3" name="Footer Placeholder 2">
            <a:extLst>
              <a:ext uri="{FF2B5EF4-FFF2-40B4-BE49-F238E27FC236}">
                <a16:creationId xmlns:a16="http://schemas.microsoft.com/office/drawing/2014/main" id="{B737A53E-C954-384F-B9E1-B2DB1DFF0F3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YWCC 307 - Professional Development in Computing, Prabhat Vaish</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4" name="Slide Number Placeholder 3">
            <a:extLst>
              <a:ext uri="{FF2B5EF4-FFF2-40B4-BE49-F238E27FC236}">
                <a16:creationId xmlns:a16="http://schemas.microsoft.com/office/drawing/2014/main" id="{5B6E8178-EC0B-B44F-A2AB-F30A73F7FD2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40BAD2"/>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dirty="0">
              <a:ln>
                <a:noFill/>
              </a:ln>
              <a:solidFill>
                <a:srgbClr val="40BAD2"/>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4F269928-C2E5-7E45-8DC3-FE0709491979}"/>
              </a:ext>
            </a:extLst>
          </p:cNvPr>
          <p:cNvSpPr/>
          <p:nvPr/>
        </p:nvSpPr>
        <p:spPr>
          <a:xfrm>
            <a:off x="356135" y="558265"/>
            <a:ext cx="885524" cy="565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6" name="TextBox 5">
            <a:extLst>
              <a:ext uri="{FF2B5EF4-FFF2-40B4-BE49-F238E27FC236}">
                <a16:creationId xmlns:a16="http://schemas.microsoft.com/office/drawing/2014/main" id="{61D91C05-2F67-5143-B02C-9B46546AA99D}"/>
              </a:ext>
            </a:extLst>
          </p:cNvPr>
          <p:cNvSpPr txBox="1"/>
          <p:nvPr/>
        </p:nvSpPr>
        <p:spPr>
          <a:xfrm>
            <a:off x="1578543" y="558265"/>
            <a:ext cx="945200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Team Projects - Deliverables</a:t>
            </a:r>
          </a:p>
        </p:txBody>
      </p:sp>
      <p:graphicFrame>
        <p:nvGraphicFramePr>
          <p:cNvPr id="8" name="Table 7">
            <a:extLst>
              <a:ext uri="{FF2B5EF4-FFF2-40B4-BE49-F238E27FC236}">
                <a16:creationId xmlns:a16="http://schemas.microsoft.com/office/drawing/2014/main" id="{4F7E9C84-35CD-CB4C-B4FA-ED477D6EB309}"/>
              </a:ext>
            </a:extLst>
          </p:cNvPr>
          <p:cNvGraphicFramePr>
            <a:graphicFrameLocks noGrp="1"/>
          </p:cNvGraphicFramePr>
          <p:nvPr>
            <p:extLst>
              <p:ext uri="{D42A27DB-BD31-4B8C-83A1-F6EECF244321}">
                <p14:modId xmlns:p14="http://schemas.microsoft.com/office/powerpoint/2010/main" val="2020996934"/>
              </p:ext>
            </p:extLst>
          </p:nvPr>
        </p:nvGraphicFramePr>
        <p:xfrm>
          <a:off x="1731930" y="1019930"/>
          <a:ext cx="8881527" cy="4873646"/>
        </p:xfrm>
        <a:graphic>
          <a:graphicData uri="http://schemas.openxmlformats.org/drawingml/2006/table">
            <a:tbl>
              <a:tblPr/>
              <a:tblGrid>
                <a:gridCol w="8881527">
                  <a:extLst>
                    <a:ext uri="{9D8B030D-6E8A-4147-A177-3AD203B41FA5}">
                      <a16:colId xmlns:a16="http://schemas.microsoft.com/office/drawing/2014/main" val="3681682068"/>
                    </a:ext>
                  </a:extLst>
                </a:gridCol>
              </a:tblGrid>
              <a:tr h="243171">
                <a:tc>
                  <a:txBody>
                    <a:bodyPr/>
                    <a:lstStyle/>
                    <a:p>
                      <a:endParaRPr lang="en-US" sz="16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2278145530"/>
                  </a:ext>
                </a:extLst>
              </a:tr>
              <a:tr h="4340246">
                <a:tc>
                  <a:txBody>
                    <a:bodyPr/>
                    <a:lstStyle/>
                    <a:p>
                      <a:pPr lvl="1"/>
                      <a:r>
                        <a:rPr lang="en-US" dirty="0"/>
                        <a:t>Your team should present to the class, and upload</a:t>
                      </a:r>
                    </a:p>
                    <a:p>
                      <a:pPr marL="1200150" lvl="2" indent="-285750">
                        <a:buFont typeface="Arial" panose="020B0604020202020204" pitchFamily="34" charset="0"/>
                        <a:buChar char="•"/>
                      </a:pPr>
                      <a:r>
                        <a:rPr lang="en-US" dirty="0"/>
                        <a:t>Your finished product/document</a:t>
                      </a:r>
                    </a:p>
                    <a:p>
                      <a:pPr marL="1200150" lvl="2" indent="-285750">
                        <a:buFont typeface="Arial" panose="020B0604020202020204" pitchFamily="34" charset="0"/>
                        <a:buChar char="•"/>
                      </a:pPr>
                      <a:r>
                        <a:rPr lang="en-US" dirty="0"/>
                        <a:t>Your process especially documentation for each team meetings</a:t>
                      </a:r>
                    </a:p>
                    <a:p>
                      <a:pPr marL="1200150" lvl="2" indent="-285750">
                        <a:buFont typeface="Arial" panose="020B0604020202020204" pitchFamily="34" charset="0"/>
                        <a:buChar char="•"/>
                      </a:pPr>
                      <a:r>
                        <a:rPr lang="en-US" dirty="0"/>
                        <a:t>Summary of your research and/or intermediate work products</a:t>
                      </a:r>
                    </a:p>
                    <a:p>
                      <a:pPr lvl="2"/>
                      <a:endParaRPr lang="en-US" dirty="0"/>
                    </a:p>
                    <a:p>
                      <a:pPr lvl="1"/>
                      <a:r>
                        <a:rPr lang="en-US" dirty="0"/>
                        <a:t>Your team should have a minimum of 5 meetings during this 6-week mini-project. </a:t>
                      </a:r>
                    </a:p>
                    <a:p>
                      <a:pPr lvl="1"/>
                      <a:endParaRPr lang="en-US" dirty="0"/>
                    </a:p>
                    <a:p>
                      <a:pPr lvl="1"/>
                      <a:r>
                        <a:rPr lang="en-US" dirty="0"/>
                        <a:t>A different person should play the role of PM for each meeting. The PM should record minutes of the meeting, and follow-up on the assigned tasks to various team members.</a:t>
                      </a:r>
                    </a:p>
                    <a:p>
                      <a:pPr lvl="1"/>
                      <a:endParaRPr lang="en-US" sz="1800" kern="1200" dirty="0">
                        <a:solidFill>
                          <a:schemeClr val="tx1"/>
                        </a:solidFill>
                        <a:effectLst/>
                        <a:latin typeface="+mn-lt"/>
                        <a:ea typeface="+mn-ea"/>
                        <a:cs typeface="+mn-cs"/>
                      </a:endParaRPr>
                    </a:p>
                    <a:p>
                      <a:pPr lvl="1"/>
                      <a:endParaRPr lang="en-US" sz="1800" kern="1200" dirty="0">
                        <a:solidFill>
                          <a:schemeClr val="tx1"/>
                        </a:solidFill>
                        <a:effectLst/>
                        <a:latin typeface="+mn-lt"/>
                        <a:ea typeface="+mn-ea"/>
                        <a:cs typeface="+mn-cs"/>
                      </a:endParaRPr>
                    </a:p>
                    <a:p>
                      <a:pPr lvl="1"/>
                      <a:endParaRPr lang="en-US"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897029279"/>
                  </a:ext>
                </a:extLst>
              </a:tr>
              <a:tr h="216882">
                <a:tc>
                  <a:txBody>
                    <a:bodyPr/>
                    <a:lstStyle/>
                    <a:p>
                      <a:pPr marL="742950" lvl="1" indent="-285750">
                        <a:buFont typeface="Arial" panose="020B0604020202020204" pitchFamily="34" charset="0"/>
                        <a:buChar char="•"/>
                      </a:pPr>
                      <a:endParaRPr lang="en-US" sz="14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3720135515"/>
                  </a:ext>
                </a:extLst>
              </a:tr>
            </a:tbl>
          </a:graphicData>
        </a:graphic>
      </p:graphicFrame>
    </p:spTree>
    <p:extLst>
      <p:ext uri="{BB962C8B-B14F-4D97-AF65-F5344CB8AC3E}">
        <p14:creationId xmlns:p14="http://schemas.microsoft.com/office/powerpoint/2010/main" val="9870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A002D-0CB1-2A49-A437-045D4447A28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3/21/2023</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3" name="Footer Placeholder 2">
            <a:extLst>
              <a:ext uri="{FF2B5EF4-FFF2-40B4-BE49-F238E27FC236}">
                <a16:creationId xmlns:a16="http://schemas.microsoft.com/office/drawing/2014/main" id="{B737A53E-C954-384F-B9E1-B2DB1DFF0F3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YWCC 307 - Professional Development in Computing, Prabhat Vaish</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4" name="Slide Number Placeholder 3">
            <a:extLst>
              <a:ext uri="{FF2B5EF4-FFF2-40B4-BE49-F238E27FC236}">
                <a16:creationId xmlns:a16="http://schemas.microsoft.com/office/drawing/2014/main" id="{5B6E8178-EC0B-B44F-A2AB-F30A73F7FD2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40BAD2"/>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none" spc="0" normalizeH="0" baseline="0" noProof="0" dirty="0">
              <a:ln>
                <a:noFill/>
              </a:ln>
              <a:solidFill>
                <a:srgbClr val="40BAD2"/>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4F269928-C2E5-7E45-8DC3-FE0709491979}"/>
              </a:ext>
            </a:extLst>
          </p:cNvPr>
          <p:cNvSpPr/>
          <p:nvPr/>
        </p:nvSpPr>
        <p:spPr>
          <a:xfrm>
            <a:off x="356135" y="558265"/>
            <a:ext cx="885524" cy="565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6" name="TextBox 5">
            <a:extLst>
              <a:ext uri="{FF2B5EF4-FFF2-40B4-BE49-F238E27FC236}">
                <a16:creationId xmlns:a16="http://schemas.microsoft.com/office/drawing/2014/main" id="{61D91C05-2F67-5143-B02C-9B46546AA99D}"/>
              </a:ext>
            </a:extLst>
          </p:cNvPr>
          <p:cNvSpPr txBox="1"/>
          <p:nvPr/>
        </p:nvSpPr>
        <p:spPr>
          <a:xfrm>
            <a:off x="1578543" y="558265"/>
            <a:ext cx="945200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Team Projects – Project 1</a:t>
            </a:r>
          </a:p>
        </p:txBody>
      </p:sp>
      <p:graphicFrame>
        <p:nvGraphicFramePr>
          <p:cNvPr id="8" name="Table 7">
            <a:extLst>
              <a:ext uri="{FF2B5EF4-FFF2-40B4-BE49-F238E27FC236}">
                <a16:creationId xmlns:a16="http://schemas.microsoft.com/office/drawing/2014/main" id="{4F7E9C84-35CD-CB4C-B4FA-ED477D6EB309}"/>
              </a:ext>
            </a:extLst>
          </p:cNvPr>
          <p:cNvGraphicFramePr>
            <a:graphicFrameLocks noGrp="1"/>
          </p:cNvGraphicFramePr>
          <p:nvPr>
            <p:extLst>
              <p:ext uri="{D42A27DB-BD31-4B8C-83A1-F6EECF244321}">
                <p14:modId xmlns:p14="http://schemas.microsoft.com/office/powerpoint/2010/main" val="1686307694"/>
              </p:ext>
            </p:extLst>
          </p:nvPr>
        </p:nvGraphicFramePr>
        <p:xfrm>
          <a:off x="1731930" y="1019930"/>
          <a:ext cx="8881527" cy="4873646"/>
        </p:xfrm>
        <a:graphic>
          <a:graphicData uri="http://schemas.openxmlformats.org/drawingml/2006/table">
            <a:tbl>
              <a:tblPr/>
              <a:tblGrid>
                <a:gridCol w="8881527">
                  <a:extLst>
                    <a:ext uri="{9D8B030D-6E8A-4147-A177-3AD203B41FA5}">
                      <a16:colId xmlns:a16="http://schemas.microsoft.com/office/drawing/2014/main" val="3681682068"/>
                    </a:ext>
                  </a:extLst>
                </a:gridCol>
              </a:tblGrid>
              <a:tr h="243171">
                <a:tc>
                  <a:txBody>
                    <a:bodyPr/>
                    <a:lstStyle/>
                    <a:p>
                      <a:endParaRPr lang="en-US" sz="16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2278145530"/>
                  </a:ext>
                </a:extLst>
              </a:tr>
              <a:tr h="4340246">
                <a:tc>
                  <a:txBody>
                    <a:bodyPr/>
                    <a:lstStyle/>
                    <a:p>
                      <a:pPr lvl="1"/>
                      <a:r>
                        <a:rPr lang="en-US" sz="1800" kern="1200" dirty="0">
                          <a:solidFill>
                            <a:schemeClr val="tx1"/>
                          </a:solidFill>
                          <a:effectLst/>
                          <a:latin typeface="+mn-lt"/>
                          <a:ea typeface="+mn-ea"/>
                          <a:cs typeface="+mn-cs"/>
                        </a:rPr>
                        <a:t>As the digital world continues to grow, so do the volume, variety, and velocity of cyber threats and attacks. The world is awash in data, and there is always someone trying to turn it into their own virtual currency. Today malware and ransomware are hitting everything from our personal cell phones to mission-critical infrastructure and supply chains.</a:t>
                      </a:r>
                    </a:p>
                    <a:p>
                      <a:pPr lvl="1"/>
                      <a:endParaRPr lang="en-US" sz="1800" kern="1200" dirty="0">
                        <a:solidFill>
                          <a:schemeClr val="tx1"/>
                        </a:solidFill>
                        <a:effectLst/>
                        <a:latin typeface="+mn-lt"/>
                        <a:ea typeface="+mn-ea"/>
                        <a:cs typeface="+mn-cs"/>
                      </a:endParaRPr>
                    </a:p>
                    <a:p>
                      <a:pPr lvl="1"/>
                      <a:r>
                        <a:rPr lang="en-US" sz="1800" kern="1200" dirty="0">
                          <a:solidFill>
                            <a:schemeClr val="tx1"/>
                          </a:solidFill>
                          <a:effectLst/>
                          <a:latin typeface="+mn-lt"/>
                          <a:ea typeface="+mn-ea"/>
                          <a:cs typeface="+mn-cs"/>
                        </a:rPr>
                        <a:t> Your team has been hired by a large hospital system to do an analysis of digital security threat that it may be facing. You are asked to present the current state of threats, various modes of attacks and how should the health system prepare itself?</a:t>
                      </a:r>
                    </a:p>
                    <a:p>
                      <a:pPr lvl="1"/>
                      <a:endParaRPr lang="en-US" sz="1800" kern="1200" dirty="0">
                        <a:solidFill>
                          <a:schemeClr val="tx1"/>
                        </a:solidFill>
                        <a:effectLst/>
                        <a:latin typeface="+mn-lt"/>
                        <a:ea typeface="+mn-ea"/>
                        <a:cs typeface="+mn-cs"/>
                      </a:endParaRPr>
                    </a:p>
                    <a:p>
                      <a:pPr lvl="1"/>
                      <a:endParaRPr lang="en-US" sz="1800" kern="1200" dirty="0">
                        <a:solidFill>
                          <a:schemeClr val="tx1"/>
                        </a:solidFill>
                        <a:effectLst/>
                        <a:latin typeface="+mn-lt"/>
                        <a:ea typeface="+mn-ea"/>
                        <a:cs typeface="+mn-cs"/>
                      </a:endParaRPr>
                    </a:p>
                    <a:p>
                      <a:pPr lvl="1"/>
                      <a:endParaRPr lang="en-US"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897029279"/>
                  </a:ext>
                </a:extLst>
              </a:tr>
              <a:tr h="216882">
                <a:tc>
                  <a:txBody>
                    <a:bodyPr/>
                    <a:lstStyle/>
                    <a:p>
                      <a:pPr marL="742950" lvl="1" indent="-285750">
                        <a:buFont typeface="Arial" panose="020B0604020202020204" pitchFamily="34" charset="0"/>
                        <a:buChar char="•"/>
                      </a:pPr>
                      <a:endParaRPr lang="en-US" sz="14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3720135515"/>
                  </a:ext>
                </a:extLst>
              </a:tr>
            </a:tbl>
          </a:graphicData>
        </a:graphic>
      </p:graphicFrame>
    </p:spTree>
    <p:extLst>
      <p:ext uri="{BB962C8B-B14F-4D97-AF65-F5344CB8AC3E}">
        <p14:creationId xmlns:p14="http://schemas.microsoft.com/office/powerpoint/2010/main" val="364523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A002D-0CB1-2A49-A437-045D4447A28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3/21/2023</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3" name="Footer Placeholder 2">
            <a:extLst>
              <a:ext uri="{FF2B5EF4-FFF2-40B4-BE49-F238E27FC236}">
                <a16:creationId xmlns:a16="http://schemas.microsoft.com/office/drawing/2014/main" id="{B737A53E-C954-384F-B9E1-B2DB1DFF0F3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YWCC 307 - Professional Development in Computing, Prabhat Vaish</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4" name="Slide Number Placeholder 3">
            <a:extLst>
              <a:ext uri="{FF2B5EF4-FFF2-40B4-BE49-F238E27FC236}">
                <a16:creationId xmlns:a16="http://schemas.microsoft.com/office/drawing/2014/main" id="{5B6E8178-EC0B-B44F-A2AB-F30A73F7FD2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40BAD2"/>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1" i="0" u="none" strike="noStrike" kern="1200" cap="none" spc="0" normalizeH="0" baseline="0" noProof="0" dirty="0">
              <a:ln>
                <a:noFill/>
              </a:ln>
              <a:solidFill>
                <a:srgbClr val="40BAD2"/>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4F269928-C2E5-7E45-8DC3-FE0709491979}"/>
              </a:ext>
            </a:extLst>
          </p:cNvPr>
          <p:cNvSpPr/>
          <p:nvPr/>
        </p:nvSpPr>
        <p:spPr>
          <a:xfrm>
            <a:off x="356135" y="558265"/>
            <a:ext cx="885524" cy="565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6" name="TextBox 5">
            <a:extLst>
              <a:ext uri="{FF2B5EF4-FFF2-40B4-BE49-F238E27FC236}">
                <a16:creationId xmlns:a16="http://schemas.microsoft.com/office/drawing/2014/main" id="{61D91C05-2F67-5143-B02C-9B46546AA99D}"/>
              </a:ext>
            </a:extLst>
          </p:cNvPr>
          <p:cNvSpPr txBox="1"/>
          <p:nvPr/>
        </p:nvSpPr>
        <p:spPr>
          <a:xfrm>
            <a:off x="1578543" y="558265"/>
            <a:ext cx="945200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Team Projects – Project 2</a:t>
            </a:r>
          </a:p>
        </p:txBody>
      </p:sp>
      <p:graphicFrame>
        <p:nvGraphicFramePr>
          <p:cNvPr id="8" name="Table 7">
            <a:extLst>
              <a:ext uri="{FF2B5EF4-FFF2-40B4-BE49-F238E27FC236}">
                <a16:creationId xmlns:a16="http://schemas.microsoft.com/office/drawing/2014/main" id="{4F7E9C84-35CD-CB4C-B4FA-ED477D6EB309}"/>
              </a:ext>
            </a:extLst>
          </p:cNvPr>
          <p:cNvGraphicFramePr>
            <a:graphicFrameLocks noGrp="1"/>
          </p:cNvGraphicFramePr>
          <p:nvPr>
            <p:extLst>
              <p:ext uri="{D42A27DB-BD31-4B8C-83A1-F6EECF244321}">
                <p14:modId xmlns:p14="http://schemas.microsoft.com/office/powerpoint/2010/main" val="2436244617"/>
              </p:ext>
            </p:extLst>
          </p:nvPr>
        </p:nvGraphicFramePr>
        <p:xfrm>
          <a:off x="1731930" y="1019930"/>
          <a:ext cx="8881527" cy="4873646"/>
        </p:xfrm>
        <a:graphic>
          <a:graphicData uri="http://schemas.openxmlformats.org/drawingml/2006/table">
            <a:tbl>
              <a:tblPr/>
              <a:tblGrid>
                <a:gridCol w="8881527">
                  <a:extLst>
                    <a:ext uri="{9D8B030D-6E8A-4147-A177-3AD203B41FA5}">
                      <a16:colId xmlns:a16="http://schemas.microsoft.com/office/drawing/2014/main" val="3681682068"/>
                    </a:ext>
                  </a:extLst>
                </a:gridCol>
              </a:tblGrid>
              <a:tr h="243171">
                <a:tc>
                  <a:txBody>
                    <a:bodyPr/>
                    <a:lstStyle/>
                    <a:p>
                      <a:endParaRPr lang="en-US" sz="16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2278145530"/>
                  </a:ext>
                </a:extLst>
              </a:tr>
              <a:tr h="4340246">
                <a:tc>
                  <a:txBody>
                    <a:bodyPr/>
                    <a:lstStyle/>
                    <a:p>
                      <a:pPr lvl="1"/>
                      <a:r>
                        <a:rPr lang="en-US" sz="1800" kern="1200" dirty="0">
                          <a:solidFill>
                            <a:schemeClr val="tx1"/>
                          </a:solidFill>
                          <a:effectLst/>
                          <a:latin typeface="+mn-lt"/>
                          <a:ea typeface="+mn-ea"/>
                          <a:cs typeface="+mn-cs"/>
                        </a:rPr>
                        <a:t>New technology is now capable of communicating and making content in ways comparable to humans. It’s called generative artificial intelligence (AI), and you can use it to excel in the workforce. </a:t>
                      </a:r>
                    </a:p>
                    <a:p>
                      <a:pPr lvl="1"/>
                      <a:endParaRPr lang="en-US" sz="1800" kern="1200" dirty="0">
                        <a:solidFill>
                          <a:schemeClr val="tx1"/>
                        </a:solidFill>
                        <a:effectLst/>
                        <a:latin typeface="+mn-lt"/>
                        <a:ea typeface="+mn-ea"/>
                        <a:cs typeface="+mn-cs"/>
                      </a:endParaRPr>
                    </a:p>
                    <a:p>
                      <a:pPr lvl="1"/>
                      <a:r>
                        <a:rPr lang="en-US" sz="1800" kern="1200" dirty="0">
                          <a:solidFill>
                            <a:schemeClr val="tx1"/>
                          </a:solidFill>
                          <a:effectLst/>
                          <a:latin typeface="+mn-lt"/>
                          <a:ea typeface="+mn-ea"/>
                          <a:cs typeface="+mn-cs"/>
                        </a:rPr>
                        <a:t>Generative AI can save you time, no matter what field you work in. It can create content for marketing, forecast numbers for finance, or code for software developers. Publicists can use it write press releases. Health professionals can even use it to improve their diagnosis. You, the worker, are still in charge, you just have more freedom to strategize, think big, and excel. </a:t>
                      </a:r>
                    </a:p>
                    <a:p>
                      <a:pPr lvl="1"/>
                      <a:endParaRPr lang="en-US" sz="1800" kern="1200" dirty="0">
                        <a:solidFill>
                          <a:schemeClr val="tx1"/>
                        </a:solidFill>
                        <a:effectLst/>
                        <a:latin typeface="+mn-lt"/>
                        <a:ea typeface="+mn-ea"/>
                        <a:cs typeface="+mn-cs"/>
                      </a:endParaRPr>
                    </a:p>
                    <a:p>
                      <a:pPr lvl="1"/>
                      <a:r>
                        <a:rPr lang="en-US" sz="1800" kern="1200" dirty="0">
                          <a:solidFill>
                            <a:schemeClr val="tx1"/>
                          </a:solidFill>
                          <a:effectLst/>
                          <a:latin typeface="+mn-lt"/>
                          <a:ea typeface="+mn-ea"/>
                          <a:cs typeface="+mn-cs"/>
                        </a:rPr>
                        <a:t>Your team has been engaged by one of the largest thinktanks to help propose policy suggestions to help minimize the potential negative impact on the jobs, industry and personal data.</a:t>
                      </a:r>
                    </a:p>
                    <a:p>
                      <a:pPr lvl="1"/>
                      <a:endParaRPr lang="en-US" sz="1800" kern="1200" dirty="0">
                        <a:solidFill>
                          <a:schemeClr val="tx1"/>
                        </a:solidFill>
                        <a:effectLst/>
                        <a:latin typeface="+mn-lt"/>
                        <a:ea typeface="+mn-ea"/>
                        <a:cs typeface="+mn-cs"/>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897029279"/>
                  </a:ext>
                </a:extLst>
              </a:tr>
              <a:tr h="216882">
                <a:tc>
                  <a:txBody>
                    <a:bodyPr/>
                    <a:lstStyle/>
                    <a:p>
                      <a:pPr marL="742950" lvl="1" indent="-285750">
                        <a:buFont typeface="Arial" panose="020B0604020202020204" pitchFamily="34" charset="0"/>
                        <a:buChar char="•"/>
                      </a:pPr>
                      <a:endParaRPr lang="en-US" sz="14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3720135515"/>
                  </a:ext>
                </a:extLst>
              </a:tr>
            </a:tbl>
          </a:graphicData>
        </a:graphic>
      </p:graphicFrame>
    </p:spTree>
    <p:extLst>
      <p:ext uri="{BB962C8B-B14F-4D97-AF65-F5344CB8AC3E}">
        <p14:creationId xmlns:p14="http://schemas.microsoft.com/office/powerpoint/2010/main" val="329206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A002D-0CB1-2A49-A437-045D4447A28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3/21/2023</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3" name="Footer Placeholder 2">
            <a:extLst>
              <a:ext uri="{FF2B5EF4-FFF2-40B4-BE49-F238E27FC236}">
                <a16:creationId xmlns:a16="http://schemas.microsoft.com/office/drawing/2014/main" id="{B737A53E-C954-384F-B9E1-B2DB1DFF0F3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YWCC 307 - Professional Development in Computing, Prabhat Vaish</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4" name="Slide Number Placeholder 3">
            <a:extLst>
              <a:ext uri="{FF2B5EF4-FFF2-40B4-BE49-F238E27FC236}">
                <a16:creationId xmlns:a16="http://schemas.microsoft.com/office/drawing/2014/main" id="{5B6E8178-EC0B-B44F-A2AB-F30A73F7FD2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40BAD2"/>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none" spc="0" normalizeH="0" baseline="0" noProof="0" dirty="0">
              <a:ln>
                <a:noFill/>
              </a:ln>
              <a:solidFill>
                <a:srgbClr val="40BAD2"/>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4F269928-C2E5-7E45-8DC3-FE0709491979}"/>
              </a:ext>
            </a:extLst>
          </p:cNvPr>
          <p:cNvSpPr/>
          <p:nvPr/>
        </p:nvSpPr>
        <p:spPr>
          <a:xfrm>
            <a:off x="356135" y="558265"/>
            <a:ext cx="885524" cy="565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6" name="TextBox 5">
            <a:extLst>
              <a:ext uri="{FF2B5EF4-FFF2-40B4-BE49-F238E27FC236}">
                <a16:creationId xmlns:a16="http://schemas.microsoft.com/office/drawing/2014/main" id="{61D91C05-2F67-5143-B02C-9B46546AA99D}"/>
              </a:ext>
            </a:extLst>
          </p:cNvPr>
          <p:cNvSpPr txBox="1"/>
          <p:nvPr/>
        </p:nvSpPr>
        <p:spPr>
          <a:xfrm>
            <a:off x="1578543" y="558265"/>
            <a:ext cx="945200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Team Projects – Project 3</a:t>
            </a:r>
          </a:p>
        </p:txBody>
      </p:sp>
      <p:graphicFrame>
        <p:nvGraphicFramePr>
          <p:cNvPr id="8" name="Table 7">
            <a:extLst>
              <a:ext uri="{FF2B5EF4-FFF2-40B4-BE49-F238E27FC236}">
                <a16:creationId xmlns:a16="http://schemas.microsoft.com/office/drawing/2014/main" id="{4F7E9C84-35CD-CB4C-B4FA-ED477D6EB309}"/>
              </a:ext>
            </a:extLst>
          </p:cNvPr>
          <p:cNvGraphicFramePr>
            <a:graphicFrameLocks noGrp="1"/>
          </p:cNvGraphicFramePr>
          <p:nvPr>
            <p:extLst>
              <p:ext uri="{D42A27DB-BD31-4B8C-83A1-F6EECF244321}">
                <p14:modId xmlns:p14="http://schemas.microsoft.com/office/powerpoint/2010/main" val="1710338620"/>
              </p:ext>
            </p:extLst>
          </p:nvPr>
        </p:nvGraphicFramePr>
        <p:xfrm>
          <a:off x="1731930" y="1019930"/>
          <a:ext cx="8881527" cy="4873646"/>
        </p:xfrm>
        <a:graphic>
          <a:graphicData uri="http://schemas.openxmlformats.org/drawingml/2006/table">
            <a:tbl>
              <a:tblPr/>
              <a:tblGrid>
                <a:gridCol w="8881527">
                  <a:extLst>
                    <a:ext uri="{9D8B030D-6E8A-4147-A177-3AD203B41FA5}">
                      <a16:colId xmlns:a16="http://schemas.microsoft.com/office/drawing/2014/main" val="3681682068"/>
                    </a:ext>
                  </a:extLst>
                </a:gridCol>
              </a:tblGrid>
              <a:tr h="243171">
                <a:tc>
                  <a:txBody>
                    <a:bodyPr/>
                    <a:lstStyle/>
                    <a:p>
                      <a:endParaRPr lang="en-US" sz="16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2278145530"/>
                  </a:ext>
                </a:extLst>
              </a:tr>
              <a:tr h="4340246">
                <a:tc>
                  <a:txBody>
                    <a:bodyPr/>
                    <a:lstStyle/>
                    <a:p>
                      <a:pPr lvl="1"/>
                      <a:r>
                        <a:rPr lang="en-US" sz="1800" kern="1200" dirty="0">
                          <a:solidFill>
                            <a:schemeClr val="tx1"/>
                          </a:solidFill>
                          <a:effectLst/>
                          <a:latin typeface="+mn-lt"/>
                          <a:ea typeface="+mn-ea"/>
                          <a:cs typeface="+mn-cs"/>
                        </a:rPr>
                        <a:t>Marriott International is facing pressure to innovate and review the AI strategy for its hotel brands. Marriott is the second largest hospitality player in terms of market share in Singapore. The uptake of artificial intelligence (AI) among hospitality players in Singapore and growing consumer trust towards AI engagements over the past few years has created an impetus for Marriott to review its strategies. </a:t>
                      </a:r>
                    </a:p>
                    <a:p>
                      <a:pPr lvl="1"/>
                      <a:endParaRPr lang="en-US" sz="1800" kern="1200" dirty="0">
                        <a:solidFill>
                          <a:schemeClr val="tx1"/>
                        </a:solidFill>
                        <a:effectLst/>
                        <a:latin typeface="+mn-lt"/>
                        <a:ea typeface="+mn-ea"/>
                        <a:cs typeface="+mn-cs"/>
                      </a:endParaRPr>
                    </a:p>
                    <a:p>
                      <a:pPr lvl="1"/>
                      <a:r>
                        <a:rPr lang="en-US" sz="1800" kern="1200" dirty="0">
                          <a:solidFill>
                            <a:schemeClr val="tx1"/>
                          </a:solidFill>
                          <a:effectLst/>
                          <a:latin typeface="+mn-lt"/>
                          <a:ea typeface="+mn-ea"/>
                          <a:cs typeface="+mn-cs"/>
                        </a:rPr>
                        <a:t>Government support as well as successful use cases of front-facing AI solutions such as chatbots (i.e., digital concierges), service robots and automatic check-in/out systems, creates a favorable environment for Marriott to evaluate its next steps. </a:t>
                      </a:r>
                    </a:p>
                    <a:p>
                      <a:pPr lvl="1"/>
                      <a:endParaRPr lang="en-US" sz="1800" kern="1200" dirty="0">
                        <a:solidFill>
                          <a:schemeClr val="tx1"/>
                        </a:solidFill>
                        <a:effectLst/>
                        <a:latin typeface="+mn-lt"/>
                        <a:ea typeface="+mn-ea"/>
                        <a:cs typeface="+mn-cs"/>
                      </a:endParaRPr>
                    </a:p>
                    <a:p>
                      <a:pPr lvl="1"/>
                      <a:r>
                        <a:rPr lang="en-US" sz="1800" kern="1200" dirty="0">
                          <a:solidFill>
                            <a:schemeClr val="tx1"/>
                          </a:solidFill>
                          <a:effectLst/>
                          <a:latin typeface="+mn-lt"/>
                          <a:ea typeface="+mn-ea"/>
                          <a:cs typeface="+mn-cs"/>
                        </a:rPr>
                        <a:t>Should Marriott deploy guest-facing AI in Singapore? If so, which AI solutions, and for which hotel brand, should be implemented?</a:t>
                      </a:r>
                    </a:p>
                    <a:p>
                      <a:pPr lvl="1"/>
                      <a:endParaRPr lang="en-US" sz="1800" kern="1200" dirty="0">
                        <a:solidFill>
                          <a:schemeClr val="tx1"/>
                        </a:solidFill>
                        <a:effectLst/>
                        <a:latin typeface="+mn-lt"/>
                        <a:ea typeface="+mn-ea"/>
                        <a:cs typeface="+mn-cs"/>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897029279"/>
                  </a:ext>
                </a:extLst>
              </a:tr>
              <a:tr h="216882">
                <a:tc>
                  <a:txBody>
                    <a:bodyPr/>
                    <a:lstStyle/>
                    <a:p>
                      <a:pPr marL="742950" lvl="1" indent="-285750">
                        <a:buFont typeface="Arial" panose="020B0604020202020204" pitchFamily="34" charset="0"/>
                        <a:buChar char="•"/>
                      </a:pPr>
                      <a:endParaRPr lang="en-US" sz="14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3720135515"/>
                  </a:ext>
                </a:extLst>
              </a:tr>
            </a:tbl>
          </a:graphicData>
        </a:graphic>
      </p:graphicFrame>
    </p:spTree>
    <p:extLst>
      <p:ext uri="{BB962C8B-B14F-4D97-AF65-F5344CB8AC3E}">
        <p14:creationId xmlns:p14="http://schemas.microsoft.com/office/powerpoint/2010/main" val="185537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A002D-0CB1-2A49-A437-045D4447A28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3/21/2023</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3" name="Footer Placeholder 2">
            <a:extLst>
              <a:ext uri="{FF2B5EF4-FFF2-40B4-BE49-F238E27FC236}">
                <a16:creationId xmlns:a16="http://schemas.microsoft.com/office/drawing/2014/main" id="{B737A53E-C954-384F-B9E1-B2DB1DFF0F3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YWCC 307 - Professional Development in Computing, Prabhat Vaish</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4" name="Slide Number Placeholder 3">
            <a:extLst>
              <a:ext uri="{FF2B5EF4-FFF2-40B4-BE49-F238E27FC236}">
                <a16:creationId xmlns:a16="http://schemas.microsoft.com/office/drawing/2014/main" id="{5B6E8178-EC0B-B44F-A2AB-F30A73F7FD2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40BAD2"/>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none" spc="0" normalizeH="0" baseline="0" noProof="0" dirty="0">
              <a:ln>
                <a:noFill/>
              </a:ln>
              <a:solidFill>
                <a:srgbClr val="40BAD2"/>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4F269928-C2E5-7E45-8DC3-FE0709491979}"/>
              </a:ext>
            </a:extLst>
          </p:cNvPr>
          <p:cNvSpPr/>
          <p:nvPr/>
        </p:nvSpPr>
        <p:spPr>
          <a:xfrm>
            <a:off x="356135" y="558265"/>
            <a:ext cx="885524" cy="565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6" name="TextBox 5">
            <a:extLst>
              <a:ext uri="{FF2B5EF4-FFF2-40B4-BE49-F238E27FC236}">
                <a16:creationId xmlns:a16="http://schemas.microsoft.com/office/drawing/2014/main" id="{61D91C05-2F67-5143-B02C-9B46546AA99D}"/>
              </a:ext>
            </a:extLst>
          </p:cNvPr>
          <p:cNvSpPr txBox="1"/>
          <p:nvPr/>
        </p:nvSpPr>
        <p:spPr>
          <a:xfrm>
            <a:off x="1578543" y="558265"/>
            <a:ext cx="945200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Team Projects – Project 4</a:t>
            </a:r>
          </a:p>
        </p:txBody>
      </p:sp>
      <p:graphicFrame>
        <p:nvGraphicFramePr>
          <p:cNvPr id="8" name="Table 7">
            <a:extLst>
              <a:ext uri="{FF2B5EF4-FFF2-40B4-BE49-F238E27FC236}">
                <a16:creationId xmlns:a16="http://schemas.microsoft.com/office/drawing/2014/main" id="{4F7E9C84-35CD-CB4C-B4FA-ED477D6EB309}"/>
              </a:ext>
            </a:extLst>
          </p:cNvPr>
          <p:cNvGraphicFramePr>
            <a:graphicFrameLocks noGrp="1"/>
          </p:cNvGraphicFramePr>
          <p:nvPr>
            <p:extLst>
              <p:ext uri="{D42A27DB-BD31-4B8C-83A1-F6EECF244321}">
                <p14:modId xmlns:p14="http://schemas.microsoft.com/office/powerpoint/2010/main" val="3851816686"/>
              </p:ext>
            </p:extLst>
          </p:nvPr>
        </p:nvGraphicFramePr>
        <p:xfrm>
          <a:off x="1731930" y="1019930"/>
          <a:ext cx="8881527" cy="4873646"/>
        </p:xfrm>
        <a:graphic>
          <a:graphicData uri="http://schemas.openxmlformats.org/drawingml/2006/table">
            <a:tbl>
              <a:tblPr/>
              <a:tblGrid>
                <a:gridCol w="8881527">
                  <a:extLst>
                    <a:ext uri="{9D8B030D-6E8A-4147-A177-3AD203B41FA5}">
                      <a16:colId xmlns:a16="http://schemas.microsoft.com/office/drawing/2014/main" val="3681682068"/>
                    </a:ext>
                  </a:extLst>
                </a:gridCol>
              </a:tblGrid>
              <a:tr h="243171">
                <a:tc>
                  <a:txBody>
                    <a:bodyPr/>
                    <a:lstStyle/>
                    <a:p>
                      <a:endParaRPr lang="en-US" sz="16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2278145530"/>
                  </a:ext>
                </a:extLst>
              </a:tr>
              <a:tr h="4340246">
                <a:tc>
                  <a:txBody>
                    <a:bodyPr/>
                    <a:lstStyle/>
                    <a:p>
                      <a:pPr lvl="1"/>
                      <a:r>
                        <a:rPr lang="en-US" sz="1800" kern="1200" dirty="0">
                          <a:solidFill>
                            <a:schemeClr val="tx1"/>
                          </a:solidFill>
                          <a:effectLst/>
                          <a:latin typeface="+mn-lt"/>
                          <a:ea typeface="+mn-ea"/>
                          <a:cs typeface="+mn-cs"/>
                        </a:rPr>
                        <a:t>The intersection of social and finance—as well as shifting attitudes around what we share about money online—have given way to an ambitious new wave of financial products.</a:t>
                      </a:r>
                    </a:p>
                    <a:p>
                      <a:pPr lvl="1"/>
                      <a:endParaRPr lang="en-US" sz="1800" kern="1200" dirty="0">
                        <a:solidFill>
                          <a:schemeClr val="tx1"/>
                        </a:solidFill>
                        <a:effectLst/>
                        <a:latin typeface="+mn-lt"/>
                        <a:ea typeface="+mn-ea"/>
                        <a:cs typeface="+mn-cs"/>
                      </a:endParaRPr>
                    </a:p>
                    <a:p>
                      <a:pPr lvl="1"/>
                      <a:r>
                        <a:rPr lang="en-US" sz="1800" kern="1200" dirty="0">
                          <a:solidFill>
                            <a:schemeClr val="tx1"/>
                          </a:solidFill>
                          <a:effectLst/>
                          <a:latin typeface="+mn-lt"/>
                          <a:ea typeface="+mn-ea"/>
                          <a:cs typeface="+mn-cs"/>
                        </a:rPr>
                        <a:t> Your team is preparing an analysis for a client about a potential new product in social finance area. Research the current state of art products on the market and make a case for a new app (product) for an under-served market. Your analysis should include strategy, innovation as well as disruption in the target market.</a:t>
                      </a:r>
                    </a:p>
                    <a:p>
                      <a:pPr lvl="1"/>
                      <a:endParaRPr lang="en-US" sz="1800" kern="1200" dirty="0">
                        <a:solidFill>
                          <a:schemeClr val="tx1"/>
                        </a:solidFill>
                        <a:effectLst/>
                        <a:latin typeface="+mn-lt"/>
                        <a:ea typeface="+mn-ea"/>
                        <a:cs typeface="+mn-cs"/>
                      </a:endParaRPr>
                    </a:p>
                    <a:p>
                      <a:pPr lvl="1"/>
                      <a:endParaRPr lang="en-US"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897029279"/>
                  </a:ext>
                </a:extLst>
              </a:tr>
              <a:tr h="216882">
                <a:tc>
                  <a:txBody>
                    <a:bodyPr/>
                    <a:lstStyle/>
                    <a:p>
                      <a:pPr marL="742950" lvl="1" indent="-285750">
                        <a:buFont typeface="Arial" panose="020B0604020202020204" pitchFamily="34" charset="0"/>
                        <a:buChar char="•"/>
                      </a:pPr>
                      <a:endParaRPr lang="en-US" sz="14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3720135515"/>
                  </a:ext>
                </a:extLst>
              </a:tr>
            </a:tbl>
          </a:graphicData>
        </a:graphic>
      </p:graphicFrame>
    </p:spTree>
    <p:extLst>
      <p:ext uri="{BB962C8B-B14F-4D97-AF65-F5344CB8AC3E}">
        <p14:creationId xmlns:p14="http://schemas.microsoft.com/office/powerpoint/2010/main" val="2131714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A002D-0CB1-2A49-A437-045D4447A28A}"/>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3/21/2023</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3" name="Footer Placeholder 2">
            <a:extLst>
              <a:ext uri="{FF2B5EF4-FFF2-40B4-BE49-F238E27FC236}">
                <a16:creationId xmlns:a16="http://schemas.microsoft.com/office/drawing/2014/main" id="{B737A53E-C954-384F-B9E1-B2DB1DFF0F3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lumMod val="50000"/>
                    <a:lumOff val="50000"/>
                  </a:srgbClr>
                </a:solidFill>
                <a:effectLst/>
                <a:uLnTx/>
                <a:uFillTx/>
                <a:latin typeface="Corbel" panose="020B0503020204020204"/>
                <a:ea typeface="+mn-ea"/>
                <a:cs typeface="+mn-cs"/>
              </a:rPr>
              <a:t>YWCC 307 - Professional Development in Computing, Prabhat Vaish</a:t>
            </a:r>
            <a:endParaRPr kumimoji="0" lang="en-US" sz="1100" b="0" i="0" u="none" strike="noStrike" kern="1200" cap="none" spc="0" normalizeH="0" baseline="0" noProof="0" dirty="0">
              <a:ln>
                <a:noFill/>
              </a:ln>
              <a:solidFill>
                <a:srgbClr val="000000">
                  <a:lumMod val="50000"/>
                  <a:lumOff val="50000"/>
                </a:srgbClr>
              </a:solidFill>
              <a:effectLst/>
              <a:uLnTx/>
              <a:uFillTx/>
              <a:latin typeface="Corbel" panose="020B0503020204020204"/>
              <a:ea typeface="+mn-ea"/>
              <a:cs typeface="+mn-cs"/>
            </a:endParaRPr>
          </a:p>
        </p:txBody>
      </p:sp>
      <p:sp>
        <p:nvSpPr>
          <p:cNvPr id="4" name="Slide Number Placeholder 3">
            <a:extLst>
              <a:ext uri="{FF2B5EF4-FFF2-40B4-BE49-F238E27FC236}">
                <a16:creationId xmlns:a16="http://schemas.microsoft.com/office/drawing/2014/main" id="{5B6E8178-EC0B-B44F-A2AB-F30A73F7FD2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200" b="1" i="0" u="none" strike="noStrike" kern="1200" cap="none" spc="0" normalizeH="0" baseline="0" noProof="0" smtClean="0">
                <a:ln>
                  <a:noFill/>
                </a:ln>
                <a:solidFill>
                  <a:srgbClr val="40BAD2"/>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1" i="0" u="none" strike="noStrike" kern="1200" cap="none" spc="0" normalizeH="0" baseline="0" noProof="0" dirty="0">
              <a:ln>
                <a:noFill/>
              </a:ln>
              <a:solidFill>
                <a:srgbClr val="40BAD2"/>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4F269928-C2E5-7E45-8DC3-FE0709491979}"/>
              </a:ext>
            </a:extLst>
          </p:cNvPr>
          <p:cNvSpPr/>
          <p:nvPr/>
        </p:nvSpPr>
        <p:spPr>
          <a:xfrm>
            <a:off x="356135" y="558265"/>
            <a:ext cx="885524" cy="565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6" name="TextBox 5">
            <a:extLst>
              <a:ext uri="{FF2B5EF4-FFF2-40B4-BE49-F238E27FC236}">
                <a16:creationId xmlns:a16="http://schemas.microsoft.com/office/drawing/2014/main" id="{61D91C05-2F67-5143-B02C-9B46546AA99D}"/>
              </a:ext>
            </a:extLst>
          </p:cNvPr>
          <p:cNvSpPr txBox="1"/>
          <p:nvPr/>
        </p:nvSpPr>
        <p:spPr>
          <a:xfrm>
            <a:off x="1578543" y="558265"/>
            <a:ext cx="945200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rbel" panose="020B0503020204020204"/>
                <a:ea typeface="+mn-ea"/>
                <a:cs typeface="+mn-cs"/>
              </a:rPr>
              <a:t>Team Projects – Project 5</a:t>
            </a:r>
          </a:p>
        </p:txBody>
      </p:sp>
      <p:graphicFrame>
        <p:nvGraphicFramePr>
          <p:cNvPr id="8" name="Table 7">
            <a:extLst>
              <a:ext uri="{FF2B5EF4-FFF2-40B4-BE49-F238E27FC236}">
                <a16:creationId xmlns:a16="http://schemas.microsoft.com/office/drawing/2014/main" id="{4F7E9C84-35CD-CB4C-B4FA-ED477D6EB309}"/>
              </a:ext>
            </a:extLst>
          </p:cNvPr>
          <p:cNvGraphicFramePr>
            <a:graphicFrameLocks noGrp="1"/>
          </p:cNvGraphicFramePr>
          <p:nvPr>
            <p:extLst>
              <p:ext uri="{D42A27DB-BD31-4B8C-83A1-F6EECF244321}">
                <p14:modId xmlns:p14="http://schemas.microsoft.com/office/powerpoint/2010/main" val="4113788145"/>
              </p:ext>
            </p:extLst>
          </p:nvPr>
        </p:nvGraphicFramePr>
        <p:xfrm>
          <a:off x="1731930" y="1019930"/>
          <a:ext cx="8881527" cy="4873646"/>
        </p:xfrm>
        <a:graphic>
          <a:graphicData uri="http://schemas.openxmlformats.org/drawingml/2006/table">
            <a:tbl>
              <a:tblPr/>
              <a:tblGrid>
                <a:gridCol w="8881527">
                  <a:extLst>
                    <a:ext uri="{9D8B030D-6E8A-4147-A177-3AD203B41FA5}">
                      <a16:colId xmlns:a16="http://schemas.microsoft.com/office/drawing/2014/main" val="3681682068"/>
                    </a:ext>
                  </a:extLst>
                </a:gridCol>
              </a:tblGrid>
              <a:tr h="243171">
                <a:tc>
                  <a:txBody>
                    <a:bodyPr/>
                    <a:lstStyle/>
                    <a:p>
                      <a:endParaRPr lang="en-US" sz="16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2278145530"/>
                  </a:ext>
                </a:extLst>
              </a:tr>
              <a:tr h="4340246">
                <a:tc>
                  <a:txBody>
                    <a:bodyPr/>
                    <a:lstStyle/>
                    <a:p>
                      <a:pPr lvl="1"/>
                      <a:r>
                        <a:rPr lang="en-US" sz="1800" kern="1200" dirty="0">
                          <a:solidFill>
                            <a:schemeClr val="tx1"/>
                          </a:solidFill>
                          <a:effectLst/>
                          <a:latin typeface="+mn-lt"/>
                          <a:ea typeface="+mn-ea"/>
                          <a:cs typeface="+mn-cs"/>
                        </a:rPr>
                        <a:t>Your team is involved in designing a new crypto currency for a sovereign client. You have been asked to evaluate various crypto platforms for the basis of your currency.  </a:t>
                      </a:r>
                    </a:p>
                    <a:p>
                      <a:pPr lvl="1"/>
                      <a:endParaRPr lang="en-US" sz="1800" kern="1200" dirty="0">
                        <a:solidFill>
                          <a:schemeClr val="tx1"/>
                        </a:solidFill>
                        <a:effectLst/>
                        <a:latin typeface="+mn-lt"/>
                        <a:ea typeface="+mn-ea"/>
                        <a:cs typeface="+mn-cs"/>
                      </a:endParaRPr>
                    </a:p>
                    <a:p>
                      <a:pPr lvl="1"/>
                      <a:r>
                        <a:rPr lang="en-US" sz="1800" kern="1200" dirty="0">
                          <a:solidFill>
                            <a:schemeClr val="tx1"/>
                          </a:solidFill>
                          <a:effectLst/>
                          <a:latin typeface="+mn-lt"/>
                          <a:ea typeface="+mn-ea"/>
                          <a:cs typeface="+mn-cs"/>
                        </a:rPr>
                        <a:t>As a substitute fiat currency, the government is mindful of certain processes and regulations that should be supported and continue to operate flawlessly with the new crypt currency regime as well. These include Anti-Money Laundering (AML), know your customer (KYC), and Fraud detection. </a:t>
                      </a:r>
                    </a:p>
                    <a:p>
                      <a:pPr lvl="1"/>
                      <a:endParaRPr lang="en-US" sz="1800" kern="1200" dirty="0">
                        <a:solidFill>
                          <a:schemeClr val="tx1"/>
                        </a:solidFill>
                        <a:effectLst/>
                        <a:latin typeface="+mn-lt"/>
                        <a:ea typeface="+mn-ea"/>
                        <a:cs typeface="+mn-cs"/>
                      </a:endParaRPr>
                    </a:p>
                    <a:p>
                      <a:pPr lvl="1"/>
                      <a:r>
                        <a:rPr lang="en-US" sz="1800" kern="1200" dirty="0">
                          <a:solidFill>
                            <a:schemeClr val="tx1"/>
                          </a:solidFill>
                          <a:effectLst/>
                          <a:latin typeface="+mn-lt"/>
                          <a:ea typeface="+mn-ea"/>
                          <a:cs typeface="+mn-cs"/>
                        </a:rPr>
                        <a:t>What does your team think and would suggest as your team’s platform of choice to your client?</a:t>
                      </a:r>
                    </a:p>
                    <a:p>
                      <a:pPr lvl="1"/>
                      <a:endParaRPr lang="en-US" sz="1800" kern="1200" dirty="0">
                        <a:solidFill>
                          <a:schemeClr val="tx1"/>
                        </a:solidFill>
                        <a:effectLst/>
                        <a:latin typeface="+mn-lt"/>
                        <a:ea typeface="+mn-ea"/>
                        <a:cs typeface="+mn-cs"/>
                      </a:endParaRPr>
                    </a:p>
                    <a:p>
                      <a:pPr lvl="1"/>
                      <a:endParaRPr lang="en-US"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897029279"/>
                  </a:ext>
                </a:extLst>
              </a:tr>
              <a:tr h="216882">
                <a:tc>
                  <a:txBody>
                    <a:bodyPr/>
                    <a:lstStyle/>
                    <a:p>
                      <a:pPr marL="742950" lvl="1" indent="-285750">
                        <a:buFont typeface="Arial" panose="020B0604020202020204" pitchFamily="34" charset="0"/>
                        <a:buChar char="•"/>
                      </a:pPr>
                      <a:endParaRPr lang="en-US" sz="1400" dirty="0">
                        <a:effectLst/>
                      </a:endParaRPr>
                    </a:p>
                  </a:txBody>
                  <a:tcPr marL="19050" marR="19050" marT="19050" marB="19050" anchor="ctr">
                    <a:lnL>
                      <a:noFill/>
                    </a:lnL>
                    <a:lnR>
                      <a:noFill/>
                    </a:lnR>
                    <a:lnT>
                      <a:noFill/>
                    </a:lnT>
                    <a:lnB>
                      <a:noFill/>
                    </a:lnB>
                    <a:solidFill>
                      <a:srgbClr val="FFFFFF"/>
                    </a:solidFill>
                  </a:tcPr>
                </a:tc>
                <a:extLst>
                  <a:ext uri="{0D108BD9-81ED-4DB2-BD59-A6C34878D82A}">
                    <a16:rowId xmlns:a16="http://schemas.microsoft.com/office/drawing/2014/main" val="3720135515"/>
                  </a:ext>
                </a:extLst>
              </a:tr>
            </a:tbl>
          </a:graphicData>
        </a:graphic>
      </p:graphicFrame>
    </p:spTree>
    <p:extLst>
      <p:ext uri="{BB962C8B-B14F-4D97-AF65-F5344CB8AC3E}">
        <p14:creationId xmlns:p14="http://schemas.microsoft.com/office/powerpoint/2010/main" val="311425787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2805</TotalTime>
  <Words>788</Words>
  <Application>Microsoft Office PowerPoint</Application>
  <PresentationFormat>Widescreen</PresentationFormat>
  <Paragraphs>67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dc:title>
  <dc:creator>Prabhat Vaish</dc:creator>
  <cp:lastModifiedBy>Vaish, Prabhat K</cp:lastModifiedBy>
  <cp:revision>6</cp:revision>
  <dcterms:created xsi:type="dcterms:W3CDTF">2021-03-02T21:02:13Z</dcterms:created>
  <dcterms:modified xsi:type="dcterms:W3CDTF">2023-03-21T16:46:44Z</dcterms:modified>
</cp:coreProperties>
</file>