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8" r:id="rId6"/>
  </p:sldMasterIdLst>
  <p:notesMasterIdLst>
    <p:notesMasterId r:id="rId9"/>
  </p:notesMasterIdLst>
  <p:handoutMasterIdLst>
    <p:handoutMasterId r:id="rId10"/>
  </p:handoutMasterIdLst>
  <p:sldIdLst>
    <p:sldId id="256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BCCFEC"/>
    <a:srgbClr val="0B5574"/>
    <a:srgbClr val="ADD1D7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0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68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5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8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349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36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42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51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79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20/04/2023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453523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3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7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1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1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1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7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20/04/2023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06D8B9C6-0CD8-4B6B-A4C4-41CB7F4A74A1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168769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1600426"/>
            <a:ext cx="6629400" cy="2387600"/>
          </a:xfrm>
        </p:spPr>
        <p:txBody>
          <a:bodyPr>
            <a:normAutofit/>
          </a:bodyPr>
          <a:lstStyle/>
          <a:p>
            <a:r>
              <a:rPr lang="en-GB" sz="5050" dirty="0">
                <a:latin typeface="Maiandra GD" panose="020E0502030308020204" pitchFamily="34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2164"/>
            <a:ext cx="9144000" cy="870483"/>
          </a:xfrm>
        </p:spPr>
        <p:txBody>
          <a:bodyPr>
            <a:normAutofit/>
          </a:bodyPr>
          <a:lstStyle/>
          <a:p>
            <a:r>
              <a:rPr lang="en-GB" sz="2100" dirty="0">
                <a:latin typeface="Tw Cen MT" panose="020B0602020104020603" pitchFamily="34" charset="0"/>
              </a:rPr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89703"/>
            <a:ext cx="9144000" cy="275781"/>
          </a:xfrm>
        </p:spPr>
        <p:txBody>
          <a:bodyPr/>
          <a:lstStyle/>
          <a:p>
            <a:r>
              <a:rPr lang="en-GB" sz="1550" dirty="0"/>
              <a:t>BY</a:t>
            </a:r>
          </a:p>
          <a:p>
            <a:r>
              <a:rPr lang="en-GB" sz="1550" dirty="0"/>
              <a:t>Soumyadeep Paul</a:t>
            </a:r>
          </a:p>
          <a:p>
            <a:r>
              <a:rPr lang="en-GB" sz="1400" dirty="0"/>
              <a:t>20 April 2023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32" y="255439"/>
            <a:ext cx="9724667" cy="442867"/>
          </a:xfrm>
        </p:spPr>
        <p:txBody>
          <a:bodyPr/>
          <a:lstStyle/>
          <a:p>
            <a:r>
              <a:rPr lang="en-GB" sz="4800" dirty="0">
                <a:solidFill>
                  <a:schemeClr val="bg1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solidFill>
            <a:srgbClr val="BCCFEC"/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solidFill>
            <a:srgbClr val="BCCFEC"/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26026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highlight>
                  <a:srgbClr val="F6F6F6"/>
                </a:highlight>
                <a:latin typeface="Bahnschrift" panose="020B0502040204020203" pitchFamily="34" charset="0"/>
              </a:rPr>
              <a:t>Chance of predicting true successful bookings. </a:t>
            </a:r>
            <a:endParaRPr lang="en-GB" sz="1200" dirty="0">
              <a:highlight>
                <a:srgbClr val="F6F6F6"/>
              </a:highlight>
              <a:latin typeface="Bahnschrift" panose="020B0502040204020203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25136" y="2260264"/>
            <a:ext cx="2385578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highlight>
                  <a:srgbClr val="F6F6F6"/>
                </a:highlight>
                <a:latin typeface="Bahnschrift" panose="020B0502040204020203" pitchFamily="34" charset="0"/>
              </a:rPr>
              <a:t>Will be predicted as actually completed bookings out of all successfully completed bookings. </a:t>
            </a:r>
            <a:endParaRPr lang="en-GB" sz="1200" dirty="0">
              <a:highlight>
                <a:srgbClr val="F6F6F6"/>
              </a:highlight>
              <a:latin typeface="Bahnschrift" panose="020B0502040204020203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232946" y="3993077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400" dirty="0">
                <a:highlight>
                  <a:srgbClr val="F6F6F6"/>
                </a:highlight>
                <a:latin typeface="Bahnschrift" panose="020B0502040204020203" pitchFamily="34" charset="0"/>
              </a:rPr>
              <a:t>Accuracy</a:t>
            </a:r>
            <a:r>
              <a:rPr lang="en-GB" sz="1400" dirty="0">
                <a:highlight>
                  <a:srgbClr val="F6F6F6"/>
                </a:highlight>
                <a:latin typeface="Bahnschrift" panose="020B0502040204020203" pitchFamily="34" charset="0"/>
              </a:rPr>
              <a:t> of the model predicting successful or incomplete booking is</a:t>
            </a:r>
            <a:endParaRPr lang="en-GB" sz="1200" dirty="0">
              <a:highlight>
                <a:srgbClr val="F6F6F6"/>
              </a:highlight>
              <a:latin typeface="Bahnschrift" panose="020B05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46938"/>
            <a:ext cx="2140527" cy="991056"/>
          </a:xfrm>
          <a:prstGeom prst="roundRect">
            <a:avLst/>
          </a:prstGeom>
          <a:solidFill>
            <a:srgbClr val="BCCFEC"/>
          </a:solidFill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Bahnschrift" panose="020B0502040204020203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highlight>
                  <a:srgbClr val="F6F6F6"/>
                </a:highlight>
              </a:rPr>
              <a:t>66% Chance of predicting true incomplete bookings correctly. </a:t>
            </a:r>
            <a:endParaRPr lang="en-GB" sz="1200" dirty="0">
              <a:highlight>
                <a:srgbClr val="F6F6F6"/>
              </a:highlight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80966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2400" dirty="0">
              <a:latin typeface="Bahnschrift" panose="020B0502040204020203" pitchFamily="34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096000" y="62599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highlight>
                  <a:srgbClr val="F6F6F6"/>
                </a:highlight>
              </a:rPr>
              <a:t>Top features that can drive successful flight bookings.</a:t>
            </a:r>
            <a:endParaRPr lang="en-GB" sz="1050" dirty="0">
              <a:highlight>
                <a:srgbClr val="F6F6F6"/>
              </a:highlight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350" b="0" dirty="0">
                <a:highlight>
                  <a:srgbClr val="F6F6F6"/>
                </a:highlight>
                <a:latin typeface="Tw Cen MT" panose="020B0602020104020603" pitchFamily="34" charset="0"/>
              </a:rPr>
              <a:t>We are concerned with not predicting the successful bookings correctly. Imbalance dataset drives higher accuracy but it does not accurately predict the successful bookings. </a:t>
            </a:r>
            <a:br>
              <a:rPr lang="en-GB" sz="1350" b="0" dirty="0">
                <a:highlight>
                  <a:srgbClr val="F6F6F6"/>
                </a:highlight>
                <a:latin typeface="Tw Cen MT" panose="020B0602020104020603" pitchFamily="34" charset="0"/>
              </a:rPr>
            </a:br>
            <a:br>
              <a:rPr lang="en-GB" sz="1350" b="0" dirty="0">
                <a:highlight>
                  <a:srgbClr val="F6F6F6"/>
                </a:highlight>
                <a:latin typeface="Tw Cen MT" panose="020B0602020104020603" pitchFamily="34" charset="0"/>
              </a:rPr>
            </a:br>
            <a:r>
              <a:rPr lang="en-GB" sz="1350" b="0" dirty="0">
                <a:highlight>
                  <a:srgbClr val="F6F6F6"/>
                </a:highlight>
                <a:latin typeface="Tw Cen MT" panose="020B0602020104020603" pitchFamily="34" charset="0"/>
              </a:rPr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0417F-D557-436F-B85B-06DC8E363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01" y="1127554"/>
            <a:ext cx="7184990" cy="512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www.w3.org/XML/1998/namespace"/>
    <ds:schemaRef ds:uri="86177072-acf3-469b-be5f-1201de6410bb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1b85e46-be1c-4d4d-af3f-3ff4749bae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119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Aldhabi</vt:lpstr>
      <vt:lpstr>Arial</vt:lpstr>
      <vt:lpstr>Bahnschrift</vt:lpstr>
      <vt:lpstr>Calibri</vt:lpstr>
      <vt:lpstr>Century Gothic</vt:lpstr>
      <vt:lpstr>Maiandra GD</vt:lpstr>
      <vt:lpstr>Mylius Modern</vt:lpstr>
      <vt:lpstr>Tw Cen MT</vt:lpstr>
      <vt:lpstr>Wingdings 3</vt:lpstr>
      <vt:lpstr>Section Heading</vt:lpstr>
      <vt:lpstr>Slide Body - Curious Blue (ABBA)</vt:lpstr>
      <vt:lpstr>Ion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Debasish Paul</cp:lastModifiedBy>
  <cp:revision>31</cp:revision>
  <cp:lastPrinted>2022-06-09T07:44:13Z</cp:lastPrinted>
  <dcterms:created xsi:type="dcterms:W3CDTF">2022-02-22T07:39:05Z</dcterms:created>
  <dcterms:modified xsi:type="dcterms:W3CDTF">2023-04-20T09:35:46Z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