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888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0B5574"/>
    <a:srgbClr val="BCCFEC"/>
    <a:srgbClr val="ADD1D7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6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03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4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53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7586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42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49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79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19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20/04/2023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247491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9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8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5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1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7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7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20/04/2023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B3424025-0F61-4051-A2EE-43F680300397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830668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1672634"/>
            <a:ext cx="6629400" cy="2387600"/>
          </a:xfrm>
        </p:spPr>
        <p:txBody>
          <a:bodyPr>
            <a:normAutofit/>
          </a:bodyPr>
          <a:lstStyle/>
          <a:p>
            <a:r>
              <a:rPr lang="en-GB" sz="5250" b="1" dirty="0">
                <a:latin typeface="Maiandra GD" panose="020E0502030308020204" pitchFamily="34" charset="0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870483"/>
          </a:xfrm>
        </p:spPr>
        <p:txBody>
          <a:bodyPr>
            <a:normAutofit/>
          </a:bodyPr>
          <a:lstStyle/>
          <a:p>
            <a:r>
              <a:rPr lang="en-GB" sz="2200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272862"/>
            <a:ext cx="9144000" cy="1087477"/>
          </a:xfrm>
        </p:spPr>
        <p:txBody>
          <a:bodyPr/>
          <a:lstStyle/>
          <a:p>
            <a:r>
              <a:rPr lang="en-GB" sz="1600" dirty="0"/>
              <a:t>By</a:t>
            </a:r>
          </a:p>
          <a:p>
            <a:r>
              <a:rPr lang="en-GB" sz="1600" dirty="0"/>
              <a:t>Soumyadeep Paul</a:t>
            </a:r>
          </a:p>
          <a:p>
            <a:r>
              <a:rPr lang="en-GB" sz="1400" dirty="0"/>
              <a:t>20 April 2023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87" y="264537"/>
            <a:ext cx="8797438" cy="442867"/>
          </a:xfrm>
        </p:spPr>
        <p:txBody>
          <a:bodyPr/>
          <a:lstStyle/>
          <a:p>
            <a:r>
              <a:rPr lang="en-GB" sz="5000" dirty="0">
                <a:solidFill>
                  <a:schemeClr val="bg1">
                    <a:lumMod val="2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Key metrics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>
                <a:highlight>
                  <a:srgbClr val="F6F6F6"/>
                </a:highlight>
              </a:rPr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6F6F6"/>
                </a:highlight>
              </a:rPr>
              <a:t>Many</a:t>
            </a:r>
            <a:r>
              <a:rPr lang="en-GB" sz="1400" dirty="0">
                <a:highlight>
                  <a:srgbClr val="F6F6F6"/>
                </a:highlight>
              </a:rPr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6F6F6"/>
                </a:highlight>
              </a:rPr>
              <a:t>travelled</a:t>
            </a:r>
            <a:r>
              <a:rPr lang="en-GB" sz="1400" dirty="0">
                <a:highlight>
                  <a:srgbClr val="F6F6F6"/>
                </a:highlight>
              </a:rPr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6F6F6"/>
                </a:highlight>
              </a:rPr>
              <a:t>Business</a:t>
            </a:r>
            <a:r>
              <a:rPr lang="en-GB" sz="1400" dirty="0">
                <a:highlight>
                  <a:srgbClr val="F6F6F6"/>
                </a:highlight>
              </a:rPr>
              <a:t> class.</a:t>
            </a:r>
          </a:p>
          <a:p>
            <a:r>
              <a:rPr lang="en-GB" sz="1250" dirty="0">
                <a:solidFill>
                  <a:srgbClr val="C00000"/>
                </a:solidFill>
                <a:highlight>
                  <a:srgbClr val="F6F6F6"/>
                </a:highlight>
              </a:rPr>
              <a:t>Focus on </a:t>
            </a:r>
            <a:r>
              <a:rPr lang="en-GB" sz="1250" dirty="0">
                <a:highlight>
                  <a:srgbClr val="F6F6F6"/>
                </a:highlight>
              </a:rPr>
              <a:t>– Economy class service, seats, enhance inflight entertainment experience and importantly </a:t>
            </a:r>
            <a:r>
              <a:rPr lang="en-GB" sz="1250" dirty="0">
                <a:solidFill>
                  <a:srgbClr val="C00000"/>
                </a:solidFill>
                <a:highlight>
                  <a:srgbClr val="F6F6F6"/>
                </a:highlight>
              </a:rPr>
              <a:t>Delays</a:t>
            </a:r>
            <a:r>
              <a:rPr lang="en-GB" sz="1250" dirty="0">
                <a:highlight>
                  <a:srgbClr val="F6F6F6"/>
                </a:highlight>
              </a:rPr>
              <a:t>. </a:t>
            </a:r>
            <a:r>
              <a:rPr lang="en-GB" sz="1250" dirty="0">
                <a:solidFill>
                  <a:srgbClr val="C00000"/>
                </a:solidFill>
                <a:highlight>
                  <a:srgbClr val="F6F6F6"/>
                </a:highlight>
              </a:rPr>
              <a:t>Enhance</a:t>
            </a:r>
            <a:r>
              <a:rPr lang="en-GB" sz="1250" dirty="0">
                <a:highlight>
                  <a:srgbClr val="F6F6F6"/>
                </a:highlight>
              </a:rPr>
              <a:t> the experience of business class, it seems customers want value for money. </a:t>
            </a:r>
            <a:r>
              <a:rPr lang="en-GB" sz="1250" dirty="0">
                <a:solidFill>
                  <a:srgbClr val="C00000"/>
                </a:solidFill>
                <a:highlight>
                  <a:srgbClr val="F6F6F6"/>
                </a:highlight>
              </a:rPr>
              <a:t>Improve</a:t>
            </a:r>
            <a:r>
              <a:rPr lang="en-GB" sz="1250" dirty="0">
                <a:highlight>
                  <a:srgbClr val="F6F6F6"/>
                </a:highlight>
              </a:rPr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i="1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4.84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i="1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A643E-AB0A-33A1-DFEF-A47873E03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777" y="370621"/>
            <a:ext cx="2451214" cy="331537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3411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CA" i="1" dirty="0">
                <a:solidFill>
                  <a:schemeClr val="tx1">
                    <a:lumMod val="75000"/>
                  </a:schemeClr>
                </a:solidFill>
              </a:rPr>
              <a:t>Total reviews</a:t>
            </a:r>
          </a:p>
          <a:p>
            <a:pPr algn="ctr"/>
            <a:r>
              <a:rPr lang="en-CA" i="1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77E000-7E24-DE83-7E07-C415108DA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37" y="2209295"/>
            <a:ext cx="5256169" cy="30627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135D80-7132-20D0-7F12-12B21B4CDB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8204" y="1184916"/>
            <a:ext cx="2501076" cy="250107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08019" y="3613911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highlight>
                  <a:srgbClr val="F6F6F6"/>
                </a:highlight>
                <a:latin typeface="Bahnschrift" panose="020B0502040204020203" pitchFamily="34" charset="0"/>
              </a:rPr>
              <a:t>Customer feelings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50" dirty="0">
                <a:highlight>
                  <a:srgbClr val="F6F6F6"/>
                </a:highligh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7-10 ratings wrote about </a:t>
            </a:r>
            <a:r>
              <a:rPr lang="en-GB" sz="1250" i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6F6F6"/>
                </a:highligh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comfortable seats, good inflight entertainment, descent food quality.</a:t>
            </a:r>
            <a:endParaRPr lang="en-GB" sz="1250" dirty="0">
              <a:highlight>
                <a:srgbClr val="F6F6F6"/>
              </a:highligh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171450" indent="-171450">
              <a:buFontTx/>
              <a:buChar char="-"/>
            </a:pPr>
            <a:r>
              <a:rPr lang="en-GB" sz="1250" dirty="0">
                <a:highlight>
                  <a:srgbClr val="F6F6F6"/>
                </a:highligh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4-6 ratings </a:t>
            </a:r>
            <a:r>
              <a:rPr lang="en-GB" sz="1250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6F6F6"/>
                </a:highligh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faced problem </a:t>
            </a:r>
            <a:r>
              <a:rPr lang="en-GB" sz="1250" dirty="0">
                <a:highlight>
                  <a:srgbClr val="F6F6F6"/>
                </a:highligh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with </a:t>
            </a:r>
            <a:r>
              <a:rPr lang="en-GB" sz="1250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6F6F6"/>
                </a:highligh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50" dirty="0">
                <a:highlight>
                  <a:srgbClr val="F6F6F6"/>
                </a:highligh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1-3 ratings wrote </a:t>
            </a:r>
            <a:r>
              <a:rPr lang="en-GB" sz="1250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6F6F6"/>
                </a:highligh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dissatisfaction</a:t>
            </a:r>
            <a:r>
              <a:rPr lang="en-GB" sz="1250" dirty="0">
                <a:highlight>
                  <a:srgbClr val="F6F6F6"/>
                </a:highligh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on </a:t>
            </a:r>
            <a:r>
              <a:rPr lang="en-GB" sz="1250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6F6F6"/>
                </a:highligh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congested</a:t>
            </a:r>
            <a:r>
              <a:rPr lang="en-GB" sz="1250" dirty="0">
                <a:highlight>
                  <a:srgbClr val="F6F6F6"/>
                </a:highligh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GB" sz="1250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6F6F6"/>
                </a:highligh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middle</a:t>
            </a:r>
            <a:r>
              <a:rPr lang="en-GB" sz="1250" dirty="0">
                <a:highlight>
                  <a:srgbClr val="F6F6F6"/>
                </a:highligh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GB" sz="1250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6F6F6"/>
                </a:highligh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seat and small screen </a:t>
            </a:r>
            <a:r>
              <a:rPr lang="en-GB" sz="1250" dirty="0">
                <a:highlight>
                  <a:srgbClr val="F6F6F6"/>
                </a:highligh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while they </a:t>
            </a:r>
            <a:r>
              <a:rPr lang="en-GB" sz="1250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6F6F6"/>
                </a:highligh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liked the seats and the food</a:t>
            </a:r>
            <a:r>
              <a:rPr lang="en-GB" sz="1250" dirty="0">
                <a:highlight>
                  <a:srgbClr val="F6F6F6"/>
                </a:highligh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. </a:t>
            </a:r>
            <a:endParaRPr lang="en-GB" sz="1250" dirty="0">
              <a:solidFill>
                <a:schemeClr val="tx1">
                  <a:lumMod val="60000"/>
                  <a:lumOff val="40000"/>
                </a:schemeClr>
              </a:solidFill>
              <a:highlight>
                <a:srgbClr val="F6F6F6"/>
              </a:highligh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endParaRPr lang="en-GB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4EE798-66AF-4CD7-A8B5-578C5F242C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8979" y="3861155"/>
            <a:ext cx="3462964" cy="27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dcmitype/"/>
    <ds:schemaRef ds:uri="http://schemas.microsoft.com/office/2006/documentManagement/types"/>
    <ds:schemaRef ds:uri="86177072-acf3-469b-be5f-1201de6410bb"/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81b85e46-be1c-4d4d-af3f-3ff4749bae0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</TotalTime>
  <Words>152</Words>
  <Application>Microsoft Office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Microsoft JhengHei Light</vt:lpstr>
      <vt:lpstr>Aldhabi</vt:lpstr>
      <vt:lpstr>Arial</vt:lpstr>
      <vt:lpstr>Bahnschrift</vt:lpstr>
      <vt:lpstr>Calibri</vt:lpstr>
      <vt:lpstr>Century Gothic</vt:lpstr>
      <vt:lpstr>Maiandra GD</vt:lpstr>
      <vt:lpstr>Mylius Modern</vt:lpstr>
      <vt:lpstr>Wingdings 3</vt:lpstr>
      <vt:lpstr>Section Heading</vt:lpstr>
      <vt:lpstr>Slide Body - Curious Blue (ABBA)</vt:lpstr>
      <vt:lpstr>Ion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Debasish Paul</cp:lastModifiedBy>
  <cp:revision>24</cp:revision>
  <cp:lastPrinted>2022-06-09T07:44:13Z</cp:lastPrinted>
  <dcterms:created xsi:type="dcterms:W3CDTF">2022-02-22T07:39:05Z</dcterms:created>
  <dcterms:modified xsi:type="dcterms:W3CDTF">2023-04-20T08:12:25Z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