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21945600" cx="329184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 roundtripDataSignature="AMtx7mhtTtYjBSKJew+ZQkK/MrepGTJ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647627-DAC2-4510-A068-37AD09BABA14}">
  <a:tblStyle styleId="{CD647627-DAC2-4510-A068-37AD09BABA1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12" orient="horz"/>
        <p:guide pos="192" orient="horz"/>
        <p:guide pos="13440" orient="horz"/>
        <p:guide orient="horz"/>
        <p:guide pos="436"/>
        <p:guide pos="2030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1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x72 template">
  <p:cSld name="48x72 template">
    <p:spTree>
      <p:nvGrpSpPr>
        <p:cNvPr id="13" name="Shape 13"/>
        <p:cNvGrpSpPr/>
        <p:nvPr/>
      </p:nvGrpSpPr>
      <p:grpSpPr>
        <a:xfrm>
          <a:off x="0" y="0"/>
          <a:ext cx="0" cy="0"/>
          <a:chOff x="0" y="0"/>
          <a:chExt cx="0" cy="0"/>
        </a:xfrm>
      </p:grpSpPr>
      <p:sp>
        <p:nvSpPr>
          <p:cNvPr id="14" name="Google Shape;14;p3"/>
          <p:cNvSpPr txBox="1"/>
          <p:nvPr>
            <p:ph idx="1" type="body"/>
          </p:nvPr>
        </p:nvSpPr>
        <p:spPr>
          <a:xfrm>
            <a:off x="678140" y="4002937"/>
            <a:ext cx="10193458"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15" name="Google Shape;15;p3"/>
          <p:cNvSpPr txBox="1"/>
          <p:nvPr>
            <p:ph idx="2" type="body"/>
          </p:nvPr>
        </p:nvSpPr>
        <p:spPr>
          <a:xfrm>
            <a:off x="691753" y="3510493"/>
            <a:ext cx="10179845"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16" name="Google Shape;16;p3"/>
          <p:cNvSpPr txBox="1"/>
          <p:nvPr>
            <p:ph idx="3" type="body"/>
          </p:nvPr>
        </p:nvSpPr>
        <p:spPr>
          <a:xfrm>
            <a:off x="691754" y="12023504"/>
            <a:ext cx="10194648"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17" name="Google Shape;17;p3"/>
          <p:cNvSpPr txBox="1"/>
          <p:nvPr>
            <p:ph idx="4" type="body"/>
          </p:nvPr>
        </p:nvSpPr>
        <p:spPr>
          <a:xfrm>
            <a:off x="706560" y="11495316"/>
            <a:ext cx="10179844"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18" name="Google Shape;18;p3"/>
          <p:cNvSpPr txBox="1"/>
          <p:nvPr>
            <p:ph idx="5" type="body"/>
          </p:nvPr>
        </p:nvSpPr>
        <p:spPr>
          <a:xfrm>
            <a:off x="11365707" y="14259907"/>
            <a:ext cx="10178651"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19" name="Google Shape;19;p3"/>
          <p:cNvSpPr txBox="1"/>
          <p:nvPr>
            <p:ph idx="6" type="body"/>
          </p:nvPr>
        </p:nvSpPr>
        <p:spPr>
          <a:xfrm>
            <a:off x="11365707" y="13715605"/>
            <a:ext cx="10178651"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0" name="Google Shape;20;p3"/>
          <p:cNvSpPr txBox="1"/>
          <p:nvPr>
            <p:ph idx="7" type="body"/>
          </p:nvPr>
        </p:nvSpPr>
        <p:spPr>
          <a:xfrm>
            <a:off x="11371661" y="4002937"/>
            <a:ext cx="10178651"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1" name="Google Shape;21;p3"/>
          <p:cNvSpPr txBox="1"/>
          <p:nvPr>
            <p:ph idx="8" type="body"/>
          </p:nvPr>
        </p:nvSpPr>
        <p:spPr>
          <a:xfrm>
            <a:off x="11366899" y="3510493"/>
            <a:ext cx="10184606"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2" name="Google Shape;22;p3"/>
          <p:cNvSpPr txBox="1"/>
          <p:nvPr>
            <p:ph idx="9" type="body"/>
          </p:nvPr>
        </p:nvSpPr>
        <p:spPr>
          <a:xfrm>
            <a:off x="22046806" y="3510493"/>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3" name="Google Shape;23;p3"/>
          <p:cNvSpPr txBox="1"/>
          <p:nvPr>
            <p:ph idx="13" type="body"/>
          </p:nvPr>
        </p:nvSpPr>
        <p:spPr>
          <a:xfrm>
            <a:off x="22046806" y="4002937"/>
            <a:ext cx="10182022"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4" name="Google Shape;24;p3"/>
          <p:cNvSpPr txBox="1"/>
          <p:nvPr>
            <p:ph idx="14" type="body"/>
          </p:nvPr>
        </p:nvSpPr>
        <p:spPr>
          <a:xfrm>
            <a:off x="22046806" y="11473911"/>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5" name="Google Shape;25;p3"/>
          <p:cNvSpPr txBox="1"/>
          <p:nvPr>
            <p:ph idx="15" type="body"/>
          </p:nvPr>
        </p:nvSpPr>
        <p:spPr>
          <a:xfrm>
            <a:off x="22043033" y="11966354"/>
            <a:ext cx="10185796"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6" name="Google Shape;26;p3"/>
          <p:cNvSpPr txBox="1"/>
          <p:nvPr>
            <p:ph idx="16" type="body"/>
          </p:nvPr>
        </p:nvSpPr>
        <p:spPr>
          <a:xfrm>
            <a:off x="22046806" y="17062451"/>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7" name="Google Shape;27;p3"/>
          <p:cNvSpPr txBox="1"/>
          <p:nvPr>
            <p:ph idx="17" type="body"/>
          </p:nvPr>
        </p:nvSpPr>
        <p:spPr>
          <a:xfrm>
            <a:off x="22046807" y="17612045"/>
            <a:ext cx="10185796"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8" name="Google Shape;28;p3"/>
          <p:cNvSpPr txBox="1"/>
          <p:nvPr>
            <p:ph idx="18" type="body"/>
          </p:nvPr>
        </p:nvSpPr>
        <p:spPr>
          <a:xfrm>
            <a:off x="4378036" y="1522268"/>
            <a:ext cx="24162328" cy="805296"/>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60"/>
              </a:spcBef>
              <a:spcAft>
                <a:spcPts val="0"/>
              </a:spcAft>
              <a:buClr>
                <a:srgbClr val="1F3864"/>
              </a:buClr>
              <a:buSzPts val="4800"/>
              <a:buFont typeface="Arial"/>
              <a:buNone/>
              <a:defRPr b="0" i="0" sz="4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29" name="Google Shape;29;p3"/>
          <p:cNvSpPr txBox="1"/>
          <p:nvPr>
            <p:ph idx="19" type="body"/>
          </p:nvPr>
        </p:nvSpPr>
        <p:spPr>
          <a:xfrm>
            <a:off x="4378036" y="2305475"/>
            <a:ext cx="24162328"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00"/>
              </a:spcBef>
              <a:spcAft>
                <a:spcPts val="0"/>
              </a:spcAft>
              <a:buClr>
                <a:srgbClr val="1F3864"/>
              </a:buClr>
              <a:buSzPts val="4000"/>
              <a:buFont typeface="Arial"/>
              <a:buNone/>
              <a:defRPr b="0" i="0" sz="4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0" name="Google Shape;30;p3"/>
          <p:cNvSpPr txBox="1"/>
          <p:nvPr>
            <p:ph idx="20" type="body"/>
          </p:nvPr>
        </p:nvSpPr>
        <p:spPr>
          <a:xfrm>
            <a:off x="4378036" y="319262"/>
            <a:ext cx="24162328" cy="1203006"/>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440"/>
              </a:spcBef>
              <a:spcAft>
                <a:spcPts val="0"/>
              </a:spcAft>
              <a:buClr>
                <a:srgbClr val="1F3864"/>
              </a:buClr>
              <a:buSzPts val="7200"/>
              <a:buFont typeface="Arial"/>
              <a:buNone/>
              <a:defRPr b="1" i="0" sz="72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3" name="Shape 33"/>
        <p:cNvGrpSpPr/>
        <p:nvPr/>
      </p:nvGrpSpPr>
      <p:grpSpPr>
        <a:xfrm>
          <a:off x="0" y="0"/>
          <a:ext cx="0" cy="0"/>
          <a:chOff x="0" y="0"/>
          <a:chExt cx="0" cy="0"/>
        </a:xfrm>
      </p:grpSpPr>
      <p:sp>
        <p:nvSpPr>
          <p:cNvPr id="34" name="Google Shape;34;p5"/>
          <p:cNvSpPr txBox="1"/>
          <p:nvPr>
            <p:ph idx="1" type="body"/>
          </p:nvPr>
        </p:nvSpPr>
        <p:spPr>
          <a:xfrm>
            <a:off x="678140" y="4002937"/>
            <a:ext cx="10193458"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5" name="Google Shape;35;p5"/>
          <p:cNvSpPr txBox="1"/>
          <p:nvPr>
            <p:ph idx="2" type="body"/>
          </p:nvPr>
        </p:nvSpPr>
        <p:spPr>
          <a:xfrm>
            <a:off x="691753" y="3510493"/>
            <a:ext cx="10179845"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6" name="Google Shape;36;p5"/>
          <p:cNvSpPr txBox="1"/>
          <p:nvPr>
            <p:ph idx="3" type="body"/>
          </p:nvPr>
        </p:nvSpPr>
        <p:spPr>
          <a:xfrm>
            <a:off x="691754" y="12023504"/>
            <a:ext cx="10194648"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7" name="Google Shape;37;p5"/>
          <p:cNvSpPr txBox="1"/>
          <p:nvPr>
            <p:ph idx="4" type="body"/>
          </p:nvPr>
        </p:nvSpPr>
        <p:spPr>
          <a:xfrm>
            <a:off x="706560" y="11495316"/>
            <a:ext cx="10179844"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8" name="Google Shape;38;p5"/>
          <p:cNvSpPr txBox="1"/>
          <p:nvPr>
            <p:ph idx="5" type="body"/>
          </p:nvPr>
        </p:nvSpPr>
        <p:spPr>
          <a:xfrm>
            <a:off x="11365707" y="14259907"/>
            <a:ext cx="10178651"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39" name="Google Shape;39;p5"/>
          <p:cNvSpPr txBox="1"/>
          <p:nvPr>
            <p:ph idx="6" type="body"/>
          </p:nvPr>
        </p:nvSpPr>
        <p:spPr>
          <a:xfrm>
            <a:off x="11365707" y="13715605"/>
            <a:ext cx="10178651"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0" name="Google Shape;40;p5"/>
          <p:cNvSpPr txBox="1"/>
          <p:nvPr>
            <p:ph idx="7" type="body"/>
          </p:nvPr>
        </p:nvSpPr>
        <p:spPr>
          <a:xfrm>
            <a:off x="11371661" y="4002937"/>
            <a:ext cx="10178651"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1" name="Google Shape;41;p5"/>
          <p:cNvSpPr txBox="1"/>
          <p:nvPr>
            <p:ph idx="8" type="body"/>
          </p:nvPr>
        </p:nvSpPr>
        <p:spPr>
          <a:xfrm>
            <a:off x="11366899" y="3510493"/>
            <a:ext cx="10184606"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2" name="Google Shape;42;p5"/>
          <p:cNvSpPr txBox="1"/>
          <p:nvPr>
            <p:ph idx="9" type="body"/>
          </p:nvPr>
        </p:nvSpPr>
        <p:spPr>
          <a:xfrm>
            <a:off x="22046806" y="3510493"/>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3" name="Google Shape;43;p5"/>
          <p:cNvSpPr txBox="1"/>
          <p:nvPr>
            <p:ph idx="13" type="body"/>
          </p:nvPr>
        </p:nvSpPr>
        <p:spPr>
          <a:xfrm>
            <a:off x="22046806" y="4002937"/>
            <a:ext cx="10182022"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4" name="Google Shape;44;p5"/>
          <p:cNvSpPr txBox="1"/>
          <p:nvPr>
            <p:ph idx="14" type="body"/>
          </p:nvPr>
        </p:nvSpPr>
        <p:spPr>
          <a:xfrm>
            <a:off x="22046806" y="11473911"/>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5" name="Google Shape;45;p5"/>
          <p:cNvSpPr txBox="1"/>
          <p:nvPr>
            <p:ph idx="15" type="body"/>
          </p:nvPr>
        </p:nvSpPr>
        <p:spPr>
          <a:xfrm>
            <a:off x="22043033" y="11966354"/>
            <a:ext cx="10185796"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6" name="Google Shape;46;p5"/>
          <p:cNvSpPr txBox="1"/>
          <p:nvPr>
            <p:ph idx="16" type="body"/>
          </p:nvPr>
        </p:nvSpPr>
        <p:spPr>
          <a:xfrm>
            <a:off x="22046806" y="17062451"/>
            <a:ext cx="10182022" cy="531993"/>
          </a:xfrm>
          <a:prstGeom prst="rect">
            <a:avLst/>
          </a:prstGeom>
          <a:noFill/>
          <a:ln>
            <a:noFill/>
          </a:ln>
        </p:spPr>
        <p:txBody>
          <a:bodyPr anchorCtr="0" anchor="ctr" bIns="65300" lIns="65300" spcFirstLastPara="1" rIns="65300" wrap="square" tIns="65300">
            <a:spAutoFit/>
          </a:bodyPr>
          <a:lstStyle>
            <a:lvl1pPr indent="-228600" lvl="0" marL="457200" marR="0" rtl="0" algn="ctr">
              <a:spcBef>
                <a:spcPts val="520"/>
              </a:spcBef>
              <a:spcAft>
                <a:spcPts val="0"/>
              </a:spcAft>
              <a:buClr>
                <a:srgbClr val="1F3864"/>
              </a:buClr>
              <a:buSzPts val="2600"/>
              <a:buFont typeface="Arial"/>
              <a:buNone/>
              <a:defRPr b="1" i="0" sz="2600" u="sng" cap="none" strike="noStrike">
                <a:solidFill>
                  <a:srgbClr val="1F3864"/>
                </a:solidFill>
                <a:latin typeface="Calibri"/>
                <a:ea typeface="Calibri"/>
                <a:cs typeface="Calibri"/>
                <a:sym typeface="Calibri"/>
              </a:defRPr>
            </a:lvl1pPr>
            <a:lvl2pPr indent="-838200" lvl="1" marL="914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2pPr>
            <a:lvl3pPr indent="-755650" lvl="2" marL="1371600" marR="0" rtl="0" algn="l">
              <a:spcBef>
                <a:spcPts val="1660"/>
              </a:spcBef>
              <a:spcAft>
                <a:spcPts val="0"/>
              </a:spcAft>
              <a:buClr>
                <a:schemeClr val="dk1"/>
              </a:buClr>
              <a:buSzPts val="8300"/>
              <a:buFont typeface="Arial"/>
              <a:buChar char="•"/>
              <a:defRPr b="0" i="0" sz="8300" u="none" cap="none" strike="noStrike">
                <a:solidFill>
                  <a:schemeClr val="dk1"/>
                </a:solidFill>
                <a:latin typeface="Calibri"/>
                <a:ea typeface="Calibri"/>
                <a:cs typeface="Calibri"/>
                <a:sym typeface="Calibri"/>
              </a:defRPr>
            </a:lvl3pPr>
            <a:lvl4pPr indent="-666750" lvl="3" marL="1828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4pPr>
            <a:lvl5pPr indent="-666750" lvl="4" marL="22860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7" name="Google Shape;47;p5"/>
          <p:cNvSpPr txBox="1"/>
          <p:nvPr>
            <p:ph idx="17" type="body"/>
          </p:nvPr>
        </p:nvSpPr>
        <p:spPr>
          <a:xfrm>
            <a:off x="22046807" y="17612045"/>
            <a:ext cx="10185796" cy="606704"/>
          </a:xfrm>
          <a:prstGeom prst="rect">
            <a:avLst/>
          </a:prstGeom>
          <a:noFill/>
          <a:ln>
            <a:noFill/>
          </a:ln>
        </p:spPr>
        <p:txBody>
          <a:bodyPr anchorCtr="0" anchor="t" bIns="163250" lIns="163250" spcFirstLastPara="1" rIns="163250" wrap="square" tIns="163250">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Times New Roman"/>
                <a:ea typeface="Times New Roman"/>
                <a:cs typeface="Times New Roman"/>
                <a:sym typeface="Times New Roma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8" name="Google Shape;48;p5"/>
          <p:cNvSpPr txBox="1"/>
          <p:nvPr>
            <p:ph idx="18" type="body"/>
          </p:nvPr>
        </p:nvSpPr>
        <p:spPr>
          <a:xfrm>
            <a:off x="4378036" y="1522268"/>
            <a:ext cx="24162328" cy="805296"/>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60"/>
              </a:spcBef>
              <a:spcAft>
                <a:spcPts val="0"/>
              </a:spcAft>
              <a:buClr>
                <a:srgbClr val="1F3864"/>
              </a:buClr>
              <a:buSzPts val="4800"/>
              <a:buFont typeface="Arial"/>
              <a:buNone/>
              <a:defRPr b="0" i="0" sz="4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49" name="Google Shape;49;p5"/>
          <p:cNvSpPr txBox="1"/>
          <p:nvPr>
            <p:ph idx="19" type="body"/>
          </p:nvPr>
        </p:nvSpPr>
        <p:spPr>
          <a:xfrm>
            <a:off x="4378036" y="2305475"/>
            <a:ext cx="24162328"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800"/>
              </a:spcBef>
              <a:spcAft>
                <a:spcPts val="0"/>
              </a:spcAft>
              <a:buClr>
                <a:srgbClr val="1F3864"/>
              </a:buClr>
              <a:buSzPts val="4000"/>
              <a:buFont typeface="Arial"/>
              <a:buNone/>
              <a:defRPr b="0" i="0" sz="4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
        <p:nvSpPr>
          <p:cNvPr id="50" name="Google Shape;50;p5"/>
          <p:cNvSpPr txBox="1"/>
          <p:nvPr>
            <p:ph idx="20" type="body"/>
          </p:nvPr>
        </p:nvSpPr>
        <p:spPr>
          <a:xfrm>
            <a:off x="4378036" y="319262"/>
            <a:ext cx="24162328" cy="1203006"/>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440"/>
              </a:spcBef>
              <a:spcAft>
                <a:spcPts val="0"/>
              </a:spcAft>
              <a:buClr>
                <a:srgbClr val="1F3864"/>
              </a:buClr>
              <a:buSzPts val="7200"/>
              <a:buFont typeface="Arial"/>
              <a:buNone/>
              <a:defRPr b="1" i="0" sz="72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666750" lvl="5" marL="27432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6pPr>
            <a:lvl7pPr indent="-666750" lvl="6" marL="32004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7pPr>
            <a:lvl8pPr indent="-666750" lvl="7" marL="36576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8pPr>
            <a:lvl9pPr indent="-666750" lvl="8" marL="4114800" marR="0" rtl="0" algn="l">
              <a:spcBef>
                <a:spcPts val="1380"/>
              </a:spcBef>
              <a:spcAft>
                <a:spcPts val="0"/>
              </a:spcAft>
              <a:buClr>
                <a:schemeClr val="dk1"/>
              </a:buClr>
              <a:buSzPts val="6900"/>
              <a:buFont typeface="Arial"/>
              <a:buChar char="•"/>
              <a:defRPr b="0" i="0" sz="69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nvSpPr>
        <p:spPr>
          <a:xfrm>
            <a:off x="1333503" y="21528803"/>
            <a:ext cx="1885950" cy="250727"/>
          </a:xfrm>
          <a:prstGeom prst="rect">
            <a:avLst/>
          </a:prstGeom>
          <a:noFill/>
          <a:ln>
            <a:noFill/>
          </a:ln>
        </p:spPr>
        <p:txBody>
          <a:bodyPr anchorCtr="0" anchor="t" bIns="32575" lIns="65175" spcFirstLastPara="1" rIns="65175" wrap="square" tIns="32575">
            <a:spAutoFit/>
          </a:bodyPr>
          <a:lstStyle/>
          <a:p>
            <a:pPr indent="0" lvl="0" marL="0" marR="0" rtl="0" algn="l">
              <a:lnSpc>
                <a:spcPct val="65000"/>
              </a:lnSpc>
              <a:spcBef>
                <a:spcPts val="0"/>
              </a:spcBef>
              <a:spcAft>
                <a:spcPts val="0"/>
              </a:spcAft>
              <a:buNone/>
            </a:pPr>
            <a:r>
              <a:rPr b="1" i="0" lang="en-US" sz="4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400"/>
              </a:spcBef>
              <a:spcAft>
                <a:spcPts val="0"/>
              </a:spcAft>
              <a:buNone/>
            </a:pPr>
            <a:r>
              <a:rPr b="1" i="0" lang="en-US" sz="800" u="none" cap="none" strike="noStrik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6404644" y="65314"/>
          <a:ext cx="3000000" cy="3000000"/>
        </p:xfrm>
        <a:graphic>
          <a:graphicData uri="http://schemas.openxmlformats.org/drawingml/2006/table">
            <a:tbl>
              <a:tblPr bandRow="1" firstRow="1">
                <a:noFill/>
                <a:tableStyleId>{CD647627-DAC2-4510-A068-37AD09BABA14}</a:tableStyleId>
              </a:tblPr>
              <a:tblGrid>
                <a:gridCol w="2615575"/>
                <a:gridCol w="3484275"/>
              </a:tblGrid>
              <a:tr h="806825">
                <a:tc gridSpan="2">
                  <a:txBody>
                    <a:bodyPr/>
                    <a:lstStyle/>
                    <a:p>
                      <a:pPr indent="0" lvl="0" marL="0" marR="0" rtl="0" algn="ctr">
                        <a:lnSpc>
                          <a:spcPct val="100000"/>
                        </a:lnSpc>
                        <a:spcBef>
                          <a:spcPts val="0"/>
                        </a:spcBef>
                        <a:spcAft>
                          <a:spcPts val="0"/>
                        </a:spcAft>
                        <a:buClr>
                          <a:srgbClr val="1F3A4E"/>
                        </a:buClr>
                        <a:buSzPts val="2400"/>
                        <a:buFont typeface="Arial Black"/>
                        <a:buNone/>
                      </a:pPr>
                      <a:r>
                        <a:rPr b="0" lang="en-US" sz="2400" u="none" cap="none" strike="noStrike">
                          <a:solidFill>
                            <a:srgbClr val="1F3A4E"/>
                          </a:solidFill>
                          <a:latin typeface="Arial Black"/>
                          <a:ea typeface="Arial Black"/>
                          <a:cs typeface="Arial Black"/>
                          <a:sym typeface="Arial Black"/>
                        </a:rPr>
                        <a:t>QUICK START GUIDE</a:t>
                      </a:r>
                      <a:br>
                        <a:rPr b="0" lang="en-US" sz="2400" u="none" cap="none" strike="noStrike">
                          <a:solidFill>
                            <a:srgbClr val="1F3A4E"/>
                          </a:solidFill>
                          <a:latin typeface="Arial Black"/>
                          <a:ea typeface="Arial Black"/>
                          <a:cs typeface="Arial Black"/>
                          <a:sym typeface="Arial Black"/>
                        </a:rPr>
                      </a:br>
                      <a:r>
                        <a:rPr b="1" lang="en-US" sz="1800" u="none" cap="none" strike="noStrike">
                          <a:solidFill>
                            <a:srgbClr val="FF0000"/>
                          </a:solidFill>
                          <a:latin typeface="Trebuchet MS"/>
                          <a:ea typeface="Trebuchet MS"/>
                          <a:cs typeface="Trebuchet MS"/>
                          <a:sym typeface="Trebuchet MS"/>
                        </a:rPr>
                        <a:t>(THIS SIDEBAR WILL NOT PRINT)</a:t>
                      </a:r>
                      <a:endParaRPr b="1" sz="24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2608925">
                <a:tc gridSpan="2">
                  <a:txBody>
                    <a:bodyPr/>
                    <a:lstStyle/>
                    <a:p>
                      <a:pPr indent="0" lvl="0" marL="0" marR="0" rtl="0" algn="l">
                        <a:spcBef>
                          <a:spcPts val="0"/>
                        </a:spcBef>
                        <a:spcAft>
                          <a:spcPts val="0"/>
                        </a:spcAft>
                        <a:buNone/>
                      </a:pPr>
                      <a:r>
                        <a:rPr i="0" lang="en-US" sz="1400" u="none" cap="none" strike="noStrike">
                          <a:solidFill>
                            <a:srgbClr val="D9D9D9"/>
                          </a:solidFill>
                          <a:latin typeface="Arial"/>
                          <a:ea typeface="Arial"/>
                          <a:cs typeface="Arial"/>
                          <a:sym typeface="Arial"/>
                        </a:rPr>
                        <a:t>This PowerPoint template produces a </a:t>
                      </a:r>
                      <a:r>
                        <a:rPr i="0" lang="en-US" sz="1400" u="none" cap="none" strike="noStrike">
                          <a:solidFill>
                            <a:srgbClr val="FFC000"/>
                          </a:solidFill>
                          <a:latin typeface="Arial"/>
                          <a:ea typeface="Arial"/>
                          <a:cs typeface="Arial"/>
                          <a:sym typeface="Arial"/>
                        </a:rPr>
                        <a:t>48"x72" </a:t>
                      </a:r>
                      <a:r>
                        <a:rPr i="0" lang="en-US" sz="14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14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4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1400" u="none" cap="none" strike="noStrike">
                          <a:solidFill>
                            <a:srgbClr val="FFC000"/>
                          </a:solidFill>
                          <a:latin typeface="Arial"/>
                          <a:ea typeface="Arial"/>
                          <a:cs typeface="Arial"/>
                          <a:sym typeface="Arial"/>
                        </a:rPr>
                        <a:t>PosterPresentations.com</a:t>
                      </a:r>
                      <a:r>
                        <a:rPr i="0" lang="en-US" sz="1400" u="none" cap="none" strike="noStrike">
                          <a:solidFill>
                            <a:srgbClr val="D9D9D9"/>
                          </a:solidFill>
                          <a:latin typeface="Arial"/>
                          <a:ea typeface="Arial"/>
                          <a:cs typeface="Arial"/>
                          <a:sym typeface="Arial"/>
                        </a:rPr>
                        <a:t> and click on the  </a:t>
                      </a:r>
                      <a:r>
                        <a:rPr i="0" lang="en-US" sz="1400" u="none" cap="none" strike="noStrike">
                          <a:solidFill>
                            <a:srgbClr val="FFC000"/>
                          </a:solidFill>
                          <a:latin typeface="Arial"/>
                          <a:ea typeface="Arial"/>
                          <a:cs typeface="Arial"/>
                          <a:sym typeface="Arial"/>
                        </a:rPr>
                        <a:t>HELP DESK</a:t>
                      </a:r>
                      <a:r>
                        <a:rPr i="0" lang="en-US" sz="14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14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1400" u="none" cap="none" strike="noStrike">
                          <a:solidFill>
                            <a:srgbClr val="D9D9D9"/>
                          </a:solidFill>
                          <a:latin typeface="Arial"/>
                          <a:ea typeface="Arial"/>
                          <a:cs typeface="Arial"/>
                          <a:sym typeface="Arial"/>
                        </a:rPr>
                        <a:t>To print your poster using our same-day professional printing service, go online to </a:t>
                      </a:r>
                      <a:r>
                        <a:rPr i="0" lang="en-US" sz="1400" u="none" cap="none" strike="noStrike">
                          <a:solidFill>
                            <a:srgbClr val="FFC000"/>
                          </a:solidFill>
                          <a:latin typeface="Arial"/>
                          <a:ea typeface="Arial"/>
                          <a:cs typeface="Arial"/>
                          <a:sym typeface="Arial"/>
                        </a:rPr>
                        <a:t>PosterPresentations.com</a:t>
                      </a:r>
                      <a:r>
                        <a:rPr i="0" lang="en-US" sz="1400" u="none" cap="none" strike="noStrike">
                          <a:solidFill>
                            <a:srgbClr val="D9D9D9"/>
                          </a:solidFill>
                          <a:latin typeface="Arial"/>
                          <a:ea typeface="Arial"/>
                          <a:cs typeface="Arial"/>
                          <a:sym typeface="Arial"/>
                        </a:rPr>
                        <a:t> and click on "</a:t>
                      </a:r>
                      <a:r>
                        <a:rPr i="0" lang="en-US" sz="1400" u="none" cap="none" strike="noStrike">
                          <a:solidFill>
                            <a:srgbClr val="FFC000"/>
                          </a:solidFill>
                          <a:latin typeface="Arial"/>
                          <a:ea typeface="Arial"/>
                          <a:cs typeface="Arial"/>
                          <a:sym typeface="Arial"/>
                        </a:rPr>
                        <a:t>Order your poster</a:t>
                      </a:r>
                      <a:r>
                        <a:rPr i="0" lang="en-US" sz="1400" u="none" cap="none" strike="noStrike">
                          <a:solidFill>
                            <a:srgbClr val="D9D9D9"/>
                          </a:solidFill>
                          <a:latin typeface="Arial"/>
                          <a:ea typeface="Arial"/>
                          <a:cs typeface="Arial"/>
                          <a:sym typeface="Arial"/>
                        </a:rPr>
                        <a:t>".</a:t>
                      </a:r>
                      <a:endParaRPr b="1" sz="14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3111850">
                <a:tc>
                  <a:txBody>
                    <a:bodyPr/>
                    <a:lstStyle/>
                    <a:p>
                      <a:pPr indent="0" lvl="0" marL="0" marR="0" rtl="0" algn="ctr">
                        <a:spcBef>
                          <a:spcPts val="0"/>
                        </a:spcBef>
                        <a:spcAft>
                          <a:spcPts val="0"/>
                        </a:spcAft>
                        <a:buNone/>
                      </a:pPr>
                      <a:r>
                        <a:t/>
                      </a:r>
                      <a:endParaRPr sz="1400" u="none" cap="none" strike="noStrike">
                        <a:solidFill>
                          <a:srgbClr val="1F3A4E"/>
                        </a:solidFill>
                      </a:endParaRPr>
                    </a:p>
                    <a:p>
                      <a:pPr indent="0" lvl="0" marL="0" marR="0" rtl="0" algn="ctr">
                        <a:spcBef>
                          <a:spcPts val="0"/>
                        </a:spcBef>
                        <a:spcAft>
                          <a:spcPts val="0"/>
                        </a:spcAft>
                        <a:buNone/>
                      </a:pPr>
                      <a:r>
                        <a:t/>
                      </a:r>
                      <a:endParaRPr sz="1400" u="none" cap="none" strike="noStrike">
                        <a:solidFill>
                          <a:srgbClr val="1F3A4E"/>
                        </a:solidFill>
                      </a:endParaRPr>
                    </a:p>
                    <a:p>
                      <a:pPr indent="0" lvl="0" marL="0" marR="0" rtl="0" algn="ctr">
                        <a:spcBef>
                          <a:spcPts val="0"/>
                        </a:spcBef>
                        <a:spcAft>
                          <a:spcPts val="0"/>
                        </a:spcAft>
                        <a:buNone/>
                      </a:pPr>
                      <a:r>
                        <a:rPr lang="en-US" sz="1400" u="none" cap="none" strike="noStrike">
                          <a:solidFill>
                            <a:schemeClr val="lt1"/>
                          </a:solidFill>
                          <a:latin typeface="Arial"/>
                          <a:ea typeface="Arial"/>
                          <a:cs typeface="Arial"/>
                          <a:sym typeface="Arial"/>
                        </a:rPr>
                        <a:t>This is a template for a</a:t>
                      </a:r>
                      <a:br>
                        <a:rPr lang="en-US" sz="1400" u="none" cap="none" strike="noStrike">
                          <a:solidFill>
                            <a:schemeClr val="lt1"/>
                          </a:solidFill>
                          <a:latin typeface="Arial"/>
                          <a:ea typeface="Arial"/>
                          <a:cs typeface="Arial"/>
                          <a:sym typeface="Arial"/>
                        </a:rPr>
                      </a:br>
                      <a:r>
                        <a:rPr lang="en-US" sz="1400" u="none" cap="none" strike="noStrike">
                          <a:solidFill>
                            <a:schemeClr val="lt1"/>
                          </a:solidFill>
                          <a:latin typeface="Arial"/>
                          <a:ea typeface="Arial"/>
                          <a:cs typeface="Arial"/>
                          <a:sym typeface="Arial"/>
                        </a:rPr>
                        <a:t>presentation poster</a:t>
                      </a:r>
                      <a:br>
                        <a:rPr lang="en-US" sz="1400" u="none" cap="none" strike="noStrike">
                          <a:solidFill>
                            <a:schemeClr val="lt1"/>
                          </a:solidFill>
                          <a:latin typeface="Arial"/>
                          <a:ea typeface="Arial"/>
                          <a:cs typeface="Arial"/>
                          <a:sym typeface="Arial"/>
                        </a:rPr>
                      </a:br>
                      <a:r>
                        <a:rPr b="1" lang="en-US" sz="2400" u="none" cap="none" strike="noStrike">
                          <a:solidFill>
                            <a:srgbClr val="FFC000"/>
                          </a:solidFill>
                          <a:latin typeface="Arial"/>
                          <a:ea typeface="Arial"/>
                          <a:cs typeface="Arial"/>
                          <a:sym typeface="Arial"/>
                        </a:rPr>
                        <a:t>48 inches tall</a:t>
                      </a:r>
                      <a:br>
                        <a:rPr b="1" lang="en-US" sz="2400" u="none" cap="none" strike="noStrike">
                          <a:solidFill>
                            <a:srgbClr val="FFC000"/>
                          </a:solidFill>
                          <a:latin typeface="Arial"/>
                          <a:ea typeface="Arial"/>
                          <a:cs typeface="Arial"/>
                          <a:sym typeface="Arial"/>
                        </a:rPr>
                      </a:br>
                      <a:r>
                        <a:rPr b="1" lang="en-US" sz="2400" u="none" cap="none" strike="noStrike">
                          <a:solidFill>
                            <a:srgbClr val="FFC000"/>
                          </a:solidFill>
                          <a:latin typeface="Arial"/>
                          <a:ea typeface="Arial"/>
                          <a:cs typeface="Arial"/>
                          <a:sym typeface="Arial"/>
                        </a:rPr>
                        <a:t>by</a:t>
                      </a:r>
                      <a:br>
                        <a:rPr b="1" lang="en-US" sz="2400" u="none" cap="none" strike="noStrike">
                          <a:solidFill>
                            <a:srgbClr val="FFC000"/>
                          </a:solidFill>
                          <a:latin typeface="Arial"/>
                          <a:ea typeface="Arial"/>
                          <a:cs typeface="Arial"/>
                          <a:sym typeface="Arial"/>
                        </a:rPr>
                      </a:br>
                      <a:r>
                        <a:rPr b="1" lang="en-US" sz="2400" u="none" cap="none" strike="noStrike">
                          <a:solidFill>
                            <a:srgbClr val="FFC000"/>
                          </a:solidFill>
                          <a:latin typeface="Arial"/>
                          <a:ea typeface="Arial"/>
                          <a:cs typeface="Arial"/>
                          <a:sym typeface="Arial"/>
                        </a:rPr>
                        <a:t>72 inches wide</a:t>
                      </a:r>
                      <a:br>
                        <a:rPr lang="en-US" sz="1400" u="none" cap="none" strike="noStrike">
                          <a:solidFill>
                            <a:schemeClr val="lt1"/>
                          </a:solidFill>
                          <a:latin typeface="Arial"/>
                          <a:ea typeface="Arial"/>
                          <a:cs typeface="Arial"/>
                          <a:sym typeface="Arial"/>
                        </a:rPr>
                      </a:br>
                      <a:endParaRPr sz="14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1600"/>
                        <a:buFont typeface="Arial"/>
                        <a:buNone/>
                      </a:pPr>
                      <a:r>
                        <a:rPr b="1" lang="en-US" sz="1600" u="none" cap="none" strike="noStrike">
                          <a:solidFill>
                            <a:srgbClr val="FFC000"/>
                          </a:solidFill>
                          <a:latin typeface="Arial"/>
                          <a:ea typeface="Arial"/>
                          <a:cs typeface="Arial"/>
                          <a:sym typeface="Arial"/>
                        </a:rPr>
                        <a:t>Important: </a:t>
                      </a:r>
                      <a:br>
                        <a:rPr b="1" lang="en-US" sz="1600" u="none" cap="none" strike="noStrike">
                          <a:solidFill>
                            <a:srgbClr val="FFC000"/>
                          </a:solidFill>
                          <a:latin typeface="Arial"/>
                          <a:ea typeface="Arial"/>
                          <a:cs typeface="Arial"/>
                          <a:sym typeface="Arial"/>
                        </a:rPr>
                      </a:br>
                      <a:r>
                        <a:rPr b="1" lang="en-US" sz="1600" u="none" cap="none" strike="noStrike">
                          <a:solidFill>
                            <a:srgbClr val="FFC000"/>
                          </a:solidFill>
                          <a:latin typeface="Arial"/>
                          <a:ea typeface="Arial"/>
                          <a:cs typeface="Arial"/>
                          <a:sym typeface="Arial"/>
                        </a:rPr>
                        <a:t>Check the template size</a:t>
                      </a:r>
                      <a:br>
                        <a:rPr b="0" lang="en-US" sz="1400" u="none" cap="none" strike="noStrike">
                          <a:solidFill>
                            <a:srgbClr val="FFC000"/>
                          </a:solidFill>
                          <a:latin typeface="Arial"/>
                          <a:ea typeface="Arial"/>
                          <a:cs typeface="Arial"/>
                          <a:sym typeface="Arial"/>
                        </a:rPr>
                      </a:br>
                      <a:r>
                        <a:rPr b="0" lang="en-US" sz="14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1400" u="none" cap="none" strike="noStrike">
                          <a:solidFill>
                            <a:srgbClr val="D9D9D9"/>
                          </a:solidFill>
                          <a:latin typeface="Arial"/>
                          <a:ea typeface="Arial"/>
                          <a:cs typeface="Arial"/>
                          <a:sym typeface="Arial"/>
                        </a:rPr>
                      </a:br>
                      <a:r>
                        <a:rPr b="0" lang="en-US" sz="14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1400" u="none" cap="none" strike="noStrike">
                          <a:solidFill>
                            <a:srgbClr val="D9D9D9"/>
                          </a:solidFill>
                          <a:latin typeface="Arial"/>
                          <a:ea typeface="Arial"/>
                          <a:cs typeface="Arial"/>
                          <a:sym typeface="Arial"/>
                        </a:rPr>
                      </a:br>
                      <a:r>
                        <a:rPr b="0" lang="en-US" sz="1400" u="none" cap="none" strike="noStrike">
                          <a:solidFill>
                            <a:srgbClr val="FFC000"/>
                          </a:solidFill>
                          <a:latin typeface="Arial"/>
                          <a:ea typeface="Arial"/>
                          <a:cs typeface="Arial"/>
                          <a:sym typeface="Arial"/>
                        </a:rPr>
                        <a:t>24 tall x 36 wide</a:t>
                      </a:r>
                      <a:br>
                        <a:rPr b="0" lang="en-US" sz="1400" u="none" cap="none" strike="noStrike">
                          <a:solidFill>
                            <a:srgbClr val="FFC000"/>
                          </a:solidFill>
                          <a:latin typeface="Arial"/>
                          <a:ea typeface="Arial"/>
                          <a:cs typeface="Arial"/>
                          <a:sym typeface="Arial"/>
                        </a:rPr>
                      </a:br>
                      <a:r>
                        <a:rPr b="0" lang="en-US" sz="1400" u="none" cap="none" strike="noStrike">
                          <a:solidFill>
                            <a:srgbClr val="FFC000"/>
                          </a:solidFill>
                          <a:latin typeface="Arial"/>
                          <a:ea typeface="Arial"/>
                          <a:cs typeface="Arial"/>
                          <a:sym typeface="Arial"/>
                        </a:rPr>
                        <a:t>42 tall x 63 wide</a:t>
                      </a:r>
                      <a:endParaRPr/>
                    </a:p>
                  </a:txBody>
                  <a:tcPr marT="137150" marB="45725" marR="91450" marL="182875">
                    <a:solidFill>
                      <a:srgbClr val="010101"/>
                    </a:solidFill>
                  </a:tcPr>
                </a:tc>
              </a:tr>
              <a:tr h="3048975">
                <a:tc>
                  <a:txBody>
                    <a:bodyPr/>
                    <a:lstStyle/>
                    <a:p>
                      <a:pPr indent="0" lvl="0" marL="0" marR="0" rtl="0" algn="l">
                        <a:spcBef>
                          <a:spcPts val="0"/>
                        </a:spcBef>
                        <a:spcAft>
                          <a:spcPts val="0"/>
                        </a:spcAft>
                        <a:buNone/>
                      </a:pPr>
                      <a:r>
                        <a:t/>
                      </a:r>
                      <a:endParaRPr sz="14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1600">
                          <a:solidFill>
                            <a:srgbClr val="FFC000"/>
                          </a:solidFill>
                          <a:latin typeface="Arial"/>
                          <a:ea typeface="Arial"/>
                          <a:cs typeface="Arial"/>
                          <a:sym typeface="Arial"/>
                        </a:rPr>
                        <a:t>How to </a:t>
                      </a:r>
                      <a:r>
                        <a:rPr b="1" lang="en-US" sz="2800">
                          <a:solidFill>
                            <a:srgbClr val="FFC000"/>
                          </a:solidFill>
                          <a:latin typeface="Arial"/>
                          <a:ea typeface="Arial"/>
                          <a:cs typeface="Arial"/>
                          <a:sym typeface="Arial"/>
                        </a:rPr>
                        <a:t>Zoom in </a:t>
                      </a:r>
                      <a:r>
                        <a:rPr b="1" lang="en-US" sz="1600">
                          <a:solidFill>
                            <a:srgbClr val="FFC000"/>
                          </a:solidFill>
                          <a:latin typeface="Arial"/>
                          <a:ea typeface="Arial"/>
                          <a:cs typeface="Arial"/>
                          <a:sym typeface="Arial"/>
                        </a:rPr>
                        <a:t>and </a:t>
                      </a:r>
                      <a:r>
                        <a:rPr b="1" lang="en-US" sz="1200">
                          <a:solidFill>
                            <a:srgbClr val="FFC000"/>
                          </a:solidFill>
                          <a:latin typeface="Arial"/>
                          <a:ea typeface="Arial"/>
                          <a:cs typeface="Arial"/>
                          <a:sym typeface="Arial"/>
                        </a:rPr>
                        <a:t>out</a:t>
                      </a:r>
                      <a:endParaRPr b="1" sz="1600">
                        <a:solidFill>
                          <a:srgbClr val="FFC000"/>
                        </a:solidFill>
                        <a:latin typeface="Arial"/>
                        <a:ea typeface="Arial"/>
                        <a:cs typeface="Arial"/>
                        <a:sym typeface="Arial"/>
                      </a:endParaRPr>
                    </a:p>
                    <a:p>
                      <a:pPr indent="0" lvl="0" marL="0" marR="0" rtl="0" algn="l">
                        <a:spcBef>
                          <a:spcPts val="0"/>
                        </a:spcBef>
                        <a:spcAft>
                          <a:spcPts val="0"/>
                        </a:spcAft>
                        <a:buNone/>
                      </a:pPr>
                      <a:r>
                        <a:rPr b="0" lang="en-US" sz="1400">
                          <a:solidFill>
                            <a:srgbClr val="D9D9D9"/>
                          </a:solidFill>
                          <a:latin typeface="Arial"/>
                          <a:ea typeface="Arial"/>
                          <a:cs typeface="Arial"/>
                          <a:sym typeface="Arial"/>
                        </a:rPr>
                        <a:t>Use the PowerPoint zoom tool to adjust the screen magnification to view comfortably. PowerPoint provides 2 ways to zoom: </a:t>
                      </a:r>
                      <a:br>
                        <a:rPr b="0" lang="en-US" sz="1400">
                          <a:solidFill>
                            <a:srgbClr val="D9D9D9"/>
                          </a:solidFill>
                          <a:latin typeface="Arial"/>
                          <a:ea typeface="Arial"/>
                          <a:cs typeface="Arial"/>
                          <a:sym typeface="Arial"/>
                        </a:rPr>
                      </a:br>
                      <a:r>
                        <a:rPr b="0" lang="en-US" sz="1400">
                          <a:solidFill>
                            <a:srgbClr val="FFC000"/>
                          </a:solidFill>
                          <a:latin typeface="Arial"/>
                          <a:ea typeface="Arial"/>
                          <a:cs typeface="Arial"/>
                          <a:sym typeface="Arial"/>
                        </a:rPr>
                        <a:t>1. </a:t>
                      </a:r>
                      <a:r>
                        <a:rPr b="0" lang="en-US" sz="1400">
                          <a:solidFill>
                            <a:srgbClr val="D9D9D9"/>
                          </a:solidFill>
                          <a:latin typeface="Arial"/>
                          <a:ea typeface="Arial"/>
                          <a:cs typeface="Arial"/>
                          <a:sym typeface="Arial"/>
                        </a:rPr>
                        <a:t>On the top menu bar click on the VIEW tab and then click on ZOOM. Choose the zoom percentage that works best for you. </a:t>
                      </a:r>
                      <a:br>
                        <a:rPr b="0" lang="en-US" sz="1400">
                          <a:solidFill>
                            <a:srgbClr val="D9D9D9"/>
                          </a:solidFill>
                          <a:latin typeface="Arial"/>
                          <a:ea typeface="Arial"/>
                          <a:cs typeface="Arial"/>
                          <a:sym typeface="Arial"/>
                        </a:rPr>
                      </a:br>
                      <a:r>
                        <a:rPr b="0" lang="en-US" sz="1400">
                          <a:solidFill>
                            <a:srgbClr val="FFC000"/>
                          </a:solidFill>
                          <a:latin typeface="Arial"/>
                          <a:ea typeface="Arial"/>
                          <a:cs typeface="Arial"/>
                          <a:sym typeface="Arial"/>
                        </a:rPr>
                        <a:t>2. </a:t>
                      </a:r>
                      <a:r>
                        <a:rPr b="0" lang="en-US" sz="14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445900">
                <a:tc gridSpan="2">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Ruler and Guides</a:t>
                      </a:r>
                      <a:br>
                        <a:rPr b="0" lang="en-US" sz="1400">
                          <a:solidFill>
                            <a:srgbClr val="FFC000"/>
                          </a:solidFill>
                          <a:latin typeface="Arial"/>
                          <a:ea typeface="Arial"/>
                          <a:cs typeface="Arial"/>
                          <a:sym typeface="Arial"/>
                        </a:rPr>
                      </a:br>
                      <a:r>
                        <a:rPr b="0" lang="en-US" sz="14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2860375">
                <a:tc>
                  <a:txBody>
                    <a:bodyPr/>
                    <a:lstStyle/>
                    <a:p>
                      <a:pPr indent="0" lvl="0" marL="0" marR="0" rtl="0" algn="l">
                        <a:spcBef>
                          <a:spcPts val="0"/>
                        </a:spcBef>
                        <a:spcAft>
                          <a:spcPts val="0"/>
                        </a:spcAft>
                        <a:buNone/>
                      </a:pPr>
                      <a:r>
                        <a:t/>
                      </a:r>
                      <a:endParaRPr sz="14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1600" u="none" cap="none" strike="noStrike">
                          <a:solidFill>
                            <a:srgbClr val="FFC000"/>
                          </a:solidFill>
                          <a:latin typeface="Arial"/>
                          <a:ea typeface="Arial"/>
                          <a:cs typeface="Arial"/>
                          <a:sym typeface="Arial"/>
                        </a:rPr>
                        <a:t>Headers and text containers</a:t>
                      </a:r>
                      <a:br>
                        <a:rPr b="0" lang="en-US" sz="1400" u="none" cap="none" strike="noStrike">
                          <a:solidFill>
                            <a:schemeClr val="lt1"/>
                          </a:solidFill>
                          <a:latin typeface="Arial"/>
                          <a:ea typeface="Arial"/>
                          <a:cs typeface="Arial"/>
                          <a:sym typeface="Arial"/>
                        </a:rPr>
                      </a:br>
                      <a:r>
                        <a:rPr b="0" lang="en-US" sz="14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1400" u="none" cap="none" strike="noStrike">
                          <a:solidFill>
                            <a:schemeClr val="lt1"/>
                          </a:solidFill>
                          <a:latin typeface="Arial"/>
                          <a:ea typeface="Arial"/>
                          <a:cs typeface="Arial"/>
                          <a:sym typeface="Arial"/>
                        </a:rPr>
                      </a:br>
                      <a:r>
                        <a:rPr b="0" lang="en-US" sz="1400" u="none" cap="none" strike="noStrike">
                          <a:solidFill>
                            <a:srgbClr val="FFC000"/>
                          </a:solidFill>
                          <a:latin typeface="Arial"/>
                          <a:ea typeface="Arial"/>
                          <a:cs typeface="Arial"/>
                          <a:sym typeface="Arial"/>
                        </a:rPr>
                        <a:t>-</a:t>
                      </a:r>
                      <a:r>
                        <a:rPr b="0" lang="en-US" sz="1400" u="none" cap="none" strike="noStrike">
                          <a:solidFill>
                            <a:schemeClr val="lt1"/>
                          </a:solidFill>
                          <a:latin typeface="Arial"/>
                          <a:ea typeface="Arial"/>
                          <a:cs typeface="Arial"/>
                          <a:sym typeface="Arial"/>
                        </a:rPr>
                        <a:t> </a:t>
                      </a:r>
                      <a:r>
                        <a:rPr b="0" lang="en-US" sz="1400" u="none" cap="none" strike="noStrike">
                          <a:solidFill>
                            <a:srgbClr val="D9D9D9"/>
                          </a:solidFill>
                          <a:latin typeface="Arial"/>
                          <a:ea typeface="Arial"/>
                          <a:cs typeface="Arial"/>
                          <a:sym typeface="Arial"/>
                        </a:rPr>
                        <a:t>Click inside a section header to add its text. </a:t>
                      </a:r>
                      <a:br>
                        <a:rPr b="0" lang="en-US" sz="1400" u="none" cap="none" strike="noStrike">
                          <a:solidFill>
                            <a:schemeClr val="lt1"/>
                          </a:solidFill>
                          <a:latin typeface="Arial"/>
                          <a:ea typeface="Arial"/>
                          <a:cs typeface="Arial"/>
                          <a:sym typeface="Arial"/>
                        </a:rPr>
                      </a:br>
                      <a:r>
                        <a:rPr b="0" lang="en-US" sz="1400" u="none" cap="none" strike="noStrike">
                          <a:solidFill>
                            <a:srgbClr val="FFC000"/>
                          </a:solidFill>
                          <a:latin typeface="Arial"/>
                          <a:ea typeface="Arial"/>
                          <a:cs typeface="Arial"/>
                          <a:sym typeface="Arial"/>
                        </a:rPr>
                        <a:t>-</a:t>
                      </a:r>
                      <a:r>
                        <a:rPr b="0" lang="en-US" sz="1400" u="none" cap="none" strike="noStrike">
                          <a:solidFill>
                            <a:schemeClr val="lt1"/>
                          </a:solidFill>
                          <a:latin typeface="Arial"/>
                          <a:ea typeface="Arial"/>
                          <a:cs typeface="Arial"/>
                          <a:sym typeface="Arial"/>
                        </a:rPr>
                        <a:t> </a:t>
                      </a:r>
                      <a:r>
                        <a:rPr b="0" lang="en-US" sz="14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1400" u="none" cap="none" strike="noStrike">
                          <a:solidFill>
                            <a:schemeClr val="lt1"/>
                          </a:solidFill>
                          <a:latin typeface="Arial"/>
                          <a:ea typeface="Arial"/>
                          <a:cs typeface="Arial"/>
                          <a:sym typeface="Arial"/>
                        </a:rPr>
                      </a:br>
                      <a:r>
                        <a:rPr b="0" lang="en-US" sz="1400" u="none" cap="none" strike="noStrike">
                          <a:solidFill>
                            <a:srgbClr val="FFC000"/>
                          </a:solidFill>
                          <a:latin typeface="Arial"/>
                          <a:ea typeface="Arial"/>
                          <a:cs typeface="Arial"/>
                          <a:sym typeface="Arial"/>
                        </a:rPr>
                        <a:t>-</a:t>
                      </a:r>
                      <a:r>
                        <a:rPr b="0" lang="en-US" sz="1400" u="none" cap="none" strike="noStrike">
                          <a:solidFill>
                            <a:schemeClr val="lt1"/>
                          </a:solidFill>
                          <a:latin typeface="Arial"/>
                          <a:ea typeface="Arial"/>
                          <a:cs typeface="Arial"/>
                          <a:sym typeface="Arial"/>
                        </a:rPr>
                        <a:t> </a:t>
                      </a:r>
                      <a:r>
                        <a:rPr b="0" lang="en-US" sz="14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2326025">
                <a:tc gridSpan="2">
                  <a:txBody>
                    <a:bodyPr/>
                    <a:lstStyle/>
                    <a:p>
                      <a:pPr indent="0" lvl="0" marL="0" marR="0" rtl="0" algn="l">
                        <a:spcBef>
                          <a:spcPts val="0"/>
                        </a:spcBef>
                        <a:spcAft>
                          <a:spcPts val="0"/>
                        </a:spcAft>
                        <a:buNone/>
                      </a:pPr>
                      <a:r>
                        <a:rPr b="1" lang="en-US" sz="16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14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1400"/>
                        <a:buFont typeface="Arial"/>
                        <a:buChar char="-"/>
                      </a:pPr>
                      <a:r>
                        <a:rPr lang="en-US" sz="14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400">
                        <a:solidFill>
                          <a:srgbClr val="D9D9D9"/>
                        </a:solidFill>
                        <a:latin typeface="Arial"/>
                        <a:ea typeface="Arial"/>
                        <a:cs typeface="Arial"/>
                        <a:sym typeface="Arial"/>
                      </a:endParaRPr>
                    </a:p>
                  </a:txBody>
                  <a:tcPr marT="45725" marB="45725" marR="91450" marL="91450">
                    <a:solidFill>
                      <a:srgbClr val="010101"/>
                    </a:solidFill>
                  </a:tcPr>
                </a:tc>
                <a:tc hMerge="1"/>
              </a:tr>
              <a:tr h="1540200">
                <a:tc gridSpan="2">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1400"/>
                        <a:buFont typeface="Arial"/>
                        <a:buNone/>
                      </a:pPr>
                      <a:r>
                        <a:rPr b="0" i="0" lang="en-US" sz="14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1354650">
                <a:tc gridSpan="2">
                  <a:txBody>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a:txBody>
                  <a:tcPr marT="137150" marB="45725" marR="91450" marL="182875"/>
                </a:tc>
                <a:tc hMerge="1"/>
              </a:tr>
              <a:tr h="893725">
                <a:tc gridSpan="2">
                  <a:txBody>
                    <a:bodyPr/>
                    <a:lstStyle/>
                    <a:p>
                      <a:pPr indent="0" lvl="0" marL="0" marR="0" rtl="0" algn="l">
                        <a:lnSpc>
                          <a:spcPct val="100000"/>
                        </a:lnSpc>
                        <a:spcBef>
                          <a:spcPts val="0"/>
                        </a:spcBef>
                        <a:spcAft>
                          <a:spcPts val="0"/>
                        </a:spcAft>
                        <a:buClr>
                          <a:srgbClr val="FFC000"/>
                        </a:buClr>
                        <a:buSzPts val="1600"/>
                        <a:buFont typeface="Arial"/>
                        <a:buNone/>
                      </a:pPr>
                      <a:r>
                        <a:rPr b="1" lang="en-US" sz="16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1400"/>
                        <a:buFont typeface="Arial"/>
                        <a:buNone/>
                      </a:pPr>
                      <a:r>
                        <a:rPr lang="en-US" sz="14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1882800">
                <a:tc gridSpan="2">
                  <a:txBody>
                    <a:bodyPr/>
                    <a:lstStyle/>
                    <a:p>
                      <a:pPr indent="0" lvl="0" marL="0" marR="0" rtl="0" algn="l">
                        <a:lnSpc>
                          <a:spcPct val="100000"/>
                        </a:lnSpc>
                        <a:spcBef>
                          <a:spcPts val="0"/>
                        </a:spcBef>
                        <a:spcAft>
                          <a:spcPts val="0"/>
                        </a:spcAft>
                        <a:buClr>
                          <a:schemeClr val="dk1"/>
                        </a:buClr>
                        <a:buSzPts val="1400"/>
                        <a:buFont typeface="Calibri"/>
                        <a:buNone/>
                      </a:pPr>
                      <a:r>
                        <a:t/>
                      </a:r>
                      <a:endParaRPr sz="14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 name="Google Shape;12;p2"/>
          <p:cNvGraphicFramePr/>
          <p:nvPr/>
        </p:nvGraphicFramePr>
        <p:xfrm>
          <a:off x="33273785" y="-163285"/>
          <a:ext cx="3000000" cy="3000000"/>
        </p:xfrm>
        <a:graphic>
          <a:graphicData uri="http://schemas.openxmlformats.org/drawingml/2006/table">
            <a:tbl>
              <a:tblPr bandRow="1" firstRow="1">
                <a:noFill/>
                <a:tableStyleId>{CD647627-DAC2-4510-A068-37AD09BABA14}</a:tableStyleId>
              </a:tblPr>
              <a:tblGrid>
                <a:gridCol w="2906150"/>
                <a:gridCol w="208275"/>
                <a:gridCol w="2988900"/>
              </a:tblGrid>
              <a:tr h="900225">
                <a:tc gridSpan="3">
                  <a:txBody>
                    <a:bodyPr/>
                    <a:lstStyle/>
                    <a:p>
                      <a:pPr indent="0" lvl="0" marL="0" marR="0" rtl="0" algn="ctr">
                        <a:lnSpc>
                          <a:spcPct val="100000"/>
                        </a:lnSpc>
                        <a:spcBef>
                          <a:spcPts val="0"/>
                        </a:spcBef>
                        <a:spcAft>
                          <a:spcPts val="0"/>
                        </a:spcAft>
                        <a:buClr>
                          <a:srgbClr val="1F3A4E"/>
                        </a:buClr>
                        <a:buSzPts val="2800"/>
                        <a:buFont typeface="Arial Black"/>
                        <a:buNone/>
                      </a:pPr>
                      <a:r>
                        <a:rPr b="0" lang="en-US" sz="2800">
                          <a:solidFill>
                            <a:srgbClr val="1F3A4E"/>
                          </a:solidFill>
                          <a:latin typeface="Arial Black"/>
                          <a:ea typeface="Arial Black"/>
                          <a:cs typeface="Arial Black"/>
                          <a:sym typeface="Arial Black"/>
                        </a:rPr>
                        <a:t>QUICK START GUIDE</a:t>
                      </a:r>
                      <a:br>
                        <a:rPr b="0" lang="en-US" sz="2800">
                          <a:solidFill>
                            <a:srgbClr val="1F3A4E"/>
                          </a:solidFill>
                          <a:latin typeface="Arial Black"/>
                          <a:ea typeface="Arial Black"/>
                          <a:cs typeface="Arial Black"/>
                          <a:sym typeface="Arial Black"/>
                        </a:rPr>
                      </a:br>
                      <a:r>
                        <a:rPr b="1" lang="en-US" sz="2000">
                          <a:solidFill>
                            <a:srgbClr val="FF0000"/>
                          </a:solidFill>
                          <a:latin typeface="Trebuchet MS"/>
                          <a:ea typeface="Trebuchet MS"/>
                          <a:cs typeface="Trebuchet MS"/>
                          <a:sym typeface="Trebuchet MS"/>
                        </a:rPr>
                        <a:t>(THIS SIDEBAR WILL NOT PRINT)</a:t>
                      </a:r>
                      <a:endParaRPr b="1" sz="28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3929875">
                <a:tc gridSpan="3">
                  <a:txBody>
                    <a:bodyPr/>
                    <a:lstStyle/>
                    <a:p>
                      <a:pPr indent="0" lvl="0" marL="0" marR="0" rtl="0" algn="l">
                        <a:spcBef>
                          <a:spcPts val="0"/>
                        </a:spcBef>
                        <a:spcAft>
                          <a:spcPts val="0"/>
                        </a:spcAft>
                        <a:buNone/>
                      </a:pPr>
                      <a:r>
                        <a:rPr b="1" lang="en-US" sz="1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16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600" u="sng">
                          <a:solidFill>
                            <a:srgbClr val="FFC000"/>
                          </a:solidFill>
                          <a:hlinkClick r:id="rId1">
                            <a:extLst>
                              <a:ext uri="{A12FA001-AC4F-418D-AE19-62706E023703}">
                                <ahyp:hlinkClr val="tx"/>
                              </a:ext>
                            </a:extLst>
                          </a:hlinkClick>
                        </a:rPr>
                        <a:t>https://www.posterpresentations.com/how-to-change-the-research-poster-template-colors.html</a:t>
                      </a:r>
                      <a:endParaRPr sz="1600">
                        <a:solidFill>
                          <a:srgbClr val="FFC000"/>
                        </a:solidFill>
                      </a:endParaRPr>
                    </a:p>
                    <a:p>
                      <a:pPr indent="0" lvl="0" marL="0" marR="0" rtl="0" algn="l">
                        <a:spcBef>
                          <a:spcPts val="0"/>
                        </a:spcBef>
                        <a:spcAft>
                          <a:spcPts val="0"/>
                        </a:spcAft>
                        <a:buNone/>
                      </a:pPr>
                      <a:r>
                        <a:t/>
                      </a:r>
                      <a:endParaRPr b="0" sz="1600">
                        <a:solidFill>
                          <a:srgbClr val="D9D9D9"/>
                        </a:solidFill>
                        <a:latin typeface="Arial"/>
                        <a:ea typeface="Arial"/>
                        <a:cs typeface="Arial"/>
                        <a:sym typeface="Arial"/>
                      </a:endParaRPr>
                    </a:p>
                    <a:p>
                      <a:pPr indent="0" lvl="0" marL="0" marR="0" rtl="0" algn="l">
                        <a:spcBef>
                          <a:spcPts val="0"/>
                        </a:spcBef>
                        <a:spcAft>
                          <a:spcPts val="0"/>
                        </a:spcAft>
                        <a:buNone/>
                      </a:pPr>
                      <a:r>
                        <a:rPr b="0" lang="en-US" sz="16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1600">
                        <a:solidFill>
                          <a:srgbClr val="D9D9D9"/>
                        </a:solidFill>
                        <a:latin typeface="Arial"/>
                        <a:ea typeface="Arial"/>
                        <a:cs typeface="Arial"/>
                        <a:sym typeface="Arial"/>
                      </a:endParaRPr>
                    </a:p>
                    <a:p>
                      <a:pPr indent="0" lvl="0" marL="0" marR="0" rtl="0" algn="l">
                        <a:spcBef>
                          <a:spcPts val="0"/>
                        </a:spcBef>
                        <a:spcAft>
                          <a:spcPts val="0"/>
                        </a:spcAft>
                        <a:buNone/>
                      </a:pPr>
                      <a:r>
                        <a:rPr b="0" lang="en-US" sz="16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2701900">
                <a:tc gridSpan="3">
                  <a:txBody>
                    <a:bodyPr/>
                    <a:lstStyle/>
                    <a:p>
                      <a:pPr indent="0" lvl="0" marL="0" marR="0" rtl="0" algn="l">
                        <a:spcBef>
                          <a:spcPts val="0"/>
                        </a:spcBef>
                        <a:spcAft>
                          <a:spcPts val="0"/>
                        </a:spcAft>
                        <a:buNone/>
                      </a:pPr>
                      <a:r>
                        <a:rPr b="1" lang="en-US" sz="1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16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You can see a tutorial here: </a:t>
                      </a:r>
                      <a:r>
                        <a:rPr lang="en-US" sz="1600" u="sng">
                          <a:solidFill>
                            <a:srgbClr val="FFC000"/>
                          </a:solidFill>
                          <a:latin typeface="Arial"/>
                          <a:ea typeface="Arial"/>
                          <a:cs typeface="Arial"/>
                          <a:sym typeface="Arial"/>
                        </a:rPr>
                        <a:t>https://www.posterpresentations.com/how-to-change-the-column-configuration.html</a:t>
                      </a:r>
                      <a:endParaRPr sz="4000" u="sng">
                        <a:solidFill>
                          <a:srgbClr val="FFC000"/>
                        </a:solidFill>
                      </a:endParaRPr>
                    </a:p>
                  </a:txBody>
                  <a:tcPr marT="137150" marB="45725" marR="91450" marL="182875">
                    <a:solidFill>
                      <a:schemeClr val="dk1"/>
                    </a:solidFill>
                  </a:tcPr>
                </a:tc>
                <a:tc hMerge="1"/>
                <a:tc hMerge="1"/>
              </a:tr>
              <a:tr h="1464850">
                <a:tc>
                  <a:txBody>
                    <a:bodyPr/>
                    <a:lstStyle/>
                    <a:p>
                      <a:pPr indent="0" lvl="0" marL="0" marR="0" rtl="0" algn="l">
                        <a:lnSpc>
                          <a:spcPct val="100000"/>
                        </a:lnSpc>
                        <a:spcBef>
                          <a:spcPts val="0"/>
                        </a:spcBef>
                        <a:spcAft>
                          <a:spcPts val="0"/>
                        </a:spcAft>
                        <a:buClr>
                          <a:schemeClr val="dk1"/>
                        </a:buClr>
                        <a:buSzPts val="1600"/>
                        <a:buFont typeface="Calibri"/>
                        <a:buNone/>
                      </a:pPr>
                      <a:r>
                        <a:t/>
                      </a:r>
                      <a:endParaRPr sz="1600">
                        <a:solidFill>
                          <a:srgbClr val="D9D9D9"/>
                        </a:solidFill>
                        <a:latin typeface="Arial"/>
                        <a:ea typeface="Arial"/>
                        <a:cs typeface="Arial"/>
                        <a:sym typeface="Arial"/>
                      </a:endParaRPr>
                    </a:p>
                  </a:txBody>
                  <a:tcPr marT="137150" marB="45725" marR="91450" marL="182875"/>
                </a:tc>
                <a:tc gridSpan="2" rowSpan="2">
                  <a:txBody>
                    <a:bodyPr/>
                    <a:lstStyle/>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The Quick Start</a:t>
                      </a:r>
                      <a:r>
                        <a:rPr lang="en-US" sz="1600">
                          <a:solidFill>
                            <a:srgbClr val="D9D9D9"/>
                          </a:solidFill>
                          <a:latin typeface="Arial"/>
                          <a:ea typeface="Arial"/>
                          <a:cs typeface="Arial"/>
                          <a:sym typeface="Arial"/>
                        </a:rPr>
                        <a:t> Guides</a:t>
                      </a:r>
                      <a:r>
                        <a:rPr lang="en-US" sz="1600">
                          <a:solidFill>
                            <a:srgbClr val="D9D9D9"/>
                          </a:solidFill>
                          <a:latin typeface="Arial"/>
                          <a:ea typeface="Arial"/>
                          <a:cs typeface="Arial"/>
                          <a:sym typeface="Arial"/>
                        </a:rPr>
                        <a:t> </a:t>
                      </a:r>
                      <a:r>
                        <a:rPr lang="en-US" sz="1600" u="sng">
                          <a:solidFill>
                            <a:srgbClr val="D9D9D9"/>
                          </a:solidFill>
                          <a:latin typeface="Arial"/>
                          <a:ea typeface="Arial"/>
                          <a:cs typeface="Arial"/>
                          <a:sym typeface="Arial"/>
                        </a:rPr>
                        <a:t>are outside the template’s printable area</a:t>
                      </a:r>
                      <a:r>
                        <a:rPr lang="en-US" sz="1600">
                          <a:solidFill>
                            <a:srgbClr val="D9D9D9"/>
                          </a:solidFill>
                          <a:latin typeface="Arial"/>
                          <a:ea typeface="Arial"/>
                          <a:cs typeface="Arial"/>
                          <a:sym typeface="Arial"/>
                        </a:rPr>
                        <a:t> and they will not be on the printed poster</a:t>
                      </a:r>
                      <a:r>
                        <a:rPr lang="en-US" sz="16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To hide the guides click on the </a:t>
                      </a:r>
                      <a:r>
                        <a:rPr b="1" lang="en-US" sz="1600">
                          <a:solidFill>
                            <a:srgbClr val="D9D9D9"/>
                          </a:solidFill>
                          <a:latin typeface="Arial"/>
                          <a:ea typeface="Arial"/>
                          <a:cs typeface="Arial"/>
                          <a:sym typeface="Arial"/>
                        </a:rPr>
                        <a:t>Home</a:t>
                      </a:r>
                      <a:r>
                        <a:rPr lang="en-US" sz="1600">
                          <a:solidFill>
                            <a:srgbClr val="D9D9D9"/>
                          </a:solidFill>
                          <a:latin typeface="Arial"/>
                          <a:ea typeface="Arial"/>
                          <a:cs typeface="Arial"/>
                          <a:sym typeface="Arial"/>
                        </a:rPr>
                        <a:t> tab (top of the screen) and then click on the </a:t>
                      </a:r>
                      <a:r>
                        <a:rPr b="1" lang="en-US" sz="1600">
                          <a:solidFill>
                            <a:srgbClr val="D9D9D9"/>
                          </a:solidFill>
                          <a:latin typeface="Arial"/>
                          <a:ea typeface="Arial"/>
                          <a:cs typeface="Arial"/>
                          <a:sym typeface="Arial"/>
                        </a:rPr>
                        <a:t>Layout</a:t>
                      </a:r>
                      <a:r>
                        <a:rPr lang="en-US" sz="1600">
                          <a:solidFill>
                            <a:srgbClr val="D9D9D9"/>
                          </a:solidFill>
                          <a:latin typeface="Arial"/>
                          <a:ea typeface="Arial"/>
                          <a:cs typeface="Arial"/>
                          <a:sym typeface="Arial"/>
                        </a:rPr>
                        <a:t> button below to see the available layouts. Choose the </a:t>
                      </a:r>
                      <a:r>
                        <a:rPr b="1" lang="en-US" sz="1600">
                          <a:solidFill>
                            <a:srgbClr val="D9D9D9"/>
                          </a:solidFill>
                          <a:latin typeface="Arial"/>
                          <a:ea typeface="Arial"/>
                          <a:cs typeface="Arial"/>
                          <a:sym typeface="Arial"/>
                        </a:rPr>
                        <a:t>Without Guides </a:t>
                      </a:r>
                      <a:r>
                        <a:rPr b="0" lang="en-US" sz="1600">
                          <a:solidFill>
                            <a:srgbClr val="D9D9D9"/>
                          </a:solidFill>
                          <a:latin typeface="Arial"/>
                          <a:ea typeface="Arial"/>
                          <a:cs typeface="Arial"/>
                          <a:sym typeface="Arial"/>
                        </a:rPr>
                        <a:t>layout</a:t>
                      </a:r>
                      <a:r>
                        <a:rPr lang="en-US" sz="1600">
                          <a:solidFill>
                            <a:srgbClr val="D9D9D9"/>
                          </a:solidFill>
                          <a:latin typeface="Arial"/>
                          <a:ea typeface="Arial"/>
                          <a:cs typeface="Arial"/>
                          <a:sym typeface="Arial"/>
                        </a:rPr>
                        <a:t>.</a:t>
                      </a:r>
                      <a:endParaRPr sz="1600">
                        <a:solidFill>
                          <a:srgbClr val="D9D9D9"/>
                        </a:solidFill>
                        <a:latin typeface="Arial"/>
                        <a:ea typeface="Arial"/>
                        <a:cs typeface="Arial"/>
                        <a:sym typeface="Arial"/>
                      </a:endParaRPr>
                    </a:p>
                  </a:txBody>
                  <a:tcPr marT="137150" marB="45725" marR="91450" marL="182875">
                    <a:solidFill>
                      <a:srgbClr val="010101"/>
                    </a:solidFill>
                  </a:tcPr>
                </a:tc>
                <a:tc rowSpan="2" hMerge="1"/>
              </a:tr>
              <a:tr h="3206975">
                <a:tc>
                  <a:txBody>
                    <a:bodyPr/>
                    <a:lstStyle/>
                    <a:p>
                      <a:pPr indent="0" lvl="0" marL="0" marR="0" rtl="0" algn="l">
                        <a:lnSpc>
                          <a:spcPct val="100000"/>
                        </a:lnSpc>
                        <a:spcBef>
                          <a:spcPts val="0"/>
                        </a:spcBef>
                        <a:spcAft>
                          <a:spcPts val="0"/>
                        </a:spcAft>
                        <a:buClr>
                          <a:schemeClr val="dk1"/>
                        </a:buClr>
                        <a:buSzPts val="1600"/>
                        <a:buFont typeface="Calibri"/>
                        <a:buNone/>
                      </a:pPr>
                      <a:r>
                        <a:t/>
                      </a:r>
                      <a:endParaRPr sz="1600">
                        <a:solidFill>
                          <a:srgbClr val="D9D9D9"/>
                        </a:solidFill>
                        <a:latin typeface="Arial"/>
                        <a:ea typeface="Arial"/>
                        <a:cs typeface="Arial"/>
                        <a:sym typeface="Arial"/>
                      </a:endParaRPr>
                    </a:p>
                  </a:txBody>
                  <a:tcPr marT="137150" marB="45725" marR="91450" marL="182875">
                    <a:solidFill>
                      <a:srgbClr val="010101"/>
                    </a:solidFill>
                  </a:tcPr>
                </a:tc>
                <a:tc gridSpan="2" vMerge="1"/>
                <a:tc hMerge="1" vMerge="1"/>
              </a:tr>
              <a:tr h="4037650">
                <a:tc>
                  <a:txBody>
                    <a:bodyPr/>
                    <a:lstStyle/>
                    <a:p>
                      <a:pPr indent="0" lvl="0" marL="0" marR="0" rtl="0" algn="l">
                        <a:spcBef>
                          <a:spcPts val="0"/>
                        </a:spcBef>
                        <a:spcAft>
                          <a:spcPts val="0"/>
                        </a:spcAft>
                        <a:buNone/>
                      </a:pPr>
                      <a:r>
                        <a:rPr b="1" lang="en-US" sz="1800">
                          <a:solidFill>
                            <a:srgbClr val="FFC000"/>
                          </a:solidFill>
                          <a:latin typeface="Arial"/>
                          <a:ea typeface="Arial"/>
                          <a:cs typeface="Arial"/>
                          <a:sym typeface="Arial"/>
                        </a:rPr>
                        <a:t>How to</a:t>
                      </a:r>
                      <a:r>
                        <a:rPr b="1" lang="en-US" sz="1800">
                          <a:solidFill>
                            <a:srgbClr val="FFC000"/>
                          </a:solidFill>
                          <a:latin typeface="Arial"/>
                          <a:ea typeface="Arial"/>
                          <a:cs typeface="Arial"/>
                          <a:sym typeface="Arial"/>
                        </a:rPr>
                        <a:t> preview your poster prior to printing</a:t>
                      </a:r>
                      <a:endParaRPr b="1" sz="1800">
                        <a:solidFill>
                          <a:srgbClr val="FFC000"/>
                        </a:solidFill>
                        <a:latin typeface="Arial"/>
                        <a:ea typeface="Arial"/>
                        <a:cs typeface="Arial"/>
                        <a:sym typeface="Arial"/>
                      </a:endParaRPr>
                    </a:p>
                    <a:p>
                      <a:pPr indent="0" lvl="0" marL="0" marR="0" rtl="0" algn="l">
                        <a:spcBef>
                          <a:spcPts val="0"/>
                        </a:spcBef>
                        <a:spcAft>
                          <a:spcPts val="0"/>
                        </a:spcAft>
                        <a:buNone/>
                      </a:pPr>
                      <a:r>
                        <a:rPr lang="en-US" sz="1600">
                          <a:solidFill>
                            <a:srgbClr val="D9D9D9"/>
                          </a:solidFill>
                          <a:latin typeface="Arial"/>
                          <a:ea typeface="Arial"/>
                          <a:cs typeface="Arial"/>
                          <a:sym typeface="Arial"/>
                        </a:rPr>
                        <a:t>You can preview your poster at any time by pressing the </a:t>
                      </a:r>
                      <a:r>
                        <a:rPr lang="en-US" sz="1600">
                          <a:solidFill>
                            <a:srgbClr val="FFC000"/>
                          </a:solidFill>
                          <a:latin typeface="Arial"/>
                          <a:ea typeface="Arial"/>
                          <a:cs typeface="Arial"/>
                          <a:sym typeface="Arial"/>
                        </a:rPr>
                        <a:t>F5 key</a:t>
                      </a:r>
                      <a:r>
                        <a:rPr lang="en-US" sz="1600">
                          <a:solidFill>
                            <a:srgbClr val="D9D9D9"/>
                          </a:solidFill>
                          <a:latin typeface="Arial"/>
                          <a:ea typeface="Arial"/>
                          <a:cs typeface="Arial"/>
                          <a:sym typeface="Arial"/>
                        </a:rPr>
                        <a:t> on your keyboard. You will see on the screen what's on your poster and how it should look when printed. Press the </a:t>
                      </a:r>
                      <a:r>
                        <a:rPr lang="en-US" sz="1600">
                          <a:solidFill>
                            <a:srgbClr val="FFC000"/>
                          </a:solidFill>
                          <a:latin typeface="Arial"/>
                          <a:ea typeface="Arial"/>
                          <a:cs typeface="Arial"/>
                          <a:sym typeface="Arial"/>
                        </a:rPr>
                        <a:t>ESC key </a:t>
                      </a:r>
                      <a:r>
                        <a:rPr lang="en-US" sz="1600">
                          <a:solidFill>
                            <a:srgbClr val="D9D9D9"/>
                          </a:solidFill>
                          <a:latin typeface="Arial"/>
                          <a:ea typeface="Arial"/>
                          <a:cs typeface="Arial"/>
                          <a:sym typeface="Arial"/>
                        </a:rPr>
                        <a:t>to exit Preview.</a:t>
                      </a:r>
                      <a:endParaRPr/>
                    </a:p>
                  </a:txBody>
                  <a:tcPr marT="137150" marB="45725" marR="91450" marL="182875">
                    <a:solidFill>
                      <a:srgbClr val="010101"/>
                    </a:solidFill>
                  </a:tcPr>
                </a:tc>
                <a:tc gridSpan="2">
                  <a:txBody>
                    <a:bodyPr/>
                    <a:lstStyle/>
                    <a:p>
                      <a:pPr indent="0" lvl="0" marL="0" marR="0" rtl="0" algn="l">
                        <a:spcBef>
                          <a:spcPts val="0"/>
                        </a:spcBef>
                        <a:spcAft>
                          <a:spcPts val="0"/>
                        </a:spcAft>
                        <a:buNone/>
                      </a:pPr>
                      <a:r>
                        <a:rPr b="1" lang="en-US" sz="8000">
                          <a:solidFill>
                            <a:srgbClr val="D9D9D9"/>
                          </a:solidFill>
                          <a:latin typeface="Arial"/>
                          <a:ea typeface="Arial"/>
                          <a:cs typeface="Arial"/>
                          <a:sym typeface="Arial"/>
                        </a:rPr>
                        <a:t>F5</a:t>
                      </a:r>
                      <a:r>
                        <a:rPr lang="en-US" sz="1600">
                          <a:solidFill>
                            <a:srgbClr val="D9D9D9"/>
                          </a:solidFill>
                          <a:latin typeface="Arial"/>
                          <a:ea typeface="Arial"/>
                          <a:cs typeface="Arial"/>
                          <a:sym typeface="Arial"/>
                        </a:rPr>
                        <a:t> </a:t>
                      </a:r>
                      <a:endParaRPr sz="1600">
                        <a:solidFill>
                          <a:srgbClr val="D9D9D9"/>
                        </a:solidFill>
                        <a:latin typeface="Arial"/>
                        <a:ea typeface="Arial"/>
                        <a:cs typeface="Arial"/>
                        <a:sym typeface="Arial"/>
                      </a:endParaRPr>
                    </a:p>
                  </a:txBody>
                  <a:tcPr marT="137150" marB="45725" marR="91450" marL="182875">
                    <a:solidFill>
                      <a:srgbClr val="0C0C0C"/>
                    </a:solidFill>
                  </a:tcPr>
                </a:tc>
                <a:tc hMerge="1"/>
              </a:tr>
              <a:tr h="3874750">
                <a:tc gridSpan="3">
                  <a:txBody>
                    <a:bodyPr/>
                    <a:lstStyle/>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When you are ready to have your poster printed go online to </a:t>
                      </a:r>
                      <a:r>
                        <a:rPr lang="en-US" sz="1600">
                          <a:solidFill>
                            <a:srgbClr val="FFC000"/>
                          </a:solidFill>
                          <a:latin typeface="Arial"/>
                          <a:ea typeface="Arial"/>
                          <a:cs typeface="Arial"/>
                          <a:sym typeface="Arial"/>
                        </a:rPr>
                        <a:t>PosterPresentations.com</a:t>
                      </a:r>
                      <a:r>
                        <a:rPr lang="en-US" sz="1600">
                          <a:solidFill>
                            <a:srgbClr val="D9D9D9"/>
                          </a:solidFill>
                          <a:latin typeface="Arial"/>
                          <a:ea typeface="Arial"/>
                          <a:cs typeface="Arial"/>
                          <a:sym typeface="Arial"/>
                        </a:rPr>
                        <a:t> and click on the "</a:t>
                      </a:r>
                      <a:r>
                        <a:rPr lang="en-US" sz="1600">
                          <a:solidFill>
                            <a:srgbClr val="FFC000"/>
                          </a:solidFill>
                          <a:latin typeface="Arial"/>
                          <a:ea typeface="Arial"/>
                          <a:cs typeface="Arial"/>
                          <a:sym typeface="Arial"/>
                        </a:rPr>
                        <a:t>Order Your Poster</a:t>
                      </a:r>
                      <a:r>
                        <a:rPr lang="en-US" sz="16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1600"/>
                        <a:buFont typeface="Arial"/>
                        <a:buNone/>
                      </a:pPr>
                      <a:r>
                        <a:rPr lang="en-US" sz="16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1600"/>
                        <a:buFont typeface="Arial"/>
                        <a:buNone/>
                      </a:pPr>
                      <a:br>
                        <a:rPr lang="en-US" sz="1600">
                          <a:solidFill>
                            <a:srgbClr val="D9D9D9"/>
                          </a:solidFill>
                          <a:latin typeface="Arial"/>
                          <a:ea typeface="Arial"/>
                          <a:cs typeface="Arial"/>
                          <a:sym typeface="Arial"/>
                        </a:rPr>
                      </a:br>
                      <a:r>
                        <a:rPr lang="en-US" sz="1600">
                          <a:solidFill>
                            <a:srgbClr val="D9D9D9"/>
                          </a:solidFill>
                          <a:latin typeface="Arial"/>
                          <a:ea typeface="Arial"/>
                          <a:cs typeface="Arial"/>
                          <a:sym typeface="Arial"/>
                        </a:rPr>
                        <a:t>Go to </a:t>
                      </a:r>
                      <a:r>
                        <a:rPr lang="en-US" sz="1600">
                          <a:solidFill>
                            <a:srgbClr val="FFC000"/>
                          </a:solidFill>
                          <a:latin typeface="Arial"/>
                          <a:ea typeface="Arial"/>
                          <a:cs typeface="Arial"/>
                          <a:sym typeface="Arial"/>
                        </a:rPr>
                        <a:t>PosterPresentations.com</a:t>
                      </a:r>
                      <a:r>
                        <a:rPr lang="en-US" sz="16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913825">
                <a:tc gridSpan="3">
                  <a:txBody>
                    <a:bodyPr/>
                    <a:lstStyle/>
                    <a:p>
                      <a:pPr indent="0" lvl="0" marL="0" marR="0" rtl="0" algn="l">
                        <a:spcBef>
                          <a:spcPts val="0"/>
                        </a:spcBef>
                        <a:spcAft>
                          <a:spcPts val="0"/>
                        </a:spcAft>
                        <a:buNone/>
                      </a:pPr>
                      <a:r>
                        <a:t/>
                      </a:r>
                      <a:endParaRPr sz="1600">
                        <a:solidFill>
                          <a:srgbClr val="1F3A4E"/>
                        </a:solidFill>
                      </a:endParaRPr>
                    </a:p>
                  </a:txBody>
                  <a:tcPr marT="137150" marB="45725" marR="91450" marL="182875"/>
                </a:tc>
                <a:tc hMerge="1"/>
                <a:tc hMerge="1"/>
              </a:tr>
              <a:tr h="1242150">
                <a:tc gridSpan="2">
                  <a:txBody>
                    <a:bodyPr/>
                    <a:lstStyle/>
                    <a:p>
                      <a:pPr indent="0" lvl="0" marL="0" marR="0" rtl="0" algn="l">
                        <a:lnSpc>
                          <a:spcPct val="185714"/>
                        </a:lnSpc>
                        <a:spcBef>
                          <a:spcPts val="0"/>
                        </a:spcBef>
                        <a:spcAft>
                          <a:spcPts val="0"/>
                        </a:spcAft>
                        <a:buNone/>
                      </a:pPr>
                      <a:r>
                        <a:rPr lang="en-US" sz="1400">
                          <a:solidFill>
                            <a:srgbClr val="D8D8D8"/>
                          </a:solidFill>
                          <a:latin typeface="Arial"/>
                          <a:ea typeface="Arial"/>
                          <a:cs typeface="Arial"/>
                          <a:sym typeface="Arial"/>
                        </a:rPr>
                        <a:t>© 2019</a:t>
                      </a:r>
                      <a:r>
                        <a:rPr lang="en-US" sz="1400">
                          <a:solidFill>
                            <a:srgbClr val="D8D8D8"/>
                          </a:solidFill>
                          <a:latin typeface="Arial"/>
                          <a:ea typeface="Arial"/>
                          <a:cs typeface="Arial"/>
                          <a:sym typeface="Arial"/>
                        </a:rPr>
                        <a:t> </a:t>
                      </a:r>
                      <a:r>
                        <a:rPr lang="en-US" sz="1400">
                          <a:solidFill>
                            <a:srgbClr val="D8D8D8"/>
                          </a:solidFill>
                          <a:latin typeface="Arial"/>
                          <a:ea typeface="Arial"/>
                          <a:cs typeface="Arial"/>
                          <a:sym typeface="Arial"/>
                        </a:rPr>
                        <a:t>PosterPresentations.com</a:t>
                      </a:r>
                      <a:br>
                        <a:rPr lang="en-US" sz="1400">
                          <a:solidFill>
                            <a:srgbClr val="D8D8D8"/>
                          </a:solidFill>
                          <a:latin typeface="Arial"/>
                          <a:ea typeface="Arial"/>
                          <a:cs typeface="Arial"/>
                          <a:sym typeface="Arial"/>
                        </a:rPr>
                      </a:br>
                      <a:r>
                        <a:rPr lang="en-US" sz="1400">
                          <a:solidFill>
                            <a:srgbClr val="D8D8D8"/>
                          </a:solidFill>
                          <a:latin typeface="Arial"/>
                          <a:ea typeface="Arial"/>
                          <a:cs typeface="Arial"/>
                          <a:sym typeface="Arial"/>
                        </a:rPr>
                        <a:t>2117 Fourth Street ,</a:t>
                      </a:r>
                      <a:r>
                        <a:rPr lang="en-US" sz="1400">
                          <a:solidFill>
                            <a:srgbClr val="D8D8D8"/>
                          </a:solidFill>
                          <a:latin typeface="Arial"/>
                          <a:ea typeface="Arial"/>
                          <a:cs typeface="Arial"/>
                          <a:sym typeface="Arial"/>
                        </a:rPr>
                        <a:t> STE C        </a:t>
                      </a:r>
                      <a:endParaRPr/>
                    </a:p>
                    <a:p>
                      <a:pPr indent="0" lvl="0" marL="0" marR="0" rtl="0" algn="l">
                        <a:lnSpc>
                          <a:spcPct val="185714"/>
                        </a:lnSpc>
                        <a:spcBef>
                          <a:spcPts val="0"/>
                        </a:spcBef>
                        <a:spcAft>
                          <a:spcPts val="0"/>
                        </a:spcAft>
                        <a:buNone/>
                      </a:pPr>
                      <a:r>
                        <a:rPr lang="en-US" sz="1400">
                          <a:solidFill>
                            <a:srgbClr val="D8D8D8"/>
                          </a:solidFill>
                          <a:latin typeface="Arial"/>
                          <a:ea typeface="Arial"/>
                          <a:cs typeface="Arial"/>
                          <a:sym typeface="Arial"/>
                        </a:rPr>
                        <a:t>Berkeley CA 94710 USA</a:t>
                      </a:r>
                      <a:endParaRPr sz="1400">
                        <a:solidFill>
                          <a:srgbClr val="D8D8D8"/>
                        </a:solidFill>
                        <a:latin typeface="Arial"/>
                        <a:ea typeface="Arial"/>
                        <a:cs typeface="Arial"/>
                        <a:sym typeface="Arial"/>
                      </a:endParaRPr>
                    </a:p>
                  </a:txBody>
                  <a:tcPr marT="137150" marB="45725" marR="91450" marL="182875">
                    <a:solidFill>
                      <a:srgbClr val="010101"/>
                    </a:solidFill>
                  </a:tcPr>
                </a:tc>
                <a:tc hMerge="1"/>
                <a:tc>
                  <a:txBody>
                    <a:bodyPr/>
                    <a:lstStyle/>
                    <a:p>
                      <a:pPr indent="0" lvl="0" marL="0" marR="0" rtl="0" algn="l">
                        <a:lnSpc>
                          <a:spcPct val="100000"/>
                        </a:lnSpc>
                        <a:spcBef>
                          <a:spcPts val="0"/>
                        </a:spcBef>
                        <a:spcAft>
                          <a:spcPts val="0"/>
                        </a:spcAft>
                        <a:buClr>
                          <a:srgbClr val="D0D0D0"/>
                        </a:buClr>
                        <a:buSzPts val="1600"/>
                        <a:buFont typeface="Arial"/>
                        <a:buNone/>
                      </a:pPr>
                      <a:r>
                        <a:rPr b="1" lang="en-US" sz="1600">
                          <a:solidFill>
                            <a:srgbClr val="D0D0D0"/>
                          </a:solidFill>
                          <a:latin typeface="Arial"/>
                          <a:ea typeface="Arial"/>
                          <a:cs typeface="Arial"/>
                          <a:sym typeface="Arial"/>
                        </a:rPr>
                        <a:t>For complete tutorials</a:t>
                      </a:r>
                      <a:r>
                        <a:rPr b="1" lang="en-US" sz="16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200"/>
                        <a:buFont typeface="Arial"/>
                        <a:buNone/>
                      </a:pPr>
                      <a:r>
                        <a:rPr b="1" lang="en-US" sz="1200">
                          <a:solidFill>
                            <a:srgbClr val="FFC000"/>
                          </a:solidFill>
                          <a:latin typeface="Arial"/>
                          <a:ea typeface="Arial"/>
                          <a:cs typeface="Arial"/>
                          <a:sym typeface="Arial"/>
                        </a:rPr>
                        <a:t>https://www.posterpresentations.com/helpdesk.html</a:t>
                      </a:r>
                      <a:endParaRPr sz="8800"/>
                    </a:p>
                  </a:txBody>
                  <a:tcPr marT="137150" marB="45725" marR="91450" marL="182875">
                    <a:solidFill>
                      <a:srgbClr val="010101"/>
                    </a:solidFill>
                  </a:tcPr>
                </a:tc>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4"/>
          <p:cNvSpPr txBox="1"/>
          <p:nvPr/>
        </p:nvSpPr>
        <p:spPr>
          <a:xfrm>
            <a:off x="1333503" y="21528803"/>
            <a:ext cx="1885950" cy="250727"/>
          </a:xfrm>
          <a:prstGeom prst="rect">
            <a:avLst/>
          </a:prstGeom>
          <a:noFill/>
          <a:ln>
            <a:noFill/>
          </a:ln>
        </p:spPr>
        <p:txBody>
          <a:bodyPr anchorCtr="0" anchor="t" bIns="32575" lIns="65175" spcFirstLastPara="1" rIns="65175" wrap="square" tIns="32575">
            <a:spAutoFit/>
          </a:bodyPr>
          <a:lstStyle/>
          <a:p>
            <a:pPr indent="0" lvl="0" marL="0" marR="0" rtl="0" algn="l">
              <a:lnSpc>
                <a:spcPct val="65000"/>
              </a:lnSpc>
              <a:spcBef>
                <a:spcPts val="0"/>
              </a:spcBef>
              <a:spcAft>
                <a:spcPts val="0"/>
              </a:spcAft>
              <a:buNone/>
            </a:pPr>
            <a:r>
              <a:rPr b="1" i="0" lang="en-US" sz="4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400"/>
              </a:spcBef>
              <a:spcAft>
                <a:spcPts val="0"/>
              </a:spcAft>
              <a:buNone/>
            </a:pPr>
            <a:r>
              <a:rPr b="1" i="0" lang="en-US" sz="8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
          <p:cNvPicPr preferRelativeResize="0"/>
          <p:nvPr/>
        </p:nvPicPr>
        <p:blipFill>
          <a:blip r:embed="rId3">
            <a:alphaModFix/>
          </a:blip>
          <a:stretch>
            <a:fillRect/>
          </a:stretch>
        </p:blipFill>
        <p:spPr>
          <a:xfrm>
            <a:off x="16573501" y="10954000"/>
            <a:ext cx="5068425" cy="4943850"/>
          </a:xfrm>
          <a:prstGeom prst="rect">
            <a:avLst/>
          </a:prstGeom>
          <a:noFill/>
          <a:ln>
            <a:noFill/>
          </a:ln>
        </p:spPr>
      </p:pic>
      <p:sp>
        <p:nvSpPr>
          <p:cNvPr id="57" name="Google Shape;57;p1"/>
          <p:cNvSpPr txBox="1"/>
          <p:nvPr>
            <p:ph idx="1" type="body"/>
          </p:nvPr>
        </p:nvSpPr>
        <p:spPr>
          <a:xfrm>
            <a:off x="678140" y="4002937"/>
            <a:ext cx="10193400" cy="31005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rgbClr val="1F3864"/>
              </a:buClr>
              <a:buSzPts val="1800"/>
              <a:buNone/>
            </a:pPr>
            <a:r>
              <a:rPr lang="en-US"/>
              <a:t>In recent years, the development of diffusion models has led to their adoption in many areas of computer vision. These models have often supplanted older generative adversarial network (GAN) architectures, which have shown to be consistently outperformed by diffusion models. In this work, we investigate whether this adoption of diffusion models is appropriate to the problem of skewed dataset rebalancing multi-class classification settings, which involves increasing the number of images in minority-classes in skewed datasets from limited resource domains. Specifically, we compare the classification accuracy on a skewed cancer tumor dataset after it has been rebalanced using the current state-of-the-art GAN architecture and denoising diffusion probabilistic models (DDPM's). Through our experiments, we find little difference in performance between these approaches and the baseline and conclude that the vanilla DDPM architecture is not sufficient to improve performance on this rebalancing task.</a:t>
            </a:r>
            <a:endParaRPr/>
          </a:p>
        </p:txBody>
      </p:sp>
      <p:sp>
        <p:nvSpPr>
          <p:cNvPr id="58" name="Google Shape;58;p1"/>
          <p:cNvSpPr txBox="1"/>
          <p:nvPr>
            <p:ph idx="2" type="body"/>
          </p:nvPr>
        </p:nvSpPr>
        <p:spPr>
          <a:xfrm>
            <a:off x="691753" y="3510493"/>
            <a:ext cx="101799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ABSTRACT</a:t>
            </a:r>
            <a:endParaRPr/>
          </a:p>
        </p:txBody>
      </p:sp>
      <p:sp>
        <p:nvSpPr>
          <p:cNvPr id="59" name="Google Shape;59;p1"/>
          <p:cNvSpPr txBox="1"/>
          <p:nvPr>
            <p:ph idx="3" type="body"/>
          </p:nvPr>
        </p:nvSpPr>
        <p:spPr>
          <a:xfrm>
            <a:off x="677454" y="7631604"/>
            <a:ext cx="10194600" cy="14379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rgbClr val="1F3864"/>
              </a:buClr>
              <a:buSzPts val="1800"/>
              <a:buNone/>
            </a:pPr>
            <a:r>
              <a:rPr lang="en-US"/>
              <a:t>To experiment with </a:t>
            </a:r>
            <a:r>
              <a:rPr lang="en-US"/>
              <a:t>improving</a:t>
            </a:r>
            <a:r>
              <a:rPr lang="en-US"/>
              <a:t> the performance of a classification </a:t>
            </a:r>
            <a:r>
              <a:rPr lang="en-US"/>
              <a:t>system</a:t>
            </a:r>
            <a:r>
              <a:rPr lang="en-US"/>
              <a:t> that is trained on a skewed data set by </a:t>
            </a:r>
            <a:r>
              <a:rPr lang="en-US"/>
              <a:t>introducing</a:t>
            </a:r>
            <a:r>
              <a:rPr lang="en-US"/>
              <a:t> </a:t>
            </a:r>
            <a:r>
              <a:rPr lang="en-US"/>
              <a:t>generated</a:t>
            </a:r>
            <a:r>
              <a:rPr lang="en-US"/>
              <a:t> images. These images were generated using a BAGAN and Denoising Diffusion model. Our aim is to see if these generated images can improve the performance of the classification model by providing data to balance out the dataset across the various cancer classes.</a:t>
            </a:r>
            <a:endParaRPr/>
          </a:p>
        </p:txBody>
      </p:sp>
      <p:sp>
        <p:nvSpPr>
          <p:cNvPr id="60" name="Google Shape;60;p1"/>
          <p:cNvSpPr txBox="1"/>
          <p:nvPr>
            <p:ph idx="4" type="body"/>
          </p:nvPr>
        </p:nvSpPr>
        <p:spPr>
          <a:xfrm>
            <a:off x="692260" y="7103416"/>
            <a:ext cx="101799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OBJECTIVES</a:t>
            </a:r>
            <a:endParaRPr/>
          </a:p>
        </p:txBody>
      </p:sp>
      <p:sp>
        <p:nvSpPr>
          <p:cNvPr id="61" name="Google Shape;61;p1"/>
          <p:cNvSpPr txBox="1"/>
          <p:nvPr>
            <p:ph idx="5" type="body"/>
          </p:nvPr>
        </p:nvSpPr>
        <p:spPr>
          <a:xfrm>
            <a:off x="685457" y="9798907"/>
            <a:ext cx="10178700" cy="117309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chemeClr val="dk1"/>
              </a:buClr>
              <a:buSzPts val="1100"/>
              <a:buNone/>
            </a:pPr>
            <a:r>
              <a:rPr b="1" lang="en-US"/>
              <a:t>Dataset Preparation </a:t>
            </a:r>
            <a:r>
              <a:rPr lang="en-US"/>
              <a:t>The dataset we are using was developed with the purpose of detecting brain tumors through MRI scans.  The motivation behind the dataset was to use CNN based models to classify and detect brain tumors through MRI scan early so that it can used help treat patients earlier.  In the training set there are 1321 glioma images, 1339 meningioma images, 1595 no tumor </a:t>
            </a:r>
            <a:r>
              <a:rPr lang="en-US"/>
              <a:t>images</a:t>
            </a:r>
            <a:r>
              <a:rPr lang="en-US"/>
              <a:t>, and 1457 pituitary images. And in the testing set there are 300 glioma images, 306 meningioma images, 405 no tumor </a:t>
            </a:r>
            <a:r>
              <a:rPr lang="en-US"/>
              <a:t>images</a:t>
            </a:r>
            <a:r>
              <a:rPr lang="en-US"/>
              <a:t>, and 300 pituitary images. Each file in this dataset is an image however not all images are the same size or the same number of color channels (some are greyscale others are RGB).</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rgbClr val="1F3864"/>
              </a:buClr>
              <a:buSzPts val="1800"/>
              <a:buNone/>
            </a:pPr>
            <a:r>
              <a:rPr b="1" lang="en-US"/>
              <a:t>BAGAN + Fixed Pose Scans  </a:t>
            </a:r>
            <a:r>
              <a:rPr lang="en-US"/>
              <a:t>We used Huang and Jafari’s original implementation of the BAGAN-GP architecture for training on our dataset. It is important to note BAGAN neural architecture is designed with the intention to ”let the GAN distinguish between different classes explicitly” and learn ”useful features from majority classes and use these to generate images for minority classes” [1]. Therefore, an approach we undertook with BAGAN to improve baseline ResNet classification scores was to select brain scans across classes with the same head orientation. By keeping the scan pose in the dataset across classes consistent, our intention was to make it easier for the BAGAN to learn the differences between the tumor classes and further minimize generator/discriminator loss during training. As a result, our expectation was for the BAGAN to generate more realistic images for minority classes as it no longer has to account for different scan poses. Since the poses are not labeled in the dataset we will need to use unsupervised learning to properly separate all of the poses. We decided to use K-means clustering in order to accomplish this. K-means will group all of the pictures into k clusters, where each cluster represents a group pictures closest to each other in a vector space. To vectorize our images we ran them through a pretrained VGG-16 model and removed the final 2 layers to extract features for each of the images. After that we decided to use PCA to reduce the dimensionality of these vectors as the output of the previous step produces a 4,096 size vector per image. Finally we put the output of PCA through K-means and use the elbow method to find the ideal number of clusters. Since we are clustering the 4 tumors we need to run this for all tumors to find the ideal number across all 4 tumors. This method was taken from the the following article [2].</a:t>
            </a:r>
            <a:endParaRPr/>
          </a:p>
          <a:p>
            <a:pPr indent="0" lvl="0" marL="0" rtl="0" algn="l">
              <a:lnSpc>
                <a:spcPct val="115000"/>
              </a:lnSpc>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b="1" lang="en-US"/>
              <a:t>Denoising Diffusion Probabilistic Models: </a:t>
            </a:r>
            <a:r>
              <a:rPr lang="en-US"/>
              <a:t>As this is the first work that investigates the use of DDPM's for this task, we use a relatively simple U-Net architecture similar to the one proposed by Ho et al. [3] for our models. Specifically, we use a U-Net implementation from the HuggingFace diffusers  library with five regular ResNet blocks along with a single spatial self-attention block each for downsampling and upsampling. We also use an unmodified noise scheduler to the one specified by Ho et al. Unlike with the BAGAN architecture, minority classes are considered independent during the training and generation process. For this reason, it is necessary to train separate DDPM's for each of the minority-classes in the same way that Dhariwal et al. [4] train separate models for each class in their experiments.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ResNet </a:t>
            </a:r>
            <a:r>
              <a:rPr lang="en-US"/>
              <a:t>We used ResNet as our measurement of success. We imported an untrained ResNet18 model via Pytorch and trained the model using our skewed and generated data. We then monitored the validation accuracy across data sets that were generated to monitor a generative model's viability to train a classification system.</a:t>
            </a:r>
            <a:endParaRPr/>
          </a:p>
          <a:p>
            <a:pPr indent="0" lvl="0" marL="0" rtl="0" algn="l">
              <a:spcBef>
                <a:spcPts val="0"/>
              </a:spcBef>
              <a:spcAft>
                <a:spcPts val="0"/>
              </a:spcAft>
              <a:buClr>
                <a:srgbClr val="1F3864"/>
              </a:buClr>
              <a:buSzPts val="1800"/>
              <a:buNone/>
            </a:pPr>
            <a:r>
              <a:t/>
            </a:r>
            <a:endParaRPr/>
          </a:p>
        </p:txBody>
      </p:sp>
      <p:sp>
        <p:nvSpPr>
          <p:cNvPr id="62" name="Google Shape;62;p1"/>
          <p:cNvSpPr txBox="1"/>
          <p:nvPr>
            <p:ph idx="6" type="body"/>
          </p:nvPr>
        </p:nvSpPr>
        <p:spPr>
          <a:xfrm>
            <a:off x="685457" y="9254605"/>
            <a:ext cx="101787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MATERIALS &amp; METHODS</a:t>
            </a:r>
            <a:endParaRPr/>
          </a:p>
        </p:txBody>
      </p:sp>
      <p:sp>
        <p:nvSpPr>
          <p:cNvPr id="63" name="Google Shape;63;p1"/>
          <p:cNvSpPr txBox="1"/>
          <p:nvPr>
            <p:ph idx="7" type="body"/>
          </p:nvPr>
        </p:nvSpPr>
        <p:spPr>
          <a:xfrm>
            <a:off x="11583761" y="4002949"/>
            <a:ext cx="10178700" cy="78105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rgbClr val="1F3864"/>
              </a:buClr>
              <a:buSzPts val="1800"/>
              <a:buNone/>
            </a:pPr>
            <a:r>
              <a:rPr lang="en-US"/>
              <a:t>As mentioned, we train three separate diffusion models for each of the three minority classes (Glioma, Meningioma, Pituitary). During training, we used an Adam optimizer with a learning rate of   0.001, 500 warmup steps with a cosine scheduler, a batch size of 16, over 50 epochs. Due to the nature of training three computationally expensive models, it was infeasible to perform comprehensive hyperparameter tuning on each of these models, However, we did use some manual tuning of the learning rate. We then used this model to generate 1000 images for each of the minority classes. Figure 4 shows examples of these generated images using the diffusion model that was used to augment the training dataset.</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rPr lang="en-US"/>
              <a:t>Using the fixed brain scan pose images, we trained our BAGAN across all four image classes. To </a:t>
            </a:r>
            <a:r>
              <a:rPr lang="en-US"/>
              <a:t>accommodate</a:t>
            </a:r>
            <a:r>
              <a:rPr lang="en-US"/>
              <a:t> Huang and Jafari’s model </a:t>
            </a:r>
            <a:r>
              <a:rPr lang="en-US"/>
              <a:t>architecture, we downsampled the 128x128 grayscale brain images to 64x64 and normalized the pixel values onto the [-1, 1] interval. We trained our autoencoder over 60 epochs and</a:t>
            </a:r>
            <a:r>
              <a:rPr lang="en-US"/>
              <a:t> used an Adam optimizer with a </a:t>
            </a:r>
            <a:r>
              <a:rPr lang="en-US"/>
              <a:t>learning</a:t>
            </a:r>
            <a:r>
              <a:rPr lang="en-US"/>
              <a:t> rate of 0.0020,  </a:t>
            </a:r>
            <a:r>
              <a:rPr lang="en-US"/>
              <a:t>𝛽</a:t>
            </a:r>
            <a:r>
              <a:rPr baseline="-25000" lang="en-US"/>
              <a:t>1</a:t>
            </a:r>
            <a:r>
              <a:rPr lang="en-US"/>
              <a:t> = 0.5, </a:t>
            </a:r>
            <a:r>
              <a:rPr lang="en-US"/>
              <a:t>𝛽</a:t>
            </a:r>
            <a:r>
              <a:rPr baseline="-25000" lang="en-US"/>
              <a:t>2</a:t>
            </a:r>
            <a:r>
              <a:rPr lang="en-US"/>
              <a:t> = 0.9, and a mean absolute error loss function. Our discriminator and </a:t>
            </a:r>
            <a:r>
              <a:rPr lang="en-US"/>
              <a:t>generator</a:t>
            </a:r>
            <a:r>
              <a:rPr lang="en-US"/>
              <a:t> were trained over 50 learning steps with 2 epochs using an identical Adam optimizer with a </a:t>
            </a:r>
            <a:r>
              <a:rPr lang="en-US"/>
              <a:t>learning rate of 0.0002,  𝛽</a:t>
            </a:r>
            <a:r>
              <a:rPr baseline="-25000" lang="en-US"/>
              <a:t>1</a:t>
            </a:r>
            <a:r>
              <a:rPr lang="en-US"/>
              <a:t> = 0.5, 𝛽</a:t>
            </a:r>
            <a:r>
              <a:rPr baseline="-25000" lang="en-US"/>
              <a:t>2</a:t>
            </a:r>
            <a:r>
              <a:rPr lang="en-US"/>
              <a:t> = 0.9. We tuned the model with the goal of minimizing validation autoencoder loss, discriminator loss, and generator loss, in that order. In the end, we generated 1000 images per minority class, as seen in Figure 3, in order to augment the training dataset.</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rPr lang="en-US"/>
              <a:t>When training ResNet18 with the baseline skewed data set, we reached a validation accuracy of 88.875%. Once we introduced bagan and diffusion generated images we reached a 88.7097% and 86.3710% validation accuracy respectively. </a:t>
            </a:r>
            <a:r>
              <a:rPr lang="en-US"/>
              <a:t>While there are slight differences in the peak accuracy of the models depending on the source of generated images or the lack thereof, the change only varies by 2.504%. This change is small compared to the changes the models can make between epochs, and considering the overall trend trend of the models we can see the performance overall remain rather similar. All three models trained start with quick growth into epoch 8 then proceed with considerably slower growth to reach their final maximums.</a:t>
            </a:r>
            <a:endParaRPr/>
          </a:p>
          <a:p>
            <a:pPr indent="0" lvl="0" marL="0" rtl="0" algn="l">
              <a:spcBef>
                <a:spcPts val="0"/>
              </a:spcBef>
              <a:spcAft>
                <a:spcPts val="0"/>
              </a:spcAft>
              <a:buClr>
                <a:srgbClr val="1F3864"/>
              </a:buClr>
              <a:buSzPts val="1800"/>
              <a:buNone/>
            </a:pPr>
            <a:r>
              <a:t/>
            </a:r>
            <a:endParaRPr/>
          </a:p>
        </p:txBody>
      </p:sp>
      <p:sp>
        <p:nvSpPr>
          <p:cNvPr id="64" name="Google Shape;64;p1"/>
          <p:cNvSpPr txBox="1"/>
          <p:nvPr>
            <p:ph idx="8" type="body"/>
          </p:nvPr>
        </p:nvSpPr>
        <p:spPr>
          <a:xfrm>
            <a:off x="11578999" y="3510506"/>
            <a:ext cx="101847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RESULTS</a:t>
            </a:r>
            <a:endParaRPr/>
          </a:p>
        </p:txBody>
      </p:sp>
      <p:sp>
        <p:nvSpPr>
          <p:cNvPr id="65" name="Google Shape;65;p1"/>
          <p:cNvSpPr txBox="1"/>
          <p:nvPr>
            <p:ph idx="9" type="body"/>
          </p:nvPr>
        </p:nvSpPr>
        <p:spPr>
          <a:xfrm>
            <a:off x="22046806" y="3510493"/>
            <a:ext cx="101820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CONCLUSION</a:t>
            </a:r>
            <a:endParaRPr/>
          </a:p>
        </p:txBody>
      </p:sp>
      <p:sp>
        <p:nvSpPr>
          <p:cNvPr id="66" name="Google Shape;66;p1"/>
          <p:cNvSpPr txBox="1"/>
          <p:nvPr>
            <p:ph idx="13" type="body"/>
          </p:nvPr>
        </p:nvSpPr>
        <p:spPr>
          <a:xfrm>
            <a:off x="22046806" y="4002937"/>
            <a:ext cx="10182000" cy="67023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chemeClr val="dk1"/>
              </a:buClr>
              <a:buSzPts val="1100"/>
              <a:buFont typeface="Arial"/>
              <a:buNone/>
            </a:pPr>
            <a:r>
              <a:rPr lang="en-US"/>
              <a:t>Overall, our experiments have shown that introducing generated images into a data set have poor impact on the performance in training a classification system. In every instance of training with generated data little change occurs and change has always been negative on the performance of the model. Introducing the generated data to supplement the underrepresented data led to slightly inferior results. This may be due to the fact that a given image only contains a certain amount of information, or entropy, that can be applied to the classification problem. The diffusion or bagan models cannot create new information or patterns since they are in themselves trained on the same training data set as the classification system is. Thus in terms of information, the benefit that they may provide is that they can evoke patterns already present, but concealed in the data that the classification model may struggle to learn from the data directly. However, it seems our results imply that the ResNet model on its own is able to extract the information and patterns as well as the generative models or at least well enough where any noise from that the generative models create in their images offsets the gains from the processed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If one model is chosen, our results </a:t>
            </a:r>
            <a:r>
              <a:rPr lang="en-US"/>
              <a:t>suggest the BAGAN models produce slightly higher accuracy rates compared to the diffusion model. </a:t>
            </a:r>
            <a:r>
              <a:rPr lang="en-US"/>
              <a:t>This may because the Bagan model </a:t>
            </a:r>
            <a:r>
              <a:rPr lang="en-US"/>
              <a:t>exaggerates</a:t>
            </a:r>
            <a:r>
              <a:rPr lang="en-US"/>
              <a:t> difference between classes. By training the bagan model on only a single perspective, the bagan may have more easily </a:t>
            </a:r>
            <a:r>
              <a:rPr lang="en-US"/>
              <a:t>exaggerated</a:t>
            </a:r>
            <a:r>
              <a:rPr lang="en-US"/>
              <a:t> the patterns unique to the given tumor since all else was kept as equal as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However, as a result of the our testing we do not recommend using generative models to supplement a skewed data set when training a classification system, or at least not one as sophisticated as ResNet. Generating the images greatly expands the computational costs and time of training a classification model while introducing little and negative changes in final performance.</a:t>
            </a:r>
            <a:endParaRPr/>
          </a:p>
          <a:p>
            <a:pPr indent="0" lvl="0" marL="0" rtl="0" algn="l">
              <a:spcBef>
                <a:spcPts val="0"/>
              </a:spcBef>
              <a:spcAft>
                <a:spcPts val="0"/>
              </a:spcAft>
              <a:buClr>
                <a:srgbClr val="1F3864"/>
              </a:buClr>
              <a:buSzPts val="1800"/>
              <a:buNone/>
            </a:pPr>
            <a:r>
              <a:t/>
            </a:r>
            <a:endParaRPr/>
          </a:p>
        </p:txBody>
      </p:sp>
      <p:sp>
        <p:nvSpPr>
          <p:cNvPr id="67" name="Google Shape;67;p1"/>
          <p:cNvSpPr txBox="1"/>
          <p:nvPr>
            <p:ph idx="14" type="body"/>
          </p:nvPr>
        </p:nvSpPr>
        <p:spPr>
          <a:xfrm>
            <a:off x="22046806" y="11473911"/>
            <a:ext cx="101820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REFERENCES</a:t>
            </a:r>
            <a:endParaRPr/>
          </a:p>
        </p:txBody>
      </p:sp>
      <p:sp>
        <p:nvSpPr>
          <p:cNvPr id="68" name="Google Shape;68;p1"/>
          <p:cNvSpPr txBox="1"/>
          <p:nvPr>
            <p:ph idx="15" type="body"/>
          </p:nvPr>
        </p:nvSpPr>
        <p:spPr>
          <a:xfrm>
            <a:off x="22043033" y="11966354"/>
            <a:ext cx="10185900" cy="39315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rgbClr val="1F3864"/>
              </a:buClr>
              <a:buSzPts val="1800"/>
              <a:buNone/>
            </a:pPr>
            <a:r>
              <a:rPr lang="en-US"/>
              <a:t>[1] Giovanni Mariani, Florian Scheidegger, Roxana Istrate, Costas Bekas, and Cristiano Malossi. Bagan: Data augmentation with balancing gan, 2018</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rPr lang="en-US"/>
              <a:t>[2] Gabe Flomo. How to cluster images based on visual similarity, 2020</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rPr lang="en-US"/>
              <a:t>[3] Jonathan Ho, Ajay Jain, and Pieter Abbeel. Denoising diffusion probabilistic models. In H. Larochelle, M. Ranzato, R. Hadsell, M.F. Balcan, and H. Lin, editors, Advances in Neural Information Processing Systems, volume 33, pages 6840–6851. Curran Associates, Inc., 2020.</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rPr lang="en-US"/>
              <a:t>[4] Prafulla Dhariwal and Alex Nichol. Diffusion models beat</a:t>
            </a:r>
            <a:endParaRPr/>
          </a:p>
          <a:p>
            <a:pPr indent="0" lvl="0" marL="0" rtl="0" algn="l">
              <a:spcBef>
                <a:spcPts val="0"/>
              </a:spcBef>
              <a:spcAft>
                <a:spcPts val="0"/>
              </a:spcAft>
              <a:buClr>
                <a:schemeClr val="dk1"/>
              </a:buClr>
              <a:buSzPts val="1100"/>
              <a:buFont typeface="Arial"/>
              <a:buNone/>
            </a:pPr>
            <a:r>
              <a:rPr lang="en-US"/>
              <a:t>gans on image synthesis, 2021</a:t>
            </a:r>
            <a:endParaRPr/>
          </a:p>
          <a:p>
            <a:pPr indent="0" lvl="0" marL="0" rtl="0" algn="l">
              <a:spcBef>
                <a:spcPts val="0"/>
              </a:spcBef>
              <a:spcAft>
                <a:spcPts val="0"/>
              </a:spcAft>
              <a:buClr>
                <a:srgbClr val="1F3864"/>
              </a:buClr>
              <a:buSzPts val="1800"/>
              <a:buNone/>
            </a:pPr>
            <a:r>
              <a:t/>
            </a:r>
            <a:endParaRPr/>
          </a:p>
          <a:p>
            <a:pPr indent="0" lvl="0" marL="0" rtl="0" algn="l">
              <a:spcBef>
                <a:spcPts val="0"/>
              </a:spcBef>
              <a:spcAft>
                <a:spcPts val="0"/>
              </a:spcAft>
              <a:buClr>
                <a:srgbClr val="1F3864"/>
              </a:buClr>
              <a:buSzPts val="1800"/>
              <a:buNone/>
            </a:pPr>
            <a:r>
              <a:t/>
            </a:r>
            <a:endParaRPr/>
          </a:p>
        </p:txBody>
      </p:sp>
      <p:sp>
        <p:nvSpPr>
          <p:cNvPr id="69" name="Google Shape;69;p1"/>
          <p:cNvSpPr txBox="1"/>
          <p:nvPr>
            <p:ph idx="16" type="body"/>
          </p:nvPr>
        </p:nvSpPr>
        <p:spPr>
          <a:xfrm>
            <a:off x="22046806" y="17062451"/>
            <a:ext cx="10182000" cy="532200"/>
          </a:xfrm>
          <a:prstGeom prst="rect">
            <a:avLst/>
          </a:prstGeom>
          <a:noFill/>
          <a:ln>
            <a:noFill/>
          </a:ln>
        </p:spPr>
        <p:txBody>
          <a:bodyPr anchorCtr="0" anchor="ctr" bIns="65300" lIns="65300" spcFirstLastPara="1" rIns="65300" wrap="square" tIns="65300">
            <a:spAutoFit/>
          </a:bodyPr>
          <a:lstStyle/>
          <a:p>
            <a:pPr indent="0" lvl="0" marL="0" rtl="0" algn="ctr">
              <a:spcBef>
                <a:spcPts val="0"/>
              </a:spcBef>
              <a:spcAft>
                <a:spcPts val="0"/>
              </a:spcAft>
              <a:buClr>
                <a:srgbClr val="1F3864"/>
              </a:buClr>
              <a:buSzPts val="2600"/>
              <a:buNone/>
            </a:pPr>
            <a:r>
              <a:rPr lang="en-US"/>
              <a:t>ACKNOWLEDGMENTS</a:t>
            </a:r>
            <a:endParaRPr/>
          </a:p>
        </p:txBody>
      </p:sp>
      <p:sp>
        <p:nvSpPr>
          <p:cNvPr id="70" name="Google Shape;70;p1"/>
          <p:cNvSpPr txBox="1"/>
          <p:nvPr>
            <p:ph idx="17" type="body"/>
          </p:nvPr>
        </p:nvSpPr>
        <p:spPr>
          <a:xfrm>
            <a:off x="22046807" y="17612045"/>
            <a:ext cx="10185900" cy="883800"/>
          </a:xfrm>
          <a:prstGeom prst="rect">
            <a:avLst/>
          </a:prstGeom>
          <a:noFill/>
          <a:ln>
            <a:noFill/>
          </a:ln>
        </p:spPr>
        <p:txBody>
          <a:bodyPr anchorCtr="0" anchor="t" bIns="163250" lIns="163250" spcFirstLastPara="1" rIns="163250" wrap="square" tIns="163250">
            <a:spAutoFit/>
          </a:bodyPr>
          <a:lstStyle/>
          <a:p>
            <a:pPr indent="0" lvl="0" marL="0" rtl="0" algn="l">
              <a:spcBef>
                <a:spcPts val="0"/>
              </a:spcBef>
              <a:spcAft>
                <a:spcPts val="0"/>
              </a:spcAft>
              <a:buClr>
                <a:srgbClr val="1F3864"/>
              </a:buClr>
              <a:buSzPts val="1800"/>
              <a:buNone/>
            </a:pPr>
            <a:r>
              <a:rPr lang="en-US"/>
              <a:t>Many thanks to Dr. Danfei Xu as well as the Deep Learning TA team for their support and advice towards developing the </a:t>
            </a:r>
            <a:r>
              <a:rPr lang="en-US"/>
              <a:t>diffusion</a:t>
            </a:r>
            <a:r>
              <a:rPr lang="en-US"/>
              <a:t> and gan models.</a:t>
            </a:r>
            <a:endParaRPr/>
          </a:p>
        </p:txBody>
      </p:sp>
      <p:sp>
        <p:nvSpPr>
          <p:cNvPr id="71" name="Google Shape;71;p1"/>
          <p:cNvSpPr txBox="1"/>
          <p:nvPr>
            <p:ph idx="18" type="body"/>
          </p:nvPr>
        </p:nvSpPr>
        <p:spPr>
          <a:xfrm>
            <a:off x="4378036" y="1522268"/>
            <a:ext cx="24162328" cy="805296"/>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1F3864"/>
              </a:buClr>
              <a:buSzPts val="4800"/>
              <a:buFont typeface="Calibri"/>
              <a:buNone/>
            </a:pPr>
            <a:r>
              <a:rPr lang="en-US"/>
              <a:t>S. Gill, M. Harbola, E. Mendes, C. Snider</a:t>
            </a:r>
            <a:endParaRPr>
              <a:solidFill>
                <a:srgbClr val="1F3864"/>
              </a:solidFill>
            </a:endParaRPr>
          </a:p>
        </p:txBody>
      </p:sp>
      <p:sp>
        <p:nvSpPr>
          <p:cNvPr id="72" name="Google Shape;72;p1"/>
          <p:cNvSpPr txBox="1"/>
          <p:nvPr>
            <p:ph idx="19" type="body"/>
          </p:nvPr>
        </p:nvSpPr>
        <p:spPr>
          <a:xfrm>
            <a:off x="4378036" y="2305475"/>
            <a:ext cx="24162300" cy="6345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rgbClr val="1F3864"/>
              </a:buClr>
              <a:buSzPts val="4000"/>
              <a:buFont typeface="Calibri"/>
              <a:buNone/>
            </a:pPr>
            <a:r>
              <a:rPr lang="en-US"/>
              <a:t>Georgia Institute of Technology</a:t>
            </a:r>
            <a:endParaRPr>
              <a:solidFill>
                <a:srgbClr val="1F3864"/>
              </a:solidFill>
            </a:endParaRPr>
          </a:p>
        </p:txBody>
      </p:sp>
      <p:sp>
        <p:nvSpPr>
          <p:cNvPr id="73" name="Google Shape;73;p1"/>
          <p:cNvSpPr txBox="1"/>
          <p:nvPr>
            <p:ph idx="20" type="body"/>
          </p:nvPr>
        </p:nvSpPr>
        <p:spPr>
          <a:xfrm>
            <a:off x="4378036" y="319262"/>
            <a:ext cx="24162328" cy="1203006"/>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rgbClr val="1F3864"/>
              </a:buClr>
              <a:buSzPct val="100000"/>
              <a:buFont typeface="Calibri"/>
              <a:buNone/>
            </a:pPr>
            <a:r>
              <a:rPr lang="en-US"/>
              <a:t>On the Use of Denoising Diffusion Models for Dataset Rebalancing</a:t>
            </a:r>
            <a:endParaRPr>
              <a:solidFill>
                <a:srgbClr val="1F3864"/>
              </a:solidFill>
            </a:endParaRPr>
          </a:p>
        </p:txBody>
      </p:sp>
      <p:pic>
        <p:nvPicPr>
          <p:cNvPr id="74" name="Google Shape;74;p1"/>
          <p:cNvPicPr preferRelativeResize="0"/>
          <p:nvPr/>
        </p:nvPicPr>
        <p:blipFill>
          <a:blip r:embed="rId4">
            <a:alphaModFix/>
          </a:blip>
          <a:stretch>
            <a:fillRect/>
          </a:stretch>
        </p:blipFill>
        <p:spPr>
          <a:xfrm>
            <a:off x="12547850" y="15823075"/>
            <a:ext cx="3860747" cy="6042901"/>
          </a:xfrm>
          <a:prstGeom prst="rect">
            <a:avLst/>
          </a:prstGeom>
          <a:noFill/>
          <a:ln>
            <a:noFill/>
          </a:ln>
        </p:spPr>
      </p:pic>
      <p:pic>
        <p:nvPicPr>
          <p:cNvPr id="75" name="Google Shape;75;p1"/>
          <p:cNvPicPr preferRelativeResize="0"/>
          <p:nvPr/>
        </p:nvPicPr>
        <p:blipFill rotWithShape="1">
          <a:blip r:embed="rId5">
            <a:alphaModFix/>
          </a:blip>
          <a:srcRect b="0" l="8525" r="4834" t="0"/>
          <a:stretch/>
        </p:blipFill>
        <p:spPr>
          <a:xfrm>
            <a:off x="17021788" y="15897850"/>
            <a:ext cx="3438600" cy="6042900"/>
          </a:xfrm>
          <a:prstGeom prst="rect">
            <a:avLst/>
          </a:prstGeom>
          <a:noFill/>
          <a:ln>
            <a:noFill/>
          </a:ln>
        </p:spPr>
      </p:pic>
      <p:pic>
        <p:nvPicPr>
          <p:cNvPr id="76" name="Google Shape;76;p1"/>
          <p:cNvPicPr preferRelativeResize="0"/>
          <p:nvPr/>
        </p:nvPicPr>
        <p:blipFill>
          <a:blip r:embed="rId6">
            <a:alphaModFix/>
          </a:blip>
          <a:stretch>
            <a:fillRect/>
          </a:stretch>
        </p:blipFill>
        <p:spPr>
          <a:xfrm>
            <a:off x="12012605" y="11550099"/>
            <a:ext cx="3860750" cy="4390676"/>
          </a:xfrm>
          <a:prstGeom prst="rect">
            <a:avLst/>
          </a:prstGeom>
          <a:noFill/>
          <a:ln>
            <a:noFill/>
          </a:ln>
        </p:spPr>
      </p:pic>
      <p:pic>
        <p:nvPicPr>
          <p:cNvPr id="77" name="Google Shape;77;p1"/>
          <p:cNvPicPr preferRelativeResize="0"/>
          <p:nvPr/>
        </p:nvPicPr>
        <p:blipFill>
          <a:blip r:embed="rId7">
            <a:alphaModFix/>
          </a:blip>
          <a:stretch>
            <a:fillRect/>
          </a:stretch>
        </p:blipFill>
        <p:spPr>
          <a:xfrm>
            <a:off x="491014" y="466200"/>
            <a:ext cx="3205705" cy="32057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8x72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2012-02-09T21:09:21Z</dcterms:created>
  <dc:creator>PosterPresentations.com</dc:creator>
</cp:coreProperties>
</file>