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63" r:id="rId15"/>
    <p:sldId id="264" r:id="rId16"/>
    <p:sldId id="266" r:id="rId17"/>
    <p:sldId id="261" r:id="rId18"/>
    <p:sldId id="26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F2425-03C3-4B20-A9D0-73AD86A8FF0E}" type="datetimeFigureOut">
              <a:rPr lang="en-IN" smtClean="0"/>
              <a:pPr/>
              <a:t>16-11-2013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A7E6-4732-46A8-A222-502140D608F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F2425-03C3-4B20-A9D0-73AD86A8FF0E}" type="datetimeFigureOut">
              <a:rPr lang="en-IN" smtClean="0"/>
              <a:pPr/>
              <a:t>16-11-2013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A7E6-4732-46A8-A222-502140D608F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F2425-03C3-4B20-A9D0-73AD86A8FF0E}" type="datetimeFigureOut">
              <a:rPr lang="en-IN" smtClean="0"/>
              <a:pPr/>
              <a:t>16-11-2013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A7E6-4732-46A8-A222-502140D608F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F2425-03C3-4B20-A9D0-73AD86A8FF0E}" type="datetimeFigureOut">
              <a:rPr lang="en-IN" smtClean="0"/>
              <a:pPr/>
              <a:t>16-11-2013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A7E6-4732-46A8-A222-502140D608F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F2425-03C3-4B20-A9D0-73AD86A8FF0E}" type="datetimeFigureOut">
              <a:rPr lang="en-IN" smtClean="0"/>
              <a:pPr/>
              <a:t>16-11-2013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A7E6-4732-46A8-A222-502140D608F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F2425-03C3-4B20-A9D0-73AD86A8FF0E}" type="datetimeFigureOut">
              <a:rPr lang="en-IN" smtClean="0"/>
              <a:pPr/>
              <a:t>16-11-2013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A7E6-4732-46A8-A222-502140D608F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F2425-03C3-4B20-A9D0-73AD86A8FF0E}" type="datetimeFigureOut">
              <a:rPr lang="en-IN" smtClean="0"/>
              <a:pPr/>
              <a:t>16-11-2013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A7E6-4732-46A8-A222-502140D608F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F2425-03C3-4B20-A9D0-73AD86A8FF0E}" type="datetimeFigureOut">
              <a:rPr lang="en-IN" smtClean="0"/>
              <a:pPr/>
              <a:t>16-11-2013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A7E6-4732-46A8-A222-502140D608F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F2425-03C3-4B20-A9D0-73AD86A8FF0E}" type="datetimeFigureOut">
              <a:rPr lang="en-IN" smtClean="0"/>
              <a:pPr/>
              <a:t>16-11-2013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A7E6-4732-46A8-A222-502140D608F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F2425-03C3-4B20-A9D0-73AD86A8FF0E}" type="datetimeFigureOut">
              <a:rPr lang="en-IN" smtClean="0"/>
              <a:pPr/>
              <a:t>16-11-2013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A7E6-4732-46A8-A222-502140D608F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F2425-03C3-4B20-A9D0-73AD86A8FF0E}" type="datetimeFigureOut">
              <a:rPr lang="en-IN" smtClean="0"/>
              <a:pPr/>
              <a:t>16-11-2013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A7E6-4732-46A8-A222-502140D608F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F2425-03C3-4B20-A9D0-73AD86A8FF0E}" type="datetimeFigureOut">
              <a:rPr lang="en-IN" smtClean="0"/>
              <a:pPr/>
              <a:t>16-11-2013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9A7E6-4732-46A8-A222-502140D608F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528" y="692696"/>
            <a:ext cx="532859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700" b="1" dirty="0" smtClean="0">
                <a:solidFill>
                  <a:schemeClr val="accent6">
                    <a:lumMod val="50000"/>
                  </a:schemeClr>
                </a:solidFill>
              </a:rPr>
              <a:t>Leader Election in Cognitive Radio Networks </a:t>
            </a:r>
            <a:endParaRPr lang="en-IN" sz="37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3528" y="191683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2500" b="0" i="0" u="none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Under the guidance of :</a:t>
            </a:r>
          </a:p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A. K. Singh</a:t>
            </a:r>
          </a:p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Professor</a:t>
            </a:r>
          </a:p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National Institute of Technology, Kurukshetra</a:t>
            </a:r>
          </a:p>
          <a:p>
            <a:pPr marL="514350" marR="0" lvl="0" indent="-5143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4941168"/>
            <a:ext cx="446449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 smtClean="0">
                <a:solidFill>
                  <a:schemeClr val="accent6">
                    <a:lumMod val="50000"/>
                  </a:schemeClr>
                </a:solidFill>
              </a:rPr>
              <a:t>Group Number : 1</a:t>
            </a:r>
          </a:p>
          <a:p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Harpreet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Kaur (110492)</a:t>
            </a:r>
          </a:p>
          <a:p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Bhavika (110223)</a:t>
            </a:r>
          </a:p>
          <a:p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Shivani (110137)</a:t>
            </a:r>
          </a:p>
        </p:txBody>
      </p:sp>
      <p:pic>
        <p:nvPicPr>
          <p:cNvPr id="9" name="Picture 8" descr="NITKKR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0192" y="980728"/>
            <a:ext cx="1929352" cy="20162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/>
          <p:cNvSpPr/>
          <p:nvPr/>
        </p:nvSpPr>
        <p:spPr>
          <a:xfrm>
            <a:off x="1872208" y="1988840"/>
            <a:ext cx="504056" cy="432048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13</a:t>
            </a:r>
            <a:endParaRPr lang="en-IN" sz="1100" dirty="0"/>
          </a:p>
        </p:txBody>
      </p:sp>
      <p:sp>
        <p:nvSpPr>
          <p:cNvPr id="3" name="Flowchart: Connector 2"/>
          <p:cNvSpPr/>
          <p:nvPr/>
        </p:nvSpPr>
        <p:spPr>
          <a:xfrm>
            <a:off x="3168352" y="1988840"/>
            <a:ext cx="504056" cy="432048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11</a:t>
            </a:r>
            <a:endParaRPr lang="en-IN" sz="1100" dirty="0"/>
          </a:p>
        </p:txBody>
      </p:sp>
      <p:sp>
        <p:nvSpPr>
          <p:cNvPr id="4" name="Flowchart: Connector 3"/>
          <p:cNvSpPr/>
          <p:nvPr/>
        </p:nvSpPr>
        <p:spPr>
          <a:xfrm>
            <a:off x="936104" y="2492896"/>
            <a:ext cx="504056" cy="432048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4</a:t>
            </a:r>
            <a:endParaRPr lang="en-IN" sz="1100" dirty="0"/>
          </a:p>
        </p:txBody>
      </p:sp>
      <p:sp>
        <p:nvSpPr>
          <p:cNvPr id="5" name="Flowchart: Connector 4"/>
          <p:cNvSpPr/>
          <p:nvPr/>
        </p:nvSpPr>
        <p:spPr>
          <a:xfrm>
            <a:off x="2232248" y="4869160"/>
            <a:ext cx="504056" cy="432048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1</a:t>
            </a:r>
            <a:endParaRPr lang="en-IN" sz="1100" dirty="0"/>
          </a:p>
        </p:txBody>
      </p:sp>
      <p:sp>
        <p:nvSpPr>
          <p:cNvPr id="6" name="Flowchart: Connector 5"/>
          <p:cNvSpPr/>
          <p:nvPr/>
        </p:nvSpPr>
        <p:spPr>
          <a:xfrm>
            <a:off x="3384376" y="2780928"/>
            <a:ext cx="504056" cy="432048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16</a:t>
            </a:r>
            <a:endParaRPr lang="en-IN" sz="1100" dirty="0"/>
          </a:p>
        </p:txBody>
      </p:sp>
      <p:sp>
        <p:nvSpPr>
          <p:cNvPr id="7" name="Flowchart: Connector 6"/>
          <p:cNvSpPr/>
          <p:nvPr/>
        </p:nvSpPr>
        <p:spPr>
          <a:xfrm>
            <a:off x="2160240" y="2924944"/>
            <a:ext cx="504056" cy="432048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15</a:t>
            </a:r>
            <a:endParaRPr lang="en-IN" sz="1100" dirty="0"/>
          </a:p>
        </p:txBody>
      </p:sp>
      <p:sp>
        <p:nvSpPr>
          <p:cNvPr id="8" name="Flowchart: Connector 7"/>
          <p:cNvSpPr/>
          <p:nvPr/>
        </p:nvSpPr>
        <p:spPr>
          <a:xfrm>
            <a:off x="2448272" y="4005064"/>
            <a:ext cx="504056" cy="432048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5</a:t>
            </a:r>
            <a:endParaRPr lang="en-IN" sz="1100" dirty="0"/>
          </a:p>
        </p:txBody>
      </p:sp>
      <p:sp>
        <p:nvSpPr>
          <p:cNvPr id="9" name="Flowchart: Connector 8"/>
          <p:cNvSpPr/>
          <p:nvPr/>
        </p:nvSpPr>
        <p:spPr>
          <a:xfrm>
            <a:off x="864096" y="3573016"/>
            <a:ext cx="504056" cy="432048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9</a:t>
            </a:r>
            <a:endParaRPr lang="en-IN" sz="1100" dirty="0"/>
          </a:p>
        </p:txBody>
      </p:sp>
      <p:cxnSp>
        <p:nvCxnSpPr>
          <p:cNvPr id="10" name="Straight Connector 9"/>
          <p:cNvCxnSpPr>
            <a:stCxn id="7" idx="0"/>
            <a:endCxn id="2" idx="5"/>
          </p:cNvCxnSpPr>
          <p:nvPr/>
        </p:nvCxnSpPr>
        <p:spPr>
          <a:xfrm flipH="1" flipV="1">
            <a:off x="2302447" y="2357616"/>
            <a:ext cx="109821" cy="567328"/>
          </a:xfrm>
          <a:prstGeom prst="line">
            <a:avLst/>
          </a:prstGeom>
          <a:ln>
            <a:solidFill>
              <a:schemeClr val="tx2"/>
            </a:solidFill>
          </a:ln>
          <a:scene3d>
            <a:camera prst="orthographicFront"/>
            <a:lightRig rig="threePt" dir="t"/>
          </a:scene3d>
          <a:sp3d contour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5"/>
            <a:endCxn id="7" idx="1"/>
          </p:cNvCxnSpPr>
          <p:nvPr/>
        </p:nvCxnSpPr>
        <p:spPr>
          <a:xfrm>
            <a:off x="1366343" y="2861672"/>
            <a:ext cx="867714" cy="126544"/>
          </a:xfrm>
          <a:prstGeom prst="line">
            <a:avLst/>
          </a:prstGeom>
          <a:scene3d>
            <a:camera prst="orthographicFront"/>
            <a:lightRig rig="threePt" dir="t"/>
          </a:scene3d>
          <a:sp3d contour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7"/>
            <a:endCxn id="7" idx="4"/>
          </p:cNvCxnSpPr>
          <p:nvPr/>
        </p:nvCxnSpPr>
        <p:spPr>
          <a:xfrm flipH="1" flipV="1">
            <a:off x="2412268" y="3356992"/>
            <a:ext cx="466243" cy="711344"/>
          </a:xfrm>
          <a:prstGeom prst="line">
            <a:avLst/>
          </a:prstGeom>
          <a:scene3d>
            <a:camera prst="orthographicFront"/>
            <a:lightRig rig="threePt" dir="t"/>
          </a:scene3d>
          <a:sp3d contourW="19050">
            <a:contourClr>
              <a:schemeClr val="tx1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7"/>
            <a:endCxn id="3" idx="4"/>
          </p:cNvCxnSpPr>
          <p:nvPr/>
        </p:nvCxnSpPr>
        <p:spPr>
          <a:xfrm flipV="1">
            <a:off x="2590479" y="2420888"/>
            <a:ext cx="829901" cy="567328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contour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6"/>
            <a:endCxn id="6" idx="2"/>
          </p:cNvCxnSpPr>
          <p:nvPr/>
        </p:nvCxnSpPr>
        <p:spPr>
          <a:xfrm flipV="1">
            <a:off x="2664296" y="2996952"/>
            <a:ext cx="720080" cy="144016"/>
          </a:xfrm>
          <a:prstGeom prst="line">
            <a:avLst/>
          </a:prstGeom>
          <a:scene3d>
            <a:camera prst="orthographicFront"/>
            <a:lightRig rig="threePt" dir="t"/>
          </a:scene3d>
          <a:sp3d contourW="19050">
            <a:contourClr>
              <a:schemeClr val="tx1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7"/>
            <a:endCxn id="7" idx="3"/>
          </p:cNvCxnSpPr>
          <p:nvPr/>
        </p:nvCxnSpPr>
        <p:spPr>
          <a:xfrm flipV="1">
            <a:off x="1294335" y="3293720"/>
            <a:ext cx="939722" cy="342568"/>
          </a:xfrm>
          <a:prstGeom prst="line">
            <a:avLst/>
          </a:prstGeom>
          <a:ln cmpd="sng">
            <a:solidFill>
              <a:schemeClr val="tx1"/>
            </a:solidFill>
          </a:ln>
          <a:scene3d>
            <a:camera prst="orthographicFront"/>
            <a:lightRig rig="threePt" dir="t"/>
          </a:scene3d>
          <a:sp3d contour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0"/>
            <a:endCxn id="8" idx="4"/>
          </p:cNvCxnSpPr>
          <p:nvPr/>
        </p:nvCxnSpPr>
        <p:spPr>
          <a:xfrm flipV="1">
            <a:off x="2484276" y="4437112"/>
            <a:ext cx="216024" cy="432048"/>
          </a:xfrm>
          <a:prstGeom prst="line">
            <a:avLst/>
          </a:prstGeom>
          <a:scene3d>
            <a:camera prst="orthographicFront"/>
            <a:lightRig rig="threePt" dir="t"/>
          </a:scene3d>
          <a:sp3d contour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Connector 16"/>
          <p:cNvSpPr/>
          <p:nvPr/>
        </p:nvSpPr>
        <p:spPr>
          <a:xfrm>
            <a:off x="0" y="2348880"/>
            <a:ext cx="504056" cy="432048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12</a:t>
            </a:r>
            <a:endParaRPr lang="en-IN" sz="1100" dirty="0"/>
          </a:p>
        </p:txBody>
      </p:sp>
      <p:sp>
        <p:nvSpPr>
          <p:cNvPr id="18" name="Flowchart: Connector 17"/>
          <p:cNvSpPr/>
          <p:nvPr/>
        </p:nvSpPr>
        <p:spPr>
          <a:xfrm>
            <a:off x="4032448" y="1124744"/>
            <a:ext cx="504056" cy="432048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12</a:t>
            </a:r>
            <a:endParaRPr lang="en-IN" sz="1100" dirty="0"/>
          </a:p>
        </p:txBody>
      </p:sp>
      <p:cxnSp>
        <p:nvCxnSpPr>
          <p:cNvPr id="19" name="Straight Connector 18"/>
          <p:cNvCxnSpPr>
            <a:stCxn id="17" idx="6"/>
            <a:endCxn id="4" idx="2"/>
          </p:cNvCxnSpPr>
          <p:nvPr/>
        </p:nvCxnSpPr>
        <p:spPr>
          <a:xfrm>
            <a:off x="504056" y="2564904"/>
            <a:ext cx="432048" cy="144016"/>
          </a:xfrm>
          <a:prstGeom prst="line">
            <a:avLst/>
          </a:prstGeom>
          <a:scene3d>
            <a:camera prst="orthographicFront"/>
            <a:lightRig rig="threePt" dir="t"/>
          </a:scene3d>
          <a:sp3d contour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3" idx="7"/>
            <a:endCxn id="18" idx="3"/>
          </p:cNvCxnSpPr>
          <p:nvPr/>
        </p:nvCxnSpPr>
        <p:spPr>
          <a:xfrm flipV="1">
            <a:off x="3598591" y="1493520"/>
            <a:ext cx="507674" cy="558592"/>
          </a:xfrm>
          <a:prstGeom prst="line">
            <a:avLst/>
          </a:prstGeom>
          <a:scene3d>
            <a:camera prst="orthographicFront"/>
            <a:lightRig rig="threePt" dir="t"/>
          </a:scene3d>
          <a:sp3d contour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7"/>
            <a:endCxn id="2" idx="2"/>
          </p:cNvCxnSpPr>
          <p:nvPr/>
        </p:nvCxnSpPr>
        <p:spPr>
          <a:xfrm flipV="1">
            <a:off x="1366343" y="2204864"/>
            <a:ext cx="505865" cy="351304"/>
          </a:xfrm>
          <a:prstGeom prst="line">
            <a:avLst/>
          </a:prstGeom>
          <a:scene3d>
            <a:camera prst="orthographicFront"/>
            <a:lightRig rig="threePt" dir="t"/>
          </a:scene3d>
          <a:sp3d contour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3" idx="4"/>
            <a:endCxn id="6" idx="0"/>
          </p:cNvCxnSpPr>
          <p:nvPr/>
        </p:nvCxnSpPr>
        <p:spPr>
          <a:xfrm>
            <a:off x="3420380" y="2420888"/>
            <a:ext cx="216024" cy="360040"/>
          </a:xfrm>
          <a:prstGeom prst="line">
            <a:avLst/>
          </a:prstGeom>
          <a:scene3d>
            <a:camera prst="orthographicFront"/>
            <a:lightRig rig="threePt" dir="t"/>
          </a:scene3d>
          <a:sp3d contour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" idx="4"/>
            <a:endCxn id="8" idx="6"/>
          </p:cNvCxnSpPr>
          <p:nvPr/>
        </p:nvCxnSpPr>
        <p:spPr>
          <a:xfrm flipH="1">
            <a:off x="2952328" y="3212976"/>
            <a:ext cx="684076" cy="1008112"/>
          </a:xfrm>
          <a:prstGeom prst="line">
            <a:avLst/>
          </a:prstGeom>
          <a:scene3d>
            <a:camera prst="orthographicFront"/>
            <a:lightRig rig="threePt" dir="t"/>
          </a:scene3d>
          <a:sp3d contour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hape 23"/>
          <p:cNvCxnSpPr>
            <a:stCxn id="7" idx="1"/>
            <a:endCxn id="4" idx="6"/>
          </p:cNvCxnSpPr>
          <p:nvPr/>
        </p:nvCxnSpPr>
        <p:spPr>
          <a:xfrm rot="16200000" flipV="1">
            <a:off x="1697461" y="2451619"/>
            <a:ext cx="279296" cy="793897"/>
          </a:xfrm>
          <a:prstGeom prst="curvedConnector2">
            <a:avLst/>
          </a:prstGeom>
          <a:ln>
            <a:tailEnd type="arrow"/>
          </a:ln>
          <a:scene3d>
            <a:camera prst="orthographicFront"/>
            <a:lightRig rig="threePt" dir="t"/>
          </a:scene3d>
          <a:sp3d contourW="12700">
            <a:contourClr>
              <a:srgbClr val="FF0000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hape 24"/>
          <p:cNvCxnSpPr>
            <a:stCxn id="7" idx="0"/>
            <a:endCxn id="2" idx="6"/>
          </p:cNvCxnSpPr>
          <p:nvPr/>
        </p:nvCxnSpPr>
        <p:spPr>
          <a:xfrm rot="16200000" flipV="1">
            <a:off x="2034226" y="2546902"/>
            <a:ext cx="720080" cy="36004"/>
          </a:xfrm>
          <a:prstGeom prst="curvedConnector2">
            <a:avLst/>
          </a:prstGeom>
          <a:ln>
            <a:tailEnd type="arrow"/>
          </a:ln>
          <a:scene3d>
            <a:camera prst="orthographicFront"/>
            <a:lightRig rig="threePt" dir="t"/>
          </a:scene3d>
          <a:sp3d contourW="12700">
            <a:contourClr>
              <a:srgbClr val="FF0000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39"/>
          <p:cNvCxnSpPr>
            <a:stCxn id="7" idx="2"/>
            <a:endCxn id="9" idx="0"/>
          </p:cNvCxnSpPr>
          <p:nvPr/>
        </p:nvCxnSpPr>
        <p:spPr>
          <a:xfrm rot="10800000" flipV="1">
            <a:off x="1116124" y="3140968"/>
            <a:ext cx="1044116" cy="432048"/>
          </a:xfrm>
          <a:prstGeom prst="curvedConnector2">
            <a:avLst/>
          </a:prstGeom>
          <a:ln>
            <a:tailEnd type="arrow"/>
          </a:ln>
          <a:scene3d>
            <a:camera prst="orthographicFront"/>
            <a:lightRig rig="threePt" dir="t"/>
          </a:scene3d>
          <a:sp3d contourW="12700">
            <a:contourClr>
              <a:srgbClr val="FF0000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7" idx="3"/>
            <a:endCxn id="8" idx="1"/>
          </p:cNvCxnSpPr>
          <p:nvPr/>
        </p:nvCxnSpPr>
        <p:spPr>
          <a:xfrm rot="16200000" flipH="1">
            <a:off x="1990765" y="3537012"/>
            <a:ext cx="774616" cy="288032"/>
          </a:xfrm>
          <a:prstGeom prst="curvedConnector3">
            <a:avLst>
              <a:gd name="adj1" fmla="val 50000"/>
            </a:avLst>
          </a:prstGeom>
          <a:ln>
            <a:tailEnd type="arrow"/>
          </a:ln>
          <a:scene3d>
            <a:camera prst="orthographicFront"/>
            <a:lightRig rig="threePt" dir="t"/>
          </a:scene3d>
          <a:sp3d contourW="12700">
            <a:contourClr>
              <a:srgbClr val="FF0000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hape 27"/>
          <p:cNvCxnSpPr>
            <a:stCxn id="7" idx="6"/>
            <a:endCxn id="6" idx="3"/>
          </p:cNvCxnSpPr>
          <p:nvPr/>
        </p:nvCxnSpPr>
        <p:spPr>
          <a:xfrm>
            <a:off x="2664296" y="3140968"/>
            <a:ext cx="793897" cy="8736"/>
          </a:xfrm>
          <a:prstGeom prst="curvedConnector4">
            <a:avLst>
              <a:gd name="adj1" fmla="val 45351"/>
              <a:gd name="adj2" fmla="val 2716758"/>
            </a:avLst>
          </a:prstGeom>
          <a:ln>
            <a:tailEnd type="arrow"/>
          </a:ln>
          <a:scene3d>
            <a:camera prst="orthographicFront"/>
            <a:lightRig rig="threePt" dir="t"/>
          </a:scene3d>
          <a:sp3d contourW="12700">
            <a:contourClr>
              <a:srgbClr val="FF0000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hape 28"/>
          <p:cNvCxnSpPr>
            <a:stCxn id="7" idx="7"/>
            <a:endCxn id="3" idx="2"/>
          </p:cNvCxnSpPr>
          <p:nvPr/>
        </p:nvCxnSpPr>
        <p:spPr>
          <a:xfrm rot="5400000" flipH="1" flipV="1">
            <a:off x="2487739" y="2307604"/>
            <a:ext cx="783352" cy="577873"/>
          </a:xfrm>
          <a:prstGeom prst="curvedConnector2">
            <a:avLst/>
          </a:prstGeom>
          <a:ln>
            <a:tailEnd type="arrow"/>
          </a:ln>
          <a:scene3d>
            <a:camera prst="orthographicFront"/>
            <a:lightRig rig="threePt" dir="t"/>
          </a:scene3d>
          <a:sp3d contourW="12700">
            <a:contourClr>
              <a:srgbClr val="FF0000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4" idx="1"/>
            <a:endCxn id="17" idx="7"/>
          </p:cNvCxnSpPr>
          <p:nvPr/>
        </p:nvCxnSpPr>
        <p:spPr>
          <a:xfrm rot="16200000" flipV="1">
            <a:off x="648072" y="2194319"/>
            <a:ext cx="144016" cy="579682"/>
          </a:xfrm>
          <a:prstGeom prst="curvedConnector3">
            <a:avLst>
              <a:gd name="adj1" fmla="val 302666"/>
            </a:avLst>
          </a:prstGeom>
          <a:ln>
            <a:tailEnd type="arrow"/>
          </a:ln>
          <a:scene3d>
            <a:camera prst="orthographicFront"/>
            <a:lightRig rig="threePt" dir="t"/>
          </a:scene3d>
          <a:sp3d contourW="12700">
            <a:contourClr>
              <a:srgbClr val="FF0000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3" idx="0"/>
            <a:endCxn id="18" idx="1"/>
          </p:cNvCxnSpPr>
          <p:nvPr/>
        </p:nvCxnSpPr>
        <p:spPr>
          <a:xfrm rot="5400000" flipH="1" flipV="1">
            <a:off x="3362910" y="1245486"/>
            <a:ext cx="800824" cy="685885"/>
          </a:xfrm>
          <a:prstGeom prst="curvedConnector3">
            <a:avLst>
              <a:gd name="adj1" fmla="val 136446"/>
            </a:avLst>
          </a:prstGeom>
          <a:ln>
            <a:tailEnd type="arrow"/>
          </a:ln>
          <a:scene3d>
            <a:camera prst="orthographicFront"/>
            <a:lightRig rig="threePt" dir="t"/>
          </a:scene3d>
          <a:sp3d contourW="12700">
            <a:contourClr>
              <a:srgbClr val="FF0000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8" idx="3"/>
            <a:endCxn id="5" idx="1"/>
          </p:cNvCxnSpPr>
          <p:nvPr/>
        </p:nvCxnSpPr>
        <p:spPr>
          <a:xfrm rot="5400000">
            <a:off x="2134781" y="4545124"/>
            <a:ext cx="558592" cy="216024"/>
          </a:xfrm>
          <a:prstGeom prst="curvedConnector3">
            <a:avLst>
              <a:gd name="adj1" fmla="val 50000"/>
            </a:avLst>
          </a:prstGeom>
          <a:ln>
            <a:tailEnd type="arrow"/>
          </a:ln>
          <a:scene3d>
            <a:camera prst="orthographicFront"/>
            <a:lightRig rig="threePt" dir="t"/>
          </a:scene3d>
          <a:sp3d contourW="12700">
            <a:contourClr>
              <a:srgbClr val="FF0000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296144" y="1628800"/>
            <a:ext cx="1534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latin typeface="Georgia" pitchFamily="18" charset="0"/>
              </a:rPr>
              <a:t>Fine with the leader</a:t>
            </a:r>
            <a:endParaRPr lang="en-IN" sz="1200" dirty="0">
              <a:latin typeface="Georgia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36104" y="220486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</a:t>
            </a:r>
            <a:endParaRPr lang="en-IN" dirty="0"/>
          </a:p>
        </p:txBody>
      </p:sp>
      <p:sp>
        <p:nvSpPr>
          <p:cNvPr id="36" name="TextBox 35"/>
          <p:cNvSpPr txBox="1"/>
          <p:nvPr/>
        </p:nvSpPr>
        <p:spPr>
          <a:xfrm>
            <a:off x="2664296" y="436510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</a:t>
            </a:r>
            <a:endParaRPr lang="en-IN" dirty="0"/>
          </a:p>
        </p:txBody>
      </p:sp>
      <p:cxnSp>
        <p:nvCxnSpPr>
          <p:cNvPr id="44" name="Curved Connector 43"/>
          <p:cNvCxnSpPr>
            <a:stCxn id="4" idx="3"/>
            <a:endCxn id="8" idx="2"/>
          </p:cNvCxnSpPr>
          <p:nvPr/>
        </p:nvCxnSpPr>
        <p:spPr>
          <a:xfrm rot="16200000" flipH="1">
            <a:off x="1049388" y="2822204"/>
            <a:ext cx="1359416" cy="1438351"/>
          </a:xfrm>
          <a:prstGeom prst="curvedConnector2">
            <a:avLst/>
          </a:prstGeom>
          <a:ln>
            <a:solidFill>
              <a:schemeClr val="tx1"/>
            </a:solidFill>
            <a:prstDash val="sysDash"/>
            <a:tailEnd type="arrow"/>
          </a:ln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hape 45"/>
          <p:cNvCxnSpPr/>
          <p:nvPr/>
        </p:nvCxnSpPr>
        <p:spPr>
          <a:xfrm rot="10800000">
            <a:off x="1080120" y="2924944"/>
            <a:ext cx="1296144" cy="115212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843808" y="5661248"/>
            <a:ext cx="28803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If A and B interchange they become primary as shown in next figure and weight change is there.</a:t>
            </a:r>
            <a:endParaRPr lang="en-IN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395536" y="332656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Case 4: Transformation from primary to Secondary</a:t>
            </a:r>
            <a:endParaRPr lang="en-IN" dirty="0"/>
          </a:p>
        </p:txBody>
      </p:sp>
      <p:sp>
        <p:nvSpPr>
          <p:cNvPr id="41" name="Flowchart: Connector 40"/>
          <p:cNvSpPr/>
          <p:nvPr/>
        </p:nvSpPr>
        <p:spPr>
          <a:xfrm>
            <a:off x="6479704" y="2420888"/>
            <a:ext cx="504056" cy="432048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13</a:t>
            </a:r>
            <a:endParaRPr lang="en-IN" sz="1100" dirty="0"/>
          </a:p>
        </p:txBody>
      </p:sp>
      <p:sp>
        <p:nvSpPr>
          <p:cNvPr id="42" name="Flowchart: Connector 41"/>
          <p:cNvSpPr/>
          <p:nvPr/>
        </p:nvSpPr>
        <p:spPr>
          <a:xfrm>
            <a:off x="7775848" y="2420888"/>
            <a:ext cx="504056" cy="432048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11</a:t>
            </a:r>
            <a:endParaRPr lang="en-IN" sz="1100" dirty="0"/>
          </a:p>
        </p:txBody>
      </p:sp>
      <p:sp>
        <p:nvSpPr>
          <p:cNvPr id="43" name="Flowchart: Connector 42"/>
          <p:cNvSpPr/>
          <p:nvPr/>
        </p:nvSpPr>
        <p:spPr>
          <a:xfrm>
            <a:off x="5543600" y="2924944"/>
            <a:ext cx="504056" cy="43204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32</a:t>
            </a:r>
            <a:endParaRPr lang="en-IN" sz="1100" dirty="0"/>
          </a:p>
        </p:txBody>
      </p:sp>
      <p:sp>
        <p:nvSpPr>
          <p:cNvPr id="45" name="Flowchart: Connector 44"/>
          <p:cNvSpPr/>
          <p:nvPr/>
        </p:nvSpPr>
        <p:spPr>
          <a:xfrm>
            <a:off x="6839744" y="5301208"/>
            <a:ext cx="504056" cy="432048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1</a:t>
            </a:r>
            <a:endParaRPr lang="en-IN" sz="1100" dirty="0"/>
          </a:p>
        </p:txBody>
      </p:sp>
      <p:sp>
        <p:nvSpPr>
          <p:cNvPr id="47" name="Flowchart: Connector 46"/>
          <p:cNvSpPr/>
          <p:nvPr/>
        </p:nvSpPr>
        <p:spPr>
          <a:xfrm>
            <a:off x="7991872" y="3212976"/>
            <a:ext cx="504056" cy="432048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16</a:t>
            </a:r>
            <a:endParaRPr lang="en-IN" sz="1100" dirty="0"/>
          </a:p>
        </p:txBody>
      </p:sp>
      <p:sp>
        <p:nvSpPr>
          <p:cNvPr id="48" name="Flowchart: Connector 47"/>
          <p:cNvSpPr/>
          <p:nvPr/>
        </p:nvSpPr>
        <p:spPr>
          <a:xfrm>
            <a:off x="6767736" y="3356992"/>
            <a:ext cx="504056" cy="432048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15</a:t>
            </a:r>
            <a:endParaRPr lang="en-IN" sz="1100" dirty="0"/>
          </a:p>
        </p:txBody>
      </p:sp>
      <p:sp>
        <p:nvSpPr>
          <p:cNvPr id="49" name="Flowchart: Connector 48"/>
          <p:cNvSpPr/>
          <p:nvPr/>
        </p:nvSpPr>
        <p:spPr>
          <a:xfrm>
            <a:off x="7055768" y="4437112"/>
            <a:ext cx="504056" cy="43204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18</a:t>
            </a:r>
            <a:endParaRPr lang="en-IN" sz="1100" dirty="0"/>
          </a:p>
        </p:txBody>
      </p:sp>
      <p:sp>
        <p:nvSpPr>
          <p:cNvPr id="50" name="Flowchart: Connector 49"/>
          <p:cNvSpPr/>
          <p:nvPr/>
        </p:nvSpPr>
        <p:spPr>
          <a:xfrm>
            <a:off x="5471592" y="4005064"/>
            <a:ext cx="504056" cy="432048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9</a:t>
            </a:r>
            <a:endParaRPr lang="en-IN" sz="1100" dirty="0"/>
          </a:p>
        </p:txBody>
      </p:sp>
      <p:cxnSp>
        <p:nvCxnSpPr>
          <p:cNvPr id="51" name="Straight Connector 50"/>
          <p:cNvCxnSpPr>
            <a:stCxn id="48" idx="0"/>
            <a:endCxn id="41" idx="5"/>
          </p:cNvCxnSpPr>
          <p:nvPr/>
        </p:nvCxnSpPr>
        <p:spPr>
          <a:xfrm flipH="1" flipV="1">
            <a:off x="6909943" y="2789664"/>
            <a:ext cx="109821" cy="567328"/>
          </a:xfrm>
          <a:prstGeom prst="line">
            <a:avLst/>
          </a:prstGeom>
          <a:ln>
            <a:solidFill>
              <a:schemeClr val="tx2"/>
            </a:solidFill>
          </a:ln>
          <a:scene3d>
            <a:camera prst="orthographicFront"/>
            <a:lightRig rig="threePt" dir="t"/>
          </a:scene3d>
          <a:sp3d contour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3" idx="5"/>
            <a:endCxn id="48" idx="1"/>
          </p:cNvCxnSpPr>
          <p:nvPr/>
        </p:nvCxnSpPr>
        <p:spPr>
          <a:xfrm>
            <a:off x="5973839" y="3293720"/>
            <a:ext cx="867714" cy="126544"/>
          </a:xfrm>
          <a:prstGeom prst="line">
            <a:avLst/>
          </a:prstGeom>
          <a:scene3d>
            <a:camera prst="orthographicFront"/>
            <a:lightRig rig="threePt" dir="t"/>
          </a:scene3d>
          <a:sp3d contour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9" idx="7"/>
            <a:endCxn id="48" idx="4"/>
          </p:cNvCxnSpPr>
          <p:nvPr/>
        </p:nvCxnSpPr>
        <p:spPr>
          <a:xfrm flipH="1" flipV="1">
            <a:off x="7019764" y="3789040"/>
            <a:ext cx="466243" cy="711344"/>
          </a:xfrm>
          <a:prstGeom prst="line">
            <a:avLst/>
          </a:prstGeom>
          <a:scene3d>
            <a:camera prst="orthographicFront"/>
            <a:lightRig rig="threePt" dir="t"/>
          </a:scene3d>
          <a:sp3d contourW="19050">
            <a:contourClr>
              <a:schemeClr val="tx1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8" idx="7"/>
            <a:endCxn id="42" idx="4"/>
          </p:cNvCxnSpPr>
          <p:nvPr/>
        </p:nvCxnSpPr>
        <p:spPr>
          <a:xfrm flipV="1">
            <a:off x="7197975" y="2852936"/>
            <a:ext cx="829901" cy="567328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contour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8" idx="6"/>
            <a:endCxn id="47" idx="2"/>
          </p:cNvCxnSpPr>
          <p:nvPr/>
        </p:nvCxnSpPr>
        <p:spPr>
          <a:xfrm flipV="1">
            <a:off x="7271792" y="3429000"/>
            <a:ext cx="720080" cy="144016"/>
          </a:xfrm>
          <a:prstGeom prst="line">
            <a:avLst/>
          </a:prstGeom>
          <a:scene3d>
            <a:camera prst="orthographicFront"/>
            <a:lightRig rig="threePt" dir="t"/>
          </a:scene3d>
          <a:sp3d contourW="19050">
            <a:contourClr>
              <a:schemeClr val="tx1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0" idx="7"/>
            <a:endCxn id="48" idx="3"/>
          </p:cNvCxnSpPr>
          <p:nvPr/>
        </p:nvCxnSpPr>
        <p:spPr>
          <a:xfrm flipV="1">
            <a:off x="5901831" y="3725768"/>
            <a:ext cx="939722" cy="342568"/>
          </a:xfrm>
          <a:prstGeom prst="line">
            <a:avLst/>
          </a:prstGeom>
          <a:ln cmpd="sng">
            <a:solidFill>
              <a:schemeClr val="tx1"/>
            </a:solidFill>
          </a:ln>
          <a:scene3d>
            <a:camera prst="orthographicFront"/>
            <a:lightRig rig="threePt" dir="t"/>
          </a:scene3d>
          <a:sp3d contour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5" idx="0"/>
            <a:endCxn id="49" idx="4"/>
          </p:cNvCxnSpPr>
          <p:nvPr/>
        </p:nvCxnSpPr>
        <p:spPr>
          <a:xfrm flipV="1">
            <a:off x="7091772" y="4869160"/>
            <a:ext cx="216024" cy="432048"/>
          </a:xfrm>
          <a:prstGeom prst="line">
            <a:avLst/>
          </a:prstGeom>
          <a:scene3d>
            <a:camera prst="orthographicFront"/>
            <a:lightRig rig="threePt" dir="t"/>
          </a:scene3d>
          <a:sp3d contour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owchart: Connector 59"/>
          <p:cNvSpPr/>
          <p:nvPr/>
        </p:nvSpPr>
        <p:spPr>
          <a:xfrm>
            <a:off x="4607496" y="2780928"/>
            <a:ext cx="504056" cy="432048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12</a:t>
            </a:r>
            <a:endParaRPr lang="en-IN" sz="1100" dirty="0"/>
          </a:p>
        </p:txBody>
      </p:sp>
      <p:sp>
        <p:nvSpPr>
          <p:cNvPr id="61" name="Flowchart: Connector 60"/>
          <p:cNvSpPr/>
          <p:nvPr/>
        </p:nvSpPr>
        <p:spPr>
          <a:xfrm>
            <a:off x="8639944" y="1556792"/>
            <a:ext cx="504056" cy="432048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12</a:t>
            </a:r>
            <a:endParaRPr lang="en-IN" sz="1100" dirty="0"/>
          </a:p>
        </p:txBody>
      </p:sp>
      <p:cxnSp>
        <p:nvCxnSpPr>
          <p:cNvPr id="62" name="Straight Connector 61"/>
          <p:cNvCxnSpPr>
            <a:stCxn id="60" idx="6"/>
            <a:endCxn id="43" idx="2"/>
          </p:cNvCxnSpPr>
          <p:nvPr/>
        </p:nvCxnSpPr>
        <p:spPr>
          <a:xfrm>
            <a:off x="5111552" y="2996952"/>
            <a:ext cx="432048" cy="144016"/>
          </a:xfrm>
          <a:prstGeom prst="line">
            <a:avLst/>
          </a:prstGeom>
          <a:scene3d>
            <a:camera prst="orthographicFront"/>
            <a:lightRig rig="threePt" dir="t"/>
          </a:scene3d>
          <a:sp3d contour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2" idx="7"/>
            <a:endCxn id="61" idx="3"/>
          </p:cNvCxnSpPr>
          <p:nvPr/>
        </p:nvCxnSpPr>
        <p:spPr>
          <a:xfrm flipV="1">
            <a:off x="8206087" y="1925568"/>
            <a:ext cx="507674" cy="558592"/>
          </a:xfrm>
          <a:prstGeom prst="line">
            <a:avLst/>
          </a:prstGeom>
          <a:scene3d>
            <a:camera prst="orthographicFront"/>
            <a:lightRig rig="threePt" dir="t"/>
          </a:scene3d>
          <a:sp3d contour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3" idx="7"/>
            <a:endCxn id="41" idx="2"/>
          </p:cNvCxnSpPr>
          <p:nvPr/>
        </p:nvCxnSpPr>
        <p:spPr>
          <a:xfrm flipV="1">
            <a:off x="5973839" y="2636912"/>
            <a:ext cx="505865" cy="351304"/>
          </a:xfrm>
          <a:prstGeom prst="line">
            <a:avLst/>
          </a:prstGeom>
          <a:scene3d>
            <a:camera prst="orthographicFront"/>
            <a:lightRig rig="threePt" dir="t"/>
          </a:scene3d>
          <a:sp3d contour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2" idx="4"/>
            <a:endCxn id="47" idx="0"/>
          </p:cNvCxnSpPr>
          <p:nvPr/>
        </p:nvCxnSpPr>
        <p:spPr>
          <a:xfrm>
            <a:off x="8027876" y="2852936"/>
            <a:ext cx="216024" cy="360040"/>
          </a:xfrm>
          <a:prstGeom prst="line">
            <a:avLst/>
          </a:prstGeom>
          <a:scene3d>
            <a:camera prst="orthographicFront"/>
            <a:lightRig rig="threePt" dir="t"/>
          </a:scene3d>
          <a:sp3d contour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47" idx="4"/>
            <a:endCxn id="49" idx="6"/>
          </p:cNvCxnSpPr>
          <p:nvPr/>
        </p:nvCxnSpPr>
        <p:spPr>
          <a:xfrm flipH="1">
            <a:off x="7559824" y="3645024"/>
            <a:ext cx="684076" cy="1008112"/>
          </a:xfrm>
          <a:prstGeom prst="line">
            <a:avLst/>
          </a:prstGeom>
          <a:scene3d>
            <a:camera prst="orthographicFront"/>
            <a:lightRig rig="threePt" dir="t"/>
          </a:scene3d>
          <a:sp3d contour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hape 66"/>
          <p:cNvCxnSpPr>
            <a:stCxn id="48" idx="1"/>
            <a:endCxn id="43" idx="6"/>
          </p:cNvCxnSpPr>
          <p:nvPr/>
        </p:nvCxnSpPr>
        <p:spPr>
          <a:xfrm rot="16200000" flipV="1">
            <a:off x="6304957" y="2883667"/>
            <a:ext cx="279296" cy="793897"/>
          </a:xfrm>
          <a:prstGeom prst="curvedConnector2">
            <a:avLst/>
          </a:prstGeom>
          <a:ln>
            <a:tailEnd type="arrow"/>
          </a:ln>
          <a:scene3d>
            <a:camera prst="orthographicFront"/>
            <a:lightRig rig="threePt" dir="t"/>
          </a:scene3d>
          <a:sp3d contourW="12700">
            <a:contourClr>
              <a:srgbClr val="FF0000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hape 67"/>
          <p:cNvCxnSpPr>
            <a:stCxn id="48" idx="0"/>
            <a:endCxn id="41" idx="6"/>
          </p:cNvCxnSpPr>
          <p:nvPr/>
        </p:nvCxnSpPr>
        <p:spPr>
          <a:xfrm rot="16200000" flipV="1">
            <a:off x="6641722" y="2978950"/>
            <a:ext cx="720080" cy="36004"/>
          </a:xfrm>
          <a:prstGeom prst="curvedConnector2">
            <a:avLst/>
          </a:prstGeom>
          <a:ln>
            <a:tailEnd type="arrow"/>
          </a:ln>
          <a:scene3d>
            <a:camera prst="orthographicFront"/>
            <a:lightRig rig="threePt" dir="t"/>
          </a:scene3d>
          <a:sp3d contourW="12700">
            <a:contourClr>
              <a:srgbClr val="FF0000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39"/>
          <p:cNvCxnSpPr>
            <a:stCxn id="48" idx="2"/>
            <a:endCxn id="50" idx="0"/>
          </p:cNvCxnSpPr>
          <p:nvPr/>
        </p:nvCxnSpPr>
        <p:spPr>
          <a:xfrm rot="10800000" flipV="1">
            <a:off x="5723620" y="3573016"/>
            <a:ext cx="1044116" cy="432048"/>
          </a:xfrm>
          <a:prstGeom prst="curvedConnector2">
            <a:avLst/>
          </a:prstGeom>
          <a:ln>
            <a:tailEnd type="arrow"/>
          </a:ln>
          <a:scene3d>
            <a:camera prst="orthographicFront"/>
            <a:lightRig rig="threePt" dir="t"/>
          </a:scene3d>
          <a:sp3d contourW="12700">
            <a:contourClr>
              <a:srgbClr val="FF0000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/>
          <p:cNvCxnSpPr>
            <a:stCxn id="48" idx="3"/>
            <a:endCxn id="49" idx="1"/>
          </p:cNvCxnSpPr>
          <p:nvPr/>
        </p:nvCxnSpPr>
        <p:spPr>
          <a:xfrm rot="16200000" flipH="1">
            <a:off x="6598261" y="3969060"/>
            <a:ext cx="774616" cy="288032"/>
          </a:xfrm>
          <a:prstGeom prst="curvedConnector3">
            <a:avLst>
              <a:gd name="adj1" fmla="val 50000"/>
            </a:avLst>
          </a:prstGeom>
          <a:ln>
            <a:tailEnd type="arrow"/>
          </a:ln>
          <a:scene3d>
            <a:camera prst="orthographicFront"/>
            <a:lightRig rig="threePt" dir="t"/>
          </a:scene3d>
          <a:sp3d contourW="12700">
            <a:contourClr>
              <a:srgbClr val="FF0000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hape 70"/>
          <p:cNvCxnSpPr>
            <a:stCxn id="48" idx="6"/>
            <a:endCxn id="47" idx="3"/>
          </p:cNvCxnSpPr>
          <p:nvPr/>
        </p:nvCxnSpPr>
        <p:spPr>
          <a:xfrm>
            <a:off x="7271792" y="3573016"/>
            <a:ext cx="793897" cy="8736"/>
          </a:xfrm>
          <a:prstGeom prst="curvedConnector4">
            <a:avLst>
              <a:gd name="adj1" fmla="val 45351"/>
              <a:gd name="adj2" fmla="val 2716758"/>
            </a:avLst>
          </a:prstGeom>
          <a:ln>
            <a:tailEnd type="arrow"/>
          </a:ln>
          <a:scene3d>
            <a:camera prst="orthographicFront"/>
            <a:lightRig rig="threePt" dir="t"/>
          </a:scene3d>
          <a:sp3d contourW="12700">
            <a:contourClr>
              <a:srgbClr val="FF0000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hape 71"/>
          <p:cNvCxnSpPr>
            <a:stCxn id="48" idx="7"/>
            <a:endCxn id="42" idx="2"/>
          </p:cNvCxnSpPr>
          <p:nvPr/>
        </p:nvCxnSpPr>
        <p:spPr>
          <a:xfrm rot="5400000" flipH="1" flipV="1">
            <a:off x="7095235" y="2739652"/>
            <a:ext cx="783352" cy="577873"/>
          </a:xfrm>
          <a:prstGeom prst="curvedConnector2">
            <a:avLst/>
          </a:prstGeom>
          <a:ln>
            <a:tailEnd type="arrow"/>
          </a:ln>
          <a:scene3d>
            <a:camera prst="orthographicFront"/>
            <a:lightRig rig="threePt" dir="t"/>
          </a:scene3d>
          <a:sp3d contourW="12700">
            <a:contourClr>
              <a:srgbClr val="FF0000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>
            <a:stCxn id="43" idx="1"/>
            <a:endCxn id="60" idx="7"/>
          </p:cNvCxnSpPr>
          <p:nvPr/>
        </p:nvCxnSpPr>
        <p:spPr>
          <a:xfrm rot="16200000" flipV="1">
            <a:off x="5255568" y="2626367"/>
            <a:ext cx="144016" cy="579682"/>
          </a:xfrm>
          <a:prstGeom prst="curvedConnector3">
            <a:avLst>
              <a:gd name="adj1" fmla="val 302666"/>
            </a:avLst>
          </a:prstGeom>
          <a:ln>
            <a:tailEnd type="arrow"/>
          </a:ln>
          <a:scene3d>
            <a:camera prst="orthographicFront"/>
            <a:lightRig rig="threePt" dir="t"/>
          </a:scene3d>
          <a:sp3d contourW="12700">
            <a:contourClr>
              <a:srgbClr val="FF0000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stCxn id="42" idx="0"/>
            <a:endCxn id="61" idx="1"/>
          </p:cNvCxnSpPr>
          <p:nvPr/>
        </p:nvCxnSpPr>
        <p:spPr>
          <a:xfrm rot="5400000" flipH="1" flipV="1">
            <a:off x="7970406" y="1677534"/>
            <a:ext cx="800824" cy="685885"/>
          </a:xfrm>
          <a:prstGeom prst="curvedConnector3">
            <a:avLst>
              <a:gd name="adj1" fmla="val 136446"/>
            </a:avLst>
          </a:prstGeom>
          <a:ln>
            <a:tailEnd type="arrow"/>
          </a:ln>
          <a:scene3d>
            <a:camera prst="orthographicFront"/>
            <a:lightRig rig="threePt" dir="t"/>
          </a:scene3d>
          <a:sp3d contourW="12700">
            <a:contourClr>
              <a:srgbClr val="FF0000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/>
          <p:cNvCxnSpPr>
            <a:stCxn id="49" idx="3"/>
            <a:endCxn id="45" idx="1"/>
          </p:cNvCxnSpPr>
          <p:nvPr/>
        </p:nvCxnSpPr>
        <p:spPr>
          <a:xfrm rot="5400000">
            <a:off x="6742277" y="4977172"/>
            <a:ext cx="558592" cy="216024"/>
          </a:xfrm>
          <a:prstGeom prst="curvedConnector3">
            <a:avLst>
              <a:gd name="adj1" fmla="val 50000"/>
            </a:avLst>
          </a:prstGeom>
          <a:ln>
            <a:tailEnd type="arrow"/>
          </a:ln>
          <a:scene3d>
            <a:camera prst="orthographicFront"/>
            <a:lightRig rig="threePt" dir="t"/>
          </a:scene3d>
          <a:sp3d contourW="12700">
            <a:contourClr>
              <a:srgbClr val="FF0000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543600" y="263691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</a:t>
            </a:r>
            <a:endParaRPr lang="en-IN" dirty="0"/>
          </a:p>
        </p:txBody>
      </p:sp>
      <p:sp>
        <p:nvSpPr>
          <p:cNvPr id="77" name="TextBox 76"/>
          <p:cNvSpPr txBox="1"/>
          <p:nvPr/>
        </p:nvSpPr>
        <p:spPr>
          <a:xfrm>
            <a:off x="7271792" y="479715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</a:t>
            </a:r>
            <a:endParaRPr lang="en-IN" dirty="0"/>
          </a:p>
        </p:txBody>
      </p:sp>
      <p:sp>
        <p:nvSpPr>
          <p:cNvPr id="80" name="Cloud Callout 79"/>
          <p:cNvSpPr/>
          <p:nvPr/>
        </p:nvSpPr>
        <p:spPr>
          <a:xfrm>
            <a:off x="4751512" y="692696"/>
            <a:ext cx="1872208" cy="1440160"/>
          </a:xfrm>
          <a:prstGeom prst="cloudCallout">
            <a:avLst>
              <a:gd name="adj1" fmla="val 10119"/>
              <a:gd name="adj2" fmla="val 10595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 smtClean="0">
                <a:solidFill>
                  <a:srgbClr val="FF0000"/>
                </a:solidFill>
              </a:rPr>
              <a:t>I can start election as my weight difference is greater than k</a:t>
            </a:r>
            <a:endParaRPr lang="en-IN" sz="1100" b="1" dirty="0">
              <a:solidFill>
                <a:srgbClr val="FF0000"/>
              </a:solidFill>
            </a:endParaRPr>
          </a:p>
        </p:txBody>
      </p:sp>
      <p:sp>
        <p:nvSpPr>
          <p:cNvPr id="81" name="Right Arrow 80"/>
          <p:cNvSpPr/>
          <p:nvPr/>
        </p:nvSpPr>
        <p:spPr>
          <a:xfrm>
            <a:off x="3635896" y="3573016"/>
            <a:ext cx="1440160" cy="576064"/>
          </a:xfrm>
          <a:prstGeom prst="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1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4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7" grpId="0" animBg="1"/>
      <p:bldP spid="18" grpId="0" animBg="1"/>
      <p:bldP spid="33" grpId="0"/>
      <p:bldP spid="35" grpId="0"/>
      <p:bldP spid="36" grpId="0"/>
      <p:bldP spid="58" grpId="0"/>
      <p:bldP spid="41" grpId="0" animBg="1"/>
      <p:bldP spid="42" grpId="0" animBg="1"/>
      <p:bldP spid="43" grpId="0" animBg="1"/>
      <p:bldP spid="45" grpId="0" animBg="1"/>
      <p:bldP spid="47" grpId="0" animBg="1"/>
      <p:bldP spid="48" grpId="0" animBg="1"/>
      <p:bldP spid="49" grpId="0" animBg="1"/>
      <p:bldP spid="50" grpId="0" animBg="1"/>
      <p:bldP spid="60" grpId="0" animBg="1"/>
      <p:bldP spid="61" grpId="0" animBg="1"/>
      <p:bldP spid="76" grpId="0"/>
      <p:bldP spid="77" grpId="0"/>
      <p:bldP spid="80" grpId="0" animBg="1"/>
      <p:bldP spid="8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/>
          <p:cNvSpPr/>
          <p:nvPr/>
        </p:nvSpPr>
        <p:spPr>
          <a:xfrm>
            <a:off x="2843808" y="2132856"/>
            <a:ext cx="504056" cy="43204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17</a:t>
            </a:r>
            <a:endParaRPr lang="en-IN" sz="1100" dirty="0"/>
          </a:p>
        </p:txBody>
      </p:sp>
      <p:sp>
        <p:nvSpPr>
          <p:cNvPr id="3" name="Flowchart: Connector 2"/>
          <p:cNvSpPr/>
          <p:nvPr/>
        </p:nvSpPr>
        <p:spPr>
          <a:xfrm>
            <a:off x="1835696" y="3068960"/>
            <a:ext cx="504056" cy="432048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42</a:t>
            </a:r>
            <a:endParaRPr lang="en-IN" sz="1100" dirty="0"/>
          </a:p>
        </p:txBody>
      </p:sp>
      <p:sp>
        <p:nvSpPr>
          <p:cNvPr id="4" name="Flowchart: Connector 3"/>
          <p:cNvSpPr/>
          <p:nvPr/>
        </p:nvSpPr>
        <p:spPr>
          <a:xfrm>
            <a:off x="755576" y="3645024"/>
            <a:ext cx="504056" cy="432048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5</a:t>
            </a:r>
            <a:endParaRPr lang="en-IN" sz="1100" dirty="0"/>
          </a:p>
        </p:txBody>
      </p:sp>
      <p:sp>
        <p:nvSpPr>
          <p:cNvPr id="5" name="Flowchart: Connector 4"/>
          <p:cNvSpPr/>
          <p:nvPr/>
        </p:nvSpPr>
        <p:spPr>
          <a:xfrm>
            <a:off x="1979712" y="4797152"/>
            <a:ext cx="504056" cy="432048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6</a:t>
            </a:r>
            <a:endParaRPr lang="en-IN" sz="1100" dirty="0"/>
          </a:p>
        </p:txBody>
      </p:sp>
      <p:sp>
        <p:nvSpPr>
          <p:cNvPr id="6" name="Flowchart: Connector 5"/>
          <p:cNvSpPr/>
          <p:nvPr/>
        </p:nvSpPr>
        <p:spPr>
          <a:xfrm>
            <a:off x="4716016" y="2348880"/>
            <a:ext cx="504056" cy="432048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23</a:t>
            </a:r>
            <a:endParaRPr lang="en-IN" sz="1100" dirty="0"/>
          </a:p>
        </p:txBody>
      </p:sp>
      <p:sp>
        <p:nvSpPr>
          <p:cNvPr id="7" name="Flowchart: Connector 6"/>
          <p:cNvSpPr/>
          <p:nvPr/>
        </p:nvSpPr>
        <p:spPr>
          <a:xfrm>
            <a:off x="3491880" y="3140968"/>
            <a:ext cx="504056" cy="432048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3</a:t>
            </a:r>
            <a:endParaRPr lang="en-IN" sz="1100" dirty="0"/>
          </a:p>
        </p:txBody>
      </p:sp>
      <p:sp>
        <p:nvSpPr>
          <p:cNvPr id="8" name="Flowchart: Connector 7"/>
          <p:cNvSpPr/>
          <p:nvPr/>
        </p:nvSpPr>
        <p:spPr>
          <a:xfrm>
            <a:off x="5148064" y="4077072"/>
            <a:ext cx="504056" cy="432048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10</a:t>
            </a:r>
            <a:endParaRPr lang="en-IN" sz="1100" dirty="0"/>
          </a:p>
        </p:txBody>
      </p:sp>
      <p:cxnSp>
        <p:nvCxnSpPr>
          <p:cNvPr id="9" name="Straight Connector 8"/>
          <p:cNvCxnSpPr>
            <a:stCxn id="4" idx="6"/>
            <a:endCxn id="3" idx="3"/>
          </p:cNvCxnSpPr>
          <p:nvPr/>
        </p:nvCxnSpPr>
        <p:spPr>
          <a:xfrm flipV="1">
            <a:off x="1259632" y="3437736"/>
            <a:ext cx="649881" cy="423312"/>
          </a:xfrm>
          <a:prstGeom prst="line">
            <a:avLst/>
          </a:prstGeom>
          <a:scene3d>
            <a:camera prst="orthographicFront"/>
            <a:lightRig rig="threePt" dir="t"/>
          </a:scene3d>
          <a:sp3d contour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1"/>
            <a:endCxn id="4" idx="4"/>
          </p:cNvCxnSpPr>
          <p:nvPr/>
        </p:nvCxnSpPr>
        <p:spPr>
          <a:xfrm flipH="1" flipV="1">
            <a:off x="1007604" y="4077072"/>
            <a:ext cx="1045925" cy="783352"/>
          </a:xfrm>
          <a:prstGeom prst="line">
            <a:avLst/>
          </a:prstGeom>
          <a:scene3d>
            <a:camera prst="orthographicFront"/>
            <a:lightRig rig="threePt" dir="t"/>
          </a:scene3d>
          <a:sp3d contour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3" idx="7"/>
            <a:endCxn id="2" idx="3"/>
          </p:cNvCxnSpPr>
          <p:nvPr/>
        </p:nvCxnSpPr>
        <p:spPr>
          <a:xfrm flipV="1">
            <a:off x="2265935" y="2501632"/>
            <a:ext cx="651690" cy="630600"/>
          </a:xfrm>
          <a:prstGeom prst="line">
            <a:avLst/>
          </a:prstGeom>
          <a:scene3d>
            <a:camera prst="orthographicFront"/>
            <a:lightRig rig="threePt" dir="t"/>
          </a:scene3d>
          <a:sp3d contour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" idx="5"/>
            <a:endCxn id="7" idx="0"/>
          </p:cNvCxnSpPr>
          <p:nvPr/>
        </p:nvCxnSpPr>
        <p:spPr>
          <a:xfrm>
            <a:off x="3274047" y="2501632"/>
            <a:ext cx="469861" cy="639336"/>
          </a:xfrm>
          <a:prstGeom prst="line">
            <a:avLst/>
          </a:prstGeom>
          <a:scene3d>
            <a:camera prst="orthographicFront"/>
            <a:lightRig rig="threePt" dir="t"/>
          </a:scene3d>
          <a:sp3d contour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2" idx="6"/>
            <a:endCxn id="6" idx="1"/>
          </p:cNvCxnSpPr>
          <p:nvPr/>
        </p:nvCxnSpPr>
        <p:spPr>
          <a:xfrm>
            <a:off x="3347864" y="2348880"/>
            <a:ext cx="1441969" cy="63272"/>
          </a:xfrm>
          <a:prstGeom prst="line">
            <a:avLst/>
          </a:prstGeom>
          <a:scene3d>
            <a:camera prst="orthographicFront"/>
            <a:lightRig rig="threePt" dir="t"/>
          </a:scene3d>
          <a:sp3d contour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3" idx="0"/>
            <a:endCxn id="8" idx="3"/>
          </p:cNvCxnSpPr>
          <p:nvPr/>
        </p:nvCxnSpPr>
        <p:spPr>
          <a:xfrm flipV="1">
            <a:off x="4752020" y="4445848"/>
            <a:ext cx="469861" cy="999376"/>
          </a:xfrm>
          <a:prstGeom prst="line">
            <a:avLst/>
          </a:prstGeom>
          <a:scene3d>
            <a:camera prst="orthographicFront"/>
            <a:lightRig rig="threePt" dir="t"/>
          </a:scene3d>
          <a:sp3d contour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5"/>
            <a:endCxn id="8" idx="2"/>
          </p:cNvCxnSpPr>
          <p:nvPr/>
        </p:nvCxnSpPr>
        <p:spPr>
          <a:xfrm>
            <a:off x="3922119" y="3509744"/>
            <a:ext cx="1225945" cy="783352"/>
          </a:xfrm>
          <a:prstGeom prst="line">
            <a:avLst/>
          </a:prstGeom>
          <a:scene3d>
            <a:camera prst="orthographicFront"/>
            <a:lightRig rig="threePt" dir="t"/>
          </a:scene3d>
          <a:sp3d contour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771800" y="1772816"/>
            <a:ext cx="432048" cy="288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42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91680" y="2708920"/>
            <a:ext cx="432048" cy="288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51720" y="5301208"/>
            <a:ext cx="432048" cy="288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59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7584" y="3284984"/>
            <a:ext cx="432048" cy="288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90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48064" y="2060848"/>
            <a:ext cx="432048" cy="288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15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64088" y="3789040"/>
            <a:ext cx="432048" cy="288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22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851920" y="2852936"/>
            <a:ext cx="432048" cy="288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38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3" name="Flowchart: Connector 22"/>
          <p:cNvSpPr/>
          <p:nvPr/>
        </p:nvSpPr>
        <p:spPr>
          <a:xfrm>
            <a:off x="4499992" y="5445224"/>
            <a:ext cx="504056" cy="432048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23</a:t>
            </a:r>
            <a:endParaRPr lang="en-IN" sz="1100" dirty="0"/>
          </a:p>
        </p:txBody>
      </p:sp>
      <p:cxnSp>
        <p:nvCxnSpPr>
          <p:cNvPr id="24" name="Straight Connector 23"/>
          <p:cNvCxnSpPr>
            <a:stCxn id="5" idx="0"/>
            <a:endCxn id="3" idx="4"/>
          </p:cNvCxnSpPr>
          <p:nvPr/>
        </p:nvCxnSpPr>
        <p:spPr>
          <a:xfrm flipH="1" flipV="1">
            <a:off x="2087724" y="3501008"/>
            <a:ext cx="144016" cy="1296144"/>
          </a:xfrm>
          <a:prstGeom prst="line">
            <a:avLst/>
          </a:prstGeom>
          <a:scene3d>
            <a:camera prst="orthographicFront"/>
            <a:lightRig rig="threePt" dir="t"/>
          </a:scene3d>
          <a:sp3d contour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499992" y="5949280"/>
            <a:ext cx="432048" cy="288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30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6" name="Shape 25"/>
          <p:cNvCxnSpPr>
            <a:stCxn id="3" idx="2"/>
            <a:endCxn id="4" idx="7"/>
          </p:cNvCxnSpPr>
          <p:nvPr/>
        </p:nvCxnSpPr>
        <p:spPr>
          <a:xfrm rot="10800000" flipV="1">
            <a:off x="1185816" y="3284984"/>
            <a:ext cx="649881" cy="423312"/>
          </a:xfrm>
          <a:prstGeom prst="curvedConnector2">
            <a:avLst/>
          </a:prstGeom>
          <a:ln>
            <a:tailEnd type="arrow"/>
          </a:ln>
          <a:scene3d>
            <a:camera prst="orthographicFront"/>
            <a:lightRig rig="threePt" dir="t"/>
          </a:scene3d>
          <a:sp3d contourW="19050">
            <a:contourClr>
              <a:schemeClr val="accent6">
                <a:lumMod val="5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hape 26"/>
          <p:cNvCxnSpPr>
            <a:stCxn id="2" idx="2"/>
            <a:endCxn id="3" idx="0"/>
          </p:cNvCxnSpPr>
          <p:nvPr/>
        </p:nvCxnSpPr>
        <p:spPr>
          <a:xfrm rot="10800000" flipV="1">
            <a:off x="2087724" y="2348880"/>
            <a:ext cx="756084" cy="720080"/>
          </a:xfrm>
          <a:prstGeom prst="curvedConnector2">
            <a:avLst/>
          </a:prstGeom>
          <a:ln>
            <a:tailEnd type="arrow"/>
          </a:ln>
          <a:scene3d>
            <a:camera prst="orthographicFront"/>
            <a:lightRig rig="threePt" dir="t"/>
          </a:scene3d>
          <a:sp3d contourW="19050">
            <a:contourClr>
              <a:schemeClr val="accent6">
                <a:lumMod val="5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hape 27"/>
          <p:cNvCxnSpPr>
            <a:stCxn id="3" idx="4"/>
          </p:cNvCxnSpPr>
          <p:nvPr/>
        </p:nvCxnSpPr>
        <p:spPr>
          <a:xfrm rot="16200000" flipH="1">
            <a:off x="1601668" y="3987063"/>
            <a:ext cx="1296146" cy="324035"/>
          </a:xfrm>
          <a:prstGeom prst="curvedConnector3">
            <a:avLst>
              <a:gd name="adj1" fmla="val 27604"/>
            </a:avLst>
          </a:prstGeom>
          <a:ln>
            <a:tailEnd type="arrow"/>
          </a:ln>
          <a:scene3d>
            <a:camera prst="orthographicFront"/>
            <a:lightRig rig="threePt" dir="t"/>
          </a:scene3d>
          <a:sp3d contourW="19050">
            <a:contourClr>
              <a:schemeClr val="accent6">
                <a:lumMod val="5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hape 77"/>
          <p:cNvCxnSpPr>
            <a:stCxn id="2" idx="7"/>
            <a:endCxn id="6" idx="0"/>
          </p:cNvCxnSpPr>
          <p:nvPr/>
        </p:nvCxnSpPr>
        <p:spPr>
          <a:xfrm rot="16200000" flipH="1">
            <a:off x="4044669" y="1425506"/>
            <a:ext cx="152752" cy="1693997"/>
          </a:xfrm>
          <a:prstGeom prst="curvedConnector3">
            <a:avLst>
              <a:gd name="adj1" fmla="val -191076"/>
            </a:avLst>
          </a:prstGeom>
          <a:ln>
            <a:tailEnd type="arrow"/>
          </a:ln>
          <a:scene3d>
            <a:camera prst="orthographicFront"/>
            <a:lightRig rig="threePt" dir="t"/>
          </a:scene3d>
          <a:sp3d contourW="19050">
            <a:contourClr>
              <a:schemeClr val="accent6">
                <a:lumMod val="5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hape 29"/>
          <p:cNvCxnSpPr>
            <a:stCxn id="7" idx="6"/>
            <a:endCxn id="8" idx="1"/>
          </p:cNvCxnSpPr>
          <p:nvPr/>
        </p:nvCxnSpPr>
        <p:spPr>
          <a:xfrm>
            <a:off x="3995936" y="3356992"/>
            <a:ext cx="1225945" cy="783352"/>
          </a:xfrm>
          <a:prstGeom prst="curvedConnector2">
            <a:avLst/>
          </a:prstGeom>
          <a:ln>
            <a:tailEnd type="arrow"/>
          </a:ln>
          <a:scene3d>
            <a:camera prst="orthographicFront"/>
            <a:lightRig rig="threePt" dir="t"/>
          </a:scene3d>
          <a:sp3d contourW="19050">
            <a:contourClr>
              <a:schemeClr val="accent6">
                <a:lumMod val="5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hape 81"/>
          <p:cNvCxnSpPr>
            <a:stCxn id="2" idx="4"/>
            <a:endCxn id="7" idx="2"/>
          </p:cNvCxnSpPr>
          <p:nvPr/>
        </p:nvCxnSpPr>
        <p:spPr>
          <a:xfrm rot="16200000" flipH="1">
            <a:off x="2897814" y="2762926"/>
            <a:ext cx="792088" cy="396044"/>
          </a:xfrm>
          <a:prstGeom prst="curvedConnector2">
            <a:avLst/>
          </a:prstGeom>
          <a:ln>
            <a:tailEnd type="arrow"/>
          </a:ln>
          <a:scene3d>
            <a:camera prst="orthographicFront"/>
            <a:lightRig rig="threePt" dir="t"/>
          </a:scene3d>
          <a:sp3d contourW="19050">
            <a:contourClr>
              <a:schemeClr val="accent6">
                <a:lumMod val="5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hape 109"/>
          <p:cNvCxnSpPr>
            <a:stCxn id="3" idx="4"/>
          </p:cNvCxnSpPr>
          <p:nvPr/>
        </p:nvCxnSpPr>
        <p:spPr>
          <a:xfrm rot="16200000" flipH="1">
            <a:off x="2069721" y="3519011"/>
            <a:ext cx="864098" cy="828092"/>
          </a:xfrm>
          <a:prstGeom prst="curvedConnector3">
            <a:avLst>
              <a:gd name="adj1" fmla="val 50000"/>
            </a:avLst>
          </a:prstGeom>
          <a:ln>
            <a:tailEnd type="arrow"/>
          </a:ln>
          <a:scene3d>
            <a:camera prst="orthographicFront"/>
            <a:lightRig rig="threePt" dir="t"/>
          </a:scene3d>
          <a:sp3d contourW="19050">
            <a:contourClr>
              <a:srgbClr val="00B050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hape 110"/>
          <p:cNvCxnSpPr>
            <a:endCxn id="2" idx="6"/>
          </p:cNvCxnSpPr>
          <p:nvPr/>
        </p:nvCxnSpPr>
        <p:spPr>
          <a:xfrm rot="10800000">
            <a:off x="3347864" y="2348880"/>
            <a:ext cx="1369962" cy="207288"/>
          </a:xfrm>
          <a:prstGeom prst="curvedConnector3">
            <a:avLst>
              <a:gd name="adj1" fmla="val 87081"/>
            </a:avLst>
          </a:prstGeom>
          <a:ln>
            <a:tailEnd type="arrow"/>
          </a:ln>
          <a:scene3d>
            <a:camera prst="orthographicFront"/>
            <a:lightRig rig="threePt" dir="t"/>
          </a:scene3d>
          <a:sp3d contourW="19050">
            <a:contourClr>
              <a:srgbClr val="FFFF00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hape 120"/>
          <p:cNvCxnSpPr>
            <a:stCxn id="3" idx="1"/>
          </p:cNvCxnSpPr>
          <p:nvPr/>
        </p:nvCxnSpPr>
        <p:spPr>
          <a:xfrm rot="16200000" flipV="1">
            <a:off x="1048880" y="2271598"/>
            <a:ext cx="639336" cy="1081931"/>
          </a:xfrm>
          <a:prstGeom prst="curvedConnector2">
            <a:avLst/>
          </a:prstGeom>
          <a:ln>
            <a:tailEnd type="arrow"/>
          </a:ln>
          <a:scene3d>
            <a:camera prst="orthographicFront"/>
            <a:lightRig rig="threePt" dir="t"/>
          </a:scene3d>
          <a:sp3d contourW="19050">
            <a:contourClr>
              <a:srgbClr val="00B050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hape 126"/>
          <p:cNvCxnSpPr>
            <a:stCxn id="4" idx="5"/>
            <a:endCxn id="3" idx="3"/>
          </p:cNvCxnSpPr>
          <p:nvPr/>
        </p:nvCxnSpPr>
        <p:spPr>
          <a:xfrm rot="5400000" flipH="1" flipV="1">
            <a:off x="1259632" y="3363919"/>
            <a:ext cx="576064" cy="723698"/>
          </a:xfrm>
          <a:prstGeom prst="curvedConnector3">
            <a:avLst>
              <a:gd name="adj1" fmla="val -50667"/>
            </a:avLst>
          </a:prstGeom>
          <a:ln w="19050">
            <a:solidFill>
              <a:srgbClr val="FF3399"/>
            </a:solidFill>
            <a:prstDash val="sysDash"/>
            <a:tailEnd type="arrow"/>
          </a:ln>
          <a:scene3d>
            <a:camera prst="orthographicFront"/>
            <a:lightRig rig="threePt" dir="t"/>
          </a:scene3d>
          <a:sp3d>
            <a:contourClr>
              <a:srgbClr val="FF3399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83568" y="548680"/>
            <a:ext cx="28803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     Election Message</a:t>
            </a:r>
          </a:p>
          <a:p>
            <a:r>
              <a:rPr lang="en-IN" dirty="0" smtClean="0"/>
              <a:t>        End Message</a:t>
            </a:r>
          </a:p>
          <a:p>
            <a:r>
              <a:rPr lang="en-IN" dirty="0" smtClean="0"/>
              <a:t>        Change Message</a:t>
            </a:r>
          </a:p>
          <a:p>
            <a:r>
              <a:rPr lang="en-IN" dirty="0" smtClean="0"/>
              <a:t>         OK Message</a:t>
            </a:r>
          </a:p>
          <a:p>
            <a:r>
              <a:rPr lang="en-IN" dirty="0" smtClean="0"/>
              <a:t>         Next Phase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755576" y="692696"/>
            <a:ext cx="360040" cy="0"/>
          </a:xfrm>
          <a:prstGeom prst="straightConnector1">
            <a:avLst/>
          </a:prstGeom>
          <a:ln>
            <a:tailEnd type="arrow"/>
          </a:ln>
          <a:scene3d>
            <a:camera prst="orthographicFront"/>
            <a:lightRig rig="threePt" dir="t"/>
          </a:scene3d>
          <a:sp3d contourW="12700">
            <a:contourClr>
              <a:schemeClr val="accent6">
                <a:lumMod val="5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755576" y="1052736"/>
            <a:ext cx="360040" cy="0"/>
          </a:xfrm>
          <a:prstGeom prst="straightConnector1">
            <a:avLst/>
          </a:prstGeom>
          <a:ln>
            <a:tailEnd type="arrow"/>
          </a:ln>
          <a:scene3d>
            <a:camera prst="orthographicFront"/>
            <a:lightRig rig="threePt" dir="t"/>
          </a:scene3d>
          <a:sp3d contourW="12700">
            <a:contourClr>
              <a:srgbClr val="FFFF00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755576" y="1340768"/>
            <a:ext cx="360040" cy="0"/>
          </a:xfrm>
          <a:prstGeom prst="straightConnector1">
            <a:avLst/>
          </a:prstGeom>
          <a:ln>
            <a:tailEnd type="arrow"/>
          </a:ln>
          <a:scene3d>
            <a:camera prst="orthographicFront"/>
            <a:lightRig rig="threePt" dir="t"/>
          </a:scene3d>
          <a:sp3d contourW="12700">
            <a:contourClr>
              <a:srgbClr val="00B050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755576" y="1556792"/>
            <a:ext cx="288032" cy="0"/>
          </a:xfrm>
          <a:prstGeom prst="straightConnector1">
            <a:avLst/>
          </a:prstGeom>
          <a:ln>
            <a:solidFill>
              <a:srgbClr val="FF3399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>
            <a:stCxn id="2" idx="0"/>
            <a:endCxn id="6" idx="7"/>
          </p:cNvCxnSpPr>
          <p:nvPr/>
        </p:nvCxnSpPr>
        <p:spPr>
          <a:xfrm rot="16200000" flipH="1">
            <a:off x="3981397" y="1247295"/>
            <a:ext cx="279296" cy="2050419"/>
          </a:xfrm>
          <a:prstGeom prst="curvedConnector3">
            <a:avLst>
              <a:gd name="adj1" fmla="val -222162"/>
            </a:avLst>
          </a:prstGeom>
          <a:ln>
            <a:tailEnd type="arrow"/>
          </a:ln>
          <a:scene3d>
            <a:camera prst="orthographicFront"/>
            <a:lightRig rig="threePt" dir="t"/>
          </a:scene3d>
          <a:sp3d contourW="19050">
            <a:contourClr>
              <a:srgbClr val="F28A22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/>
          <p:cNvCxnSpPr>
            <a:stCxn id="2" idx="6"/>
            <a:endCxn id="7" idx="0"/>
          </p:cNvCxnSpPr>
          <p:nvPr/>
        </p:nvCxnSpPr>
        <p:spPr>
          <a:xfrm>
            <a:off x="3347864" y="2348880"/>
            <a:ext cx="396044" cy="792088"/>
          </a:xfrm>
          <a:prstGeom prst="curvedConnector2">
            <a:avLst/>
          </a:prstGeom>
          <a:ln>
            <a:tailEnd type="arrow"/>
          </a:ln>
          <a:scene3d>
            <a:camera prst="orthographicFront"/>
            <a:lightRig rig="threePt" dir="t"/>
          </a:scene3d>
          <a:sp3d contourW="19050">
            <a:contourClr>
              <a:srgbClr val="F28A22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/>
          <p:cNvCxnSpPr>
            <a:stCxn id="2" idx="1"/>
            <a:endCxn id="3" idx="0"/>
          </p:cNvCxnSpPr>
          <p:nvPr/>
        </p:nvCxnSpPr>
        <p:spPr>
          <a:xfrm rot="16200000" flipH="1" flipV="1">
            <a:off x="2066259" y="2217593"/>
            <a:ext cx="872832" cy="829901"/>
          </a:xfrm>
          <a:prstGeom prst="curvedConnector3">
            <a:avLst>
              <a:gd name="adj1" fmla="val -33440"/>
            </a:avLst>
          </a:prstGeom>
          <a:ln>
            <a:tailEnd type="arrow"/>
          </a:ln>
          <a:scene3d>
            <a:camera prst="orthographicFront"/>
            <a:lightRig rig="threePt" dir="t"/>
          </a:scene3d>
          <a:sp3d contourW="19050">
            <a:contourClr>
              <a:srgbClr val="F28A22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755576" y="1772816"/>
            <a:ext cx="288032" cy="0"/>
          </a:xfrm>
          <a:prstGeom prst="straightConnector1">
            <a:avLst/>
          </a:prstGeom>
          <a:ln>
            <a:tailEnd type="arrow"/>
          </a:ln>
          <a:scene3d>
            <a:camera prst="orthographicFront"/>
            <a:lightRig rig="threePt" dir="t"/>
          </a:scene3d>
          <a:sp3d contourW="19050">
            <a:contourClr>
              <a:schemeClr val="tx2">
                <a:lumMod val="75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/>
          <p:cNvSpPr/>
          <p:nvPr/>
        </p:nvSpPr>
        <p:spPr>
          <a:xfrm>
            <a:off x="2843808" y="2132856"/>
            <a:ext cx="504056" cy="432048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17</a:t>
            </a:r>
            <a:endParaRPr lang="en-IN" sz="1100" dirty="0"/>
          </a:p>
        </p:txBody>
      </p:sp>
      <p:sp>
        <p:nvSpPr>
          <p:cNvPr id="3" name="Flowchart: Connector 2"/>
          <p:cNvSpPr/>
          <p:nvPr/>
        </p:nvSpPr>
        <p:spPr>
          <a:xfrm>
            <a:off x="1835696" y="3068960"/>
            <a:ext cx="504056" cy="432048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42</a:t>
            </a:r>
            <a:endParaRPr lang="en-IN" sz="1100" dirty="0"/>
          </a:p>
        </p:txBody>
      </p:sp>
      <p:sp>
        <p:nvSpPr>
          <p:cNvPr id="4" name="Flowchart: Connector 3"/>
          <p:cNvSpPr/>
          <p:nvPr/>
        </p:nvSpPr>
        <p:spPr>
          <a:xfrm>
            <a:off x="755576" y="3645024"/>
            <a:ext cx="504056" cy="43204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5</a:t>
            </a:r>
            <a:endParaRPr lang="en-IN" sz="1100" dirty="0"/>
          </a:p>
        </p:txBody>
      </p:sp>
      <p:sp>
        <p:nvSpPr>
          <p:cNvPr id="5" name="Flowchart: Connector 4"/>
          <p:cNvSpPr/>
          <p:nvPr/>
        </p:nvSpPr>
        <p:spPr>
          <a:xfrm>
            <a:off x="1979712" y="4797152"/>
            <a:ext cx="504056" cy="432048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6</a:t>
            </a:r>
            <a:endParaRPr lang="en-IN" sz="1100" dirty="0"/>
          </a:p>
        </p:txBody>
      </p:sp>
      <p:sp>
        <p:nvSpPr>
          <p:cNvPr id="7" name="Flowchart: Connector 6"/>
          <p:cNvSpPr/>
          <p:nvPr/>
        </p:nvSpPr>
        <p:spPr>
          <a:xfrm>
            <a:off x="4716016" y="2348880"/>
            <a:ext cx="504056" cy="432048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23</a:t>
            </a:r>
            <a:endParaRPr lang="en-IN" sz="1100" dirty="0"/>
          </a:p>
        </p:txBody>
      </p:sp>
      <p:sp>
        <p:nvSpPr>
          <p:cNvPr id="8" name="Flowchart: Connector 7"/>
          <p:cNvSpPr/>
          <p:nvPr/>
        </p:nvSpPr>
        <p:spPr>
          <a:xfrm>
            <a:off x="3491880" y="3140968"/>
            <a:ext cx="504056" cy="432048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3</a:t>
            </a:r>
            <a:endParaRPr lang="en-IN" sz="1100" dirty="0"/>
          </a:p>
        </p:txBody>
      </p:sp>
      <p:sp>
        <p:nvSpPr>
          <p:cNvPr id="10" name="Flowchart: Connector 9"/>
          <p:cNvSpPr/>
          <p:nvPr/>
        </p:nvSpPr>
        <p:spPr>
          <a:xfrm>
            <a:off x="5148064" y="4077072"/>
            <a:ext cx="504056" cy="432048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10</a:t>
            </a:r>
            <a:endParaRPr lang="en-IN" sz="1100" dirty="0"/>
          </a:p>
        </p:txBody>
      </p:sp>
      <p:cxnSp>
        <p:nvCxnSpPr>
          <p:cNvPr id="12" name="Straight Connector 11"/>
          <p:cNvCxnSpPr>
            <a:stCxn id="4" idx="6"/>
            <a:endCxn id="3" idx="3"/>
          </p:cNvCxnSpPr>
          <p:nvPr/>
        </p:nvCxnSpPr>
        <p:spPr>
          <a:xfrm flipV="1">
            <a:off x="1259632" y="3437736"/>
            <a:ext cx="649881" cy="423312"/>
          </a:xfrm>
          <a:prstGeom prst="line">
            <a:avLst/>
          </a:prstGeom>
          <a:scene3d>
            <a:camera prst="orthographicFront"/>
            <a:lightRig rig="threePt" dir="t"/>
          </a:scene3d>
          <a:sp3d contour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1"/>
            <a:endCxn id="4" idx="4"/>
          </p:cNvCxnSpPr>
          <p:nvPr/>
        </p:nvCxnSpPr>
        <p:spPr>
          <a:xfrm flipH="1" flipV="1">
            <a:off x="1007604" y="4077072"/>
            <a:ext cx="1045925" cy="783352"/>
          </a:xfrm>
          <a:prstGeom prst="line">
            <a:avLst/>
          </a:prstGeom>
          <a:scene3d>
            <a:camera prst="orthographicFront"/>
            <a:lightRig rig="threePt" dir="t"/>
          </a:scene3d>
          <a:sp3d contour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3" idx="7"/>
            <a:endCxn id="2" idx="3"/>
          </p:cNvCxnSpPr>
          <p:nvPr/>
        </p:nvCxnSpPr>
        <p:spPr>
          <a:xfrm flipV="1">
            <a:off x="2265935" y="2501632"/>
            <a:ext cx="651690" cy="630600"/>
          </a:xfrm>
          <a:prstGeom prst="line">
            <a:avLst/>
          </a:prstGeom>
          <a:scene3d>
            <a:camera prst="orthographicFront"/>
            <a:lightRig rig="threePt" dir="t"/>
          </a:scene3d>
          <a:sp3d contour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2" idx="5"/>
            <a:endCxn id="8" idx="0"/>
          </p:cNvCxnSpPr>
          <p:nvPr/>
        </p:nvCxnSpPr>
        <p:spPr>
          <a:xfrm>
            <a:off x="3274047" y="2501632"/>
            <a:ext cx="469861" cy="639336"/>
          </a:xfrm>
          <a:prstGeom prst="line">
            <a:avLst/>
          </a:prstGeom>
          <a:scene3d>
            <a:camera prst="orthographicFront"/>
            <a:lightRig rig="threePt" dir="t"/>
          </a:scene3d>
          <a:sp3d contour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" idx="6"/>
            <a:endCxn id="7" idx="1"/>
          </p:cNvCxnSpPr>
          <p:nvPr/>
        </p:nvCxnSpPr>
        <p:spPr>
          <a:xfrm>
            <a:off x="3347864" y="2348880"/>
            <a:ext cx="1441969" cy="63272"/>
          </a:xfrm>
          <a:prstGeom prst="line">
            <a:avLst/>
          </a:prstGeom>
          <a:scene3d>
            <a:camera prst="orthographicFront"/>
            <a:lightRig rig="threePt" dir="t"/>
          </a:scene3d>
          <a:sp3d contour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39" idx="0"/>
            <a:endCxn id="10" idx="3"/>
          </p:cNvCxnSpPr>
          <p:nvPr/>
        </p:nvCxnSpPr>
        <p:spPr>
          <a:xfrm flipV="1">
            <a:off x="4752020" y="4445848"/>
            <a:ext cx="469861" cy="999376"/>
          </a:xfrm>
          <a:prstGeom prst="line">
            <a:avLst/>
          </a:prstGeom>
          <a:scene3d>
            <a:camera prst="orthographicFront"/>
            <a:lightRig rig="threePt" dir="t"/>
          </a:scene3d>
          <a:sp3d contour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5"/>
            <a:endCxn id="10" idx="2"/>
          </p:cNvCxnSpPr>
          <p:nvPr/>
        </p:nvCxnSpPr>
        <p:spPr>
          <a:xfrm>
            <a:off x="3922119" y="3509744"/>
            <a:ext cx="1225945" cy="783352"/>
          </a:xfrm>
          <a:prstGeom prst="line">
            <a:avLst/>
          </a:prstGeom>
          <a:scene3d>
            <a:camera prst="orthographicFront"/>
            <a:lightRig rig="threePt" dir="t"/>
          </a:scene3d>
          <a:sp3d contour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771800" y="1772816"/>
            <a:ext cx="432048" cy="288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42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691680" y="2708920"/>
            <a:ext cx="432048" cy="288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051720" y="5301208"/>
            <a:ext cx="432048" cy="288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59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27584" y="3284984"/>
            <a:ext cx="432048" cy="288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90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148064" y="2060848"/>
            <a:ext cx="432048" cy="288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15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364088" y="3789040"/>
            <a:ext cx="432048" cy="288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22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851920" y="2852936"/>
            <a:ext cx="432048" cy="288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38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9" name="Flowchart: Connector 38"/>
          <p:cNvSpPr/>
          <p:nvPr/>
        </p:nvSpPr>
        <p:spPr>
          <a:xfrm>
            <a:off x="4499992" y="5445224"/>
            <a:ext cx="504056" cy="432048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23</a:t>
            </a:r>
            <a:endParaRPr lang="en-IN" sz="1100" dirty="0"/>
          </a:p>
        </p:txBody>
      </p:sp>
      <p:cxnSp>
        <p:nvCxnSpPr>
          <p:cNvPr id="54" name="Straight Connector 53"/>
          <p:cNvCxnSpPr>
            <a:stCxn id="5" idx="0"/>
            <a:endCxn id="3" idx="4"/>
          </p:cNvCxnSpPr>
          <p:nvPr/>
        </p:nvCxnSpPr>
        <p:spPr>
          <a:xfrm flipH="1" flipV="1">
            <a:off x="2087724" y="3501008"/>
            <a:ext cx="144016" cy="1296144"/>
          </a:xfrm>
          <a:prstGeom prst="line">
            <a:avLst/>
          </a:prstGeom>
          <a:scene3d>
            <a:camera prst="orthographicFront"/>
            <a:lightRig rig="threePt" dir="t"/>
          </a:scene3d>
          <a:sp3d contour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4499992" y="5949280"/>
            <a:ext cx="432048" cy="288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30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71" name="Shape 70"/>
          <p:cNvCxnSpPr>
            <a:stCxn id="4" idx="7"/>
            <a:endCxn id="3" idx="2"/>
          </p:cNvCxnSpPr>
          <p:nvPr/>
        </p:nvCxnSpPr>
        <p:spPr>
          <a:xfrm rot="5400000" flipH="1" flipV="1">
            <a:off x="1299099" y="3171700"/>
            <a:ext cx="423312" cy="649881"/>
          </a:xfrm>
          <a:prstGeom prst="curvedConnector2">
            <a:avLst/>
          </a:prstGeom>
          <a:ln>
            <a:tailEnd type="arrow"/>
          </a:ln>
          <a:scene3d>
            <a:camera prst="orthographicFront"/>
            <a:lightRig rig="threePt" dir="t"/>
          </a:scene3d>
          <a:sp3d contourW="19050">
            <a:contourClr>
              <a:schemeClr val="accent6">
                <a:lumMod val="5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hape 71"/>
          <p:cNvCxnSpPr>
            <a:stCxn id="3" idx="0"/>
            <a:endCxn id="2" idx="2"/>
          </p:cNvCxnSpPr>
          <p:nvPr/>
        </p:nvCxnSpPr>
        <p:spPr>
          <a:xfrm rot="5400000" flipH="1" flipV="1">
            <a:off x="2105726" y="2330878"/>
            <a:ext cx="720080" cy="756084"/>
          </a:xfrm>
          <a:prstGeom prst="curvedConnector2">
            <a:avLst/>
          </a:prstGeom>
          <a:ln>
            <a:tailEnd type="arrow"/>
          </a:ln>
          <a:scene3d>
            <a:camera prst="orthographicFront"/>
            <a:lightRig rig="threePt" dir="t"/>
          </a:scene3d>
          <a:sp3d contourW="19050">
            <a:contourClr>
              <a:schemeClr val="accent6">
                <a:lumMod val="5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hape 72"/>
          <p:cNvCxnSpPr>
            <a:stCxn id="4" idx="3"/>
            <a:endCxn id="5" idx="2"/>
          </p:cNvCxnSpPr>
          <p:nvPr/>
        </p:nvCxnSpPr>
        <p:spPr>
          <a:xfrm rot="16200000" flipH="1">
            <a:off x="904864" y="3938328"/>
            <a:ext cx="999376" cy="1150319"/>
          </a:xfrm>
          <a:prstGeom prst="curvedConnector2">
            <a:avLst/>
          </a:prstGeom>
          <a:ln>
            <a:tailEnd type="arrow"/>
          </a:ln>
          <a:scene3d>
            <a:camera prst="orthographicFront"/>
            <a:lightRig rig="threePt" dir="t"/>
          </a:scene3d>
          <a:sp3d contourW="19050">
            <a:contourClr>
              <a:schemeClr val="accent6">
                <a:lumMod val="5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hape 77"/>
          <p:cNvCxnSpPr>
            <a:stCxn id="2" idx="7"/>
            <a:endCxn id="7" idx="0"/>
          </p:cNvCxnSpPr>
          <p:nvPr/>
        </p:nvCxnSpPr>
        <p:spPr>
          <a:xfrm rot="16200000" flipH="1">
            <a:off x="4044669" y="1425506"/>
            <a:ext cx="152752" cy="1693997"/>
          </a:xfrm>
          <a:prstGeom prst="curvedConnector3">
            <a:avLst>
              <a:gd name="adj1" fmla="val -191076"/>
            </a:avLst>
          </a:prstGeom>
          <a:ln>
            <a:tailEnd type="arrow"/>
          </a:ln>
          <a:scene3d>
            <a:camera prst="orthographicFront"/>
            <a:lightRig rig="threePt" dir="t"/>
          </a:scene3d>
          <a:sp3d contourW="19050">
            <a:contourClr>
              <a:schemeClr val="accent6">
                <a:lumMod val="5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hape 80"/>
          <p:cNvCxnSpPr>
            <a:stCxn id="8" idx="6"/>
            <a:endCxn id="10" idx="1"/>
          </p:cNvCxnSpPr>
          <p:nvPr/>
        </p:nvCxnSpPr>
        <p:spPr>
          <a:xfrm>
            <a:off x="3995936" y="3356992"/>
            <a:ext cx="1225945" cy="783352"/>
          </a:xfrm>
          <a:prstGeom prst="curvedConnector2">
            <a:avLst/>
          </a:prstGeom>
          <a:ln>
            <a:tailEnd type="arrow"/>
          </a:ln>
          <a:scene3d>
            <a:camera prst="orthographicFront"/>
            <a:lightRig rig="threePt" dir="t"/>
          </a:scene3d>
          <a:sp3d contourW="19050">
            <a:contourClr>
              <a:schemeClr val="accent6">
                <a:lumMod val="5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hape 81"/>
          <p:cNvCxnSpPr>
            <a:stCxn id="3" idx="6"/>
            <a:endCxn id="8" idx="2"/>
          </p:cNvCxnSpPr>
          <p:nvPr/>
        </p:nvCxnSpPr>
        <p:spPr>
          <a:xfrm>
            <a:off x="2339752" y="3284984"/>
            <a:ext cx="1152128" cy="72008"/>
          </a:xfrm>
          <a:prstGeom prst="curvedConnector3">
            <a:avLst>
              <a:gd name="adj1" fmla="val 56299"/>
            </a:avLst>
          </a:prstGeom>
          <a:ln>
            <a:tailEnd type="arrow"/>
          </a:ln>
          <a:scene3d>
            <a:camera prst="orthographicFront"/>
            <a:lightRig rig="threePt" dir="t"/>
          </a:scene3d>
          <a:sp3d contourW="19050">
            <a:contourClr>
              <a:schemeClr val="accent6">
                <a:lumMod val="5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hape 93"/>
          <p:cNvCxnSpPr>
            <a:stCxn id="10" idx="2"/>
            <a:endCxn id="39" idx="1"/>
          </p:cNvCxnSpPr>
          <p:nvPr/>
        </p:nvCxnSpPr>
        <p:spPr>
          <a:xfrm rot="10800000" flipV="1">
            <a:off x="4573810" y="4293096"/>
            <a:ext cx="574255" cy="1215400"/>
          </a:xfrm>
          <a:prstGeom prst="curvedConnector2">
            <a:avLst/>
          </a:prstGeom>
          <a:ln>
            <a:tailEnd type="arrow"/>
          </a:ln>
          <a:scene3d>
            <a:camera prst="orthographicFront"/>
            <a:lightRig rig="threePt" dir="t"/>
          </a:scene3d>
          <a:sp3d contourW="19050">
            <a:contourClr>
              <a:schemeClr val="accent6">
                <a:lumMod val="5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hape 102"/>
          <p:cNvCxnSpPr>
            <a:stCxn id="10" idx="2"/>
            <a:endCxn id="8" idx="4"/>
          </p:cNvCxnSpPr>
          <p:nvPr/>
        </p:nvCxnSpPr>
        <p:spPr>
          <a:xfrm rot="10800000">
            <a:off x="3743908" y="3573016"/>
            <a:ext cx="1404156" cy="720080"/>
          </a:xfrm>
          <a:prstGeom prst="curvedConnector2">
            <a:avLst/>
          </a:prstGeom>
          <a:ln>
            <a:tailEnd type="arrow"/>
          </a:ln>
          <a:scene3d>
            <a:camera prst="orthographicFront"/>
            <a:lightRig rig="threePt" dir="t"/>
          </a:scene3d>
          <a:sp3d contourW="19050">
            <a:contourClr>
              <a:srgbClr val="FF3399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3"/>
          <p:cNvCxnSpPr>
            <a:stCxn id="39" idx="7"/>
            <a:endCxn id="10" idx="4"/>
          </p:cNvCxnSpPr>
          <p:nvPr/>
        </p:nvCxnSpPr>
        <p:spPr>
          <a:xfrm rot="5400000" flipH="1" flipV="1">
            <a:off x="4665473" y="4773878"/>
            <a:ext cx="999376" cy="469861"/>
          </a:xfrm>
          <a:prstGeom prst="curvedConnector3">
            <a:avLst>
              <a:gd name="adj1" fmla="val 18048"/>
            </a:avLst>
          </a:prstGeom>
          <a:ln>
            <a:tailEnd type="arrow"/>
          </a:ln>
          <a:scene3d>
            <a:camera prst="orthographicFront"/>
            <a:lightRig rig="threePt" dir="t"/>
          </a:scene3d>
          <a:sp3d contourW="19050">
            <a:contourClr>
              <a:srgbClr val="FF3399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hape 109"/>
          <p:cNvCxnSpPr>
            <a:stCxn id="3" idx="4"/>
            <a:endCxn id="4" idx="5"/>
          </p:cNvCxnSpPr>
          <p:nvPr/>
        </p:nvCxnSpPr>
        <p:spPr>
          <a:xfrm rot="5400000">
            <a:off x="1380374" y="3306450"/>
            <a:ext cx="512792" cy="901909"/>
          </a:xfrm>
          <a:prstGeom prst="curvedConnector3">
            <a:avLst>
              <a:gd name="adj1" fmla="val 83327"/>
            </a:avLst>
          </a:prstGeom>
          <a:ln>
            <a:tailEnd type="arrow"/>
          </a:ln>
          <a:scene3d>
            <a:camera prst="orthographicFront"/>
            <a:lightRig rig="threePt" dir="t"/>
          </a:scene3d>
          <a:sp3d contourW="19050">
            <a:contourClr>
              <a:srgbClr val="FF3399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hape 110"/>
          <p:cNvCxnSpPr>
            <a:endCxn id="2" idx="6"/>
          </p:cNvCxnSpPr>
          <p:nvPr/>
        </p:nvCxnSpPr>
        <p:spPr>
          <a:xfrm rot="10800000">
            <a:off x="3347864" y="2348880"/>
            <a:ext cx="1369962" cy="207288"/>
          </a:xfrm>
          <a:prstGeom prst="curvedConnector3">
            <a:avLst>
              <a:gd name="adj1" fmla="val 87081"/>
            </a:avLst>
          </a:prstGeom>
          <a:ln>
            <a:tailEnd type="arrow"/>
          </a:ln>
          <a:scene3d>
            <a:camera prst="orthographicFront"/>
            <a:lightRig rig="threePt" dir="t"/>
          </a:scene3d>
          <a:sp3d contourW="19050">
            <a:contourClr>
              <a:srgbClr val="FF3399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hape 120"/>
          <p:cNvCxnSpPr>
            <a:stCxn id="2" idx="4"/>
            <a:endCxn id="3" idx="7"/>
          </p:cNvCxnSpPr>
          <p:nvPr/>
        </p:nvCxnSpPr>
        <p:spPr>
          <a:xfrm rot="5400000">
            <a:off x="2397222" y="2433618"/>
            <a:ext cx="567328" cy="829901"/>
          </a:xfrm>
          <a:prstGeom prst="curvedConnector3">
            <a:avLst>
              <a:gd name="adj1" fmla="val 90934"/>
            </a:avLst>
          </a:prstGeom>
          <a:ln>
            <a:tailEnd type="arrow"/>
          </a:ln>
          <a:scene3d>
            <a:camera prst="orthographicFront"/>
            <a:lightRig rig="threePt" dir="t"/>
          </a:scene3d>
          <a:sp3d contourW="19050">
            <a:contourClr>
              <a:srgbClr val="FF3399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hape 126"/>
          <p:cNvCxnSpPr>
            <a:stCxn id="5" idx="0"/>
            <a:endCxn id="4" idx="5"/>
          </p:cNvCxnSpPr>
          <p:nvPr/>
        </p:nvCxnSpPr>
        <p:spPr>
          <a:xfrm rot="16200000" flipV="1">
            <a:off x="1317102" y="3882513"/>
            <a:ext cx="783352" cy="1045925"/>
          </a:xfrm>
          <a:prstGeom prst="curvedConnector3">
            <a:avLst>
              <a:gd name="adj1" fmla="val 72234"/>
            </a:avLst>
          </a:prstGeom>
          <a:ln>
            <a:tailEnd type="arrow"/>
          </a:ln>
          <a:scene3d>
            <a:camera prst="orthographicFront"/>
            <a:lightRig rig="threePt" dir="t"/>
          </a:scene3d>
          <a:sp3d contourW="19050">
            <a:contourClr>
              <a:srgbClr val="FF3399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hape 134"/>
          <p:cNvCxnSpPr>
            <a:stCxn id="8" idx="3"/>
            <a:endCxn id="3" idx="5"/>
          </p:cNvCxnSpPr>
          <p:nvPr/>
        </p:nvCxnSpPr>
        <p:spPr>
          <a:xfrm rot="5400000" flipH="1">
            <a:off x="2879812" y="2823859"/>
            <a:ext cx="72008" cy="1299762"/>
          </a:xfrm>
          <a:prstGeom prst="curvedConnector3">
            <a:avLst>
              <a:gd name="adj1" fmla="val -405333"/>
            </a:avLst>
          </a:prstGeom>
          <a:ln>
            <a:tailEnd type="arrow"/>
          </a:ln>
          <a:scene3d>
            <a:camera prst="orthographicFront"/>
            <a:lightRig rig="threePt" dir="t"/>
          </a:scene3d>
          <a:sp3d contourW="19050">
            <a:contourClr>
              <a:srgbClr val="FF3399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683568" y="548680"/>
            <a:ext cx="2880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     Election Message</a:t>
            </a:r>
          </a:p>
          <a:p>
            <a:r>
              <a:rPr lang="en-IN" dirty="0" smtClean="0"/>
              <a:t>         End Message</a:t>
            </a:r>
          </a:p>
          <a:p>
            <a:endParaRPr lang="en-IN" dirty="0"/>
          </a:p>
        </p:txBody>
      </p:sp>
      <p:cxnSp>
        <p:nvCxnSpPr>
          <p:cNvPr id="140" name="Straight Arrow Connector 139"/>
          <p:cNvCxnSpPr/>
          <p:nvPr/>
        </p:nvCxnSpPr>
        <p:spPr>
          <a:xfrm>
            <a:off x="827584" y="692696"/>
            <a:ext cx="288032" cy="0"/>
          </a:xfrm>
          <a:prstGeom prst="straightConnector1">
            <a:avLst/>
          </a:prstGeom>
          <a:ln>
            <a:tailEnd type="arrow"/>
          </a:ln>
          <a:scene3d>
            <a:camera prst="orthographicFront"/>
            <a:lightRig rig="threePt" dir="t"/>
          </a:scene3d>
          <a:sp3d contourW="19050">
            <a:contourClr>
              <a:schemeClr val="accent6">
                <a:lumMod val="5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827584" y="980728"/>
            <a:ext cx="288032" cy="0"/>
          </a:xfrm>
          <a:prstGeom prst="straightConnector1">
            <a:avLst/>
          </a:prstGeom>
          <a:ln>
            <a:tailEnd type="arrow"/>
          </a:ln>
          <a:scene3d>
            <a:camera prst="orthographicFront"/>
            <a:lightRig rig="threePt" dir="t"/>
          </a:scene3d>
          <a:sp3d contourW="19050">
            <a:contourClr>
              <a:srgbClr val="FF3399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4" idx="0"/>
            <a:endCxn id="3" idx="1"/>
          </p:cNvCxnSpPr>
          <p:nvPr/>
        </p:nvCxnSpPr>
        <p:spPr>
          <a:xfrm rot="5400000" flipH="1" flipV="1">
            <a:off x="1202162" y="2937674"/>
            <a:ext cx="512792" cy="901909"/>
          </a:xfrm>
          <a:prstGeom prst="curvedConnector3">
            <a:avLst>
              <a:gd name="adj1" fmla="val 156918"/>
            </a:avLst>
          </a:prstGeom>
          <a:ln>
            <a:tailEnd type="arrow"/>
          </a:ln>
          <a:scene3d>
            <a:camera prst="orthographicFront"/>
            <a:lightRig rig="threePt" dir="t"/>
          </a:scene3d>
          <a:sp3d contourW="12700">
            <a:contourClr>
              <a:srgbClr val="00B050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4" idx="3"/>
            <a:endCxn id="5" idx="3"/>
          </p:cNvCxnSpPr>
          <p:nvPr/>
        </p:nvCxnSpPr>
        <p:spPr>
          <a:xfrm rot="16200000" flipH="1">
            <a:off x="865397" y="3977796"/>
            <a:ext cx="1152128" cy="1224136"/>
          </a:xfrm>
          <a:prstGeom prst="curvedConnector3">
            <a:avLst>
              <a:gd name="adj1" fmla="val 125333"/>
            </a:avLst>
          </a:prstGeom>
          <a:ln>
            <a:tailEnd type="arrow"/>
          </a:ln>
          <a:scene3d>
            <a:camera prst="orthographicFront"/>
            <a:lightRig rig="threePt" dir="t"/>
          </a:scene3d>
          <a:sp3d contourW="19050">
            <a:contourClr>
              <a:srgbClr val="00B050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endCxn id="2" idx="1"/>
          </p:cNvCxnSpPr>
          <p:nvPr/>
        </p:nvCxnSpPr>
        <p:spPr>
          <a:xfrm rot="5400000" flipH="1" flipV="1">
            <a:off x="2084260" y="2235596"/>
            <a:ext cx="872832" cy="793897"/>
          </a:xfrm>
          <a:prstGeom prst="curvedConnector3">
            <a:avLst>
              <a:gd name="adj1" fmla="val 133440"/>
            </a:avLst>
          </a:prstGeom>
          <a:ln>
            <a:tailEnd type="arrow"/>
          </a:ln>
          <a:scene3d>
            <a:camera prst="orthographicFront"/>
            <a:lightRig rig="threePt" dir="t"/>
          </a:scene3d>
          <a:sp3d contourW="12700">
            <a:contourClr>
              <a:srgbClr val="00B050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3" idx="4"/>
            <a:endCxn id="8" idx="4"/>
          </p:cNvCxnSpPr>
          <p:nvPr/>
        </p:nvCxnSpPr>
        <p:spPr>
          <a:xfrm rot="16200000" flipH="1">
            <a:off x="2879812" y="2708920"/>
            <a:ext cx="72008" cy="1656184"/>
          </a:xfrm>
          <a:prstGeom prst="curvedConnector3">
            <a:avLst>
              <a:gd name="adj1" fmla="val 820595"/>
            </a:avLst>
          </a:prstGeom>
          <a:ln>
            <a:tailEnd type="arrow"/>
          </a:ln>
          <a:scene3d>
            <a:camera prst="orthographicFront"/>
            <a:lightRig rig="threePt" dir="t"/>
          </a:scene3d>
          <a:sp3d contourW="12700">
            <a:contourClr>
              <a:srgbClr val="00B050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2" idx="7"/>
            <a:endCxn id="7" idx="0"/>
          </p:cNvCxnSpPr>
          <p:nvPr/>
        </p:nvCxnSpPr>
        <p:spPr>
          <a:xfrm rot="16200000" flipH="1">
            <a:off x="4044669" y="1425506"/>
            <a:ext cx="152752" cy="1693997"/>
          </a:xfrm>
          <a:prstGeom prst="curvedConnector3">
            <a:avLst>
              <a:gd name="adj1" fmla="val -457128"/>
            </a:avLst>
          </a:prstGeom>
          <a:ln>
            <a:tailEnd type="arrow"/>
          </a:ln>
          <a:scene3d>
            <a:camera prst="orthographicFront"/>
            <a:lightRig rig="threePt" dir="t"/>
          </a:scene3d>
          <a:sp3d contourW="12700">
            <a:contourClr>
              <a:srgbClr val="00B050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>
            <a:stCxn id="8" idx="7"/>
            <a:endCxn id="10" idx="1"/>
          </p:cNvCxnSpPr>
          <p:nvPr/>
        </p:nvCxnSpPr>
        <p:spPr>
          <a:xfrm rot="16200000" flipH="1">
            <a:off x="4103948" y="3022411"/>
            <a:ext cx="936104" cy="1299762"/>
          </a:xfrm>
          <a:prstGeom prst="curvedConnector3">
            <a:avLst>
              <a:gd name="adj1" fmla="val -31179"/>
            </a:avLst>
          </a:prstGeom>
          <a:ln>
            <a:tailEnd type="arrow"/>
          </a:ln>
          <a:scene3d>
            <a:camera prst="orthographicFront"/>
            <a:lightRig rig="threePt" dir="t"/>
          </a:scene3d>
          <a:sp3d contourW="12700">
            <a:contourClr>
              <a:srgbClr val="00B050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/>
          <p:cNvCxnSpPr>
            <a:stCxn id="10" idx="5"/>
            <a:endCxn id="39" idx="6"/>
          </p:cNvCxnSpPr>
          <p:nvPr/>
        </p:nvCxnSpPr>
        <p:spPr>
          <a:xfrm rot="5400000">
            <a:off x="4683476" y="4766421"/>
            <a:ext cx="1215400" cy="574255"/>
          </a:xfrm>
          <a:prstGeom prst="curvedConnector2">
            <a:avLst/>
          </a:prstGeom>
          <a:ln>
            <a:tailEnd type="arrow"/>
          </a:ln>
          <a:scene3d>
            <a:camera prst="orthographicFront"/>
            <a:lightRig rig="threePt" dir="t"/>
          </a:scene3d>
          <a:sp3d contourW="12700">
            <a:contourClr>
              <a:srgbClr val="00B050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/>
          <p:cNvSpPr/>
          <p:nvPr/>
        </p:nvSpPr>
        <p:spPr>
          <a:xfrm>
            <a:off x="899592" y="1556792"/>
            <a:ext cx="504056" cy="43204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/>
              <a:t>14</a:t>
            </a:r>
            <a:endParaRPr lang="en-IN" sz="1000" dirty="0"/>
          </a:p>
        </p:txBody>
      </p:sp>
      <p:sp>
        <p:nvSpPr>
          <p:cNvPr id="3" name="Flowchart: Connector 2"/>
          <p:cNvSpPr/>
          <p:nvPr/>
        </p:nvSpPr>
        <p:spPr>
          <a:xfrm>
            <a:off x="2699792" y="3717032"/>
            <a:ext cx="504056" cy="432048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>
                <a:solidFill>
                  <a:schemeClr val="tx1"/>
                </a:solidFill>
              </a:rPr>
              <a:t>11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4" name="Flowchart: Connector 3"/>
          <p:cNvSpPr/>
          <p:nvPr/>
        </p:nvSpPr>
        <p:spPr>
          <a:xfrm>
            <a:off x="2771800" y="1124744"/>
            <a:ext cx="504056" cy="432048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>
                <a:solidFill>
                  <a:schemeClr val="tx1"/>
                </a:solidFill>
              </a:rPr>
              <a:t>10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1115616" y="3861048"/>
            <a:ext cx="504056" cy="43204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/>
              <a:t>15</a:t>
            </a:r>
            <a:endParaRPr lang="en-IN" sz="1000" dirty="0"/>
          </a:p>
        </p:txBody>
      </p:sp>
      <p:sp>
        <p:nvSpPr>
          <p:cNvPr id="6" name="Flowchart: Connector 5"/>
          <p:cNvSpPr/>
          <p:nvPr/>
        </p:nvSpPr>
        <p:spPr>
          <a:xfrm>
            <a:off x="4716016" y="3068960"/>
            <a:ext cx="504056" cy="432048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/>
              <a:t>9</a:t>
            </a:r>
            <a:endParaRPr lang="en-IN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0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/>
              <a:t>Multiple Initiation</a:t>
            </a:r>
            <a:endParaRPr lang="en-IN" sz="2400" dirty="0"/>
          </a:p>
        </p:txBody>
      </p:sp>
      <p:cxnSp>
        <p:nvCxnSpPr>
          <p:cNvPr id="9" name="Straight Arrow Connector 8"/>
          <p:cNvCxnSpPr>
            <a:stCxn id="2" idx="6"/>
            <a:endCxn id="4" idx="1"/>
          </p:cNvCxnSpPr>
          <p:nvPr/>
        </p:nvCxnSpPr>
        <p:spPr>
          <a:xfrm flipV="1">
            <a:off x="1403648" y="1188016"/>
            <a:ext cx="1441969" cy="584800"/>
          </a:xfrm>
          <a:prstGeom prst="straightConnector1">
            <a:avLst/>
          </a:prstGeom>
          <a:ln>
            <a:tailEnd type="arrow"/>
          </a:ln>
          <a:scene3d>
            <a:camera prst="orthographicFront"/>
            <a:lightRig rig="threePt" dir="t"/>
          </a:scene3d>
          <a:sp3d contourW="19050">
            <a:contourClr>
              <a:schemeClr val="accent6">
                <a:lumMod val="5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6"/>
            <a:endCxn id="6" idx="1"/>
          </p:cNvCxnSpPr>
          <p:nvPr/>
        </p:nvCxnSpPr>
        <p:spPr>
          <a:xfrm>
            <a:off x="3275856" y="1340768"/>
            <a:ext cx="1513977" cy="1791464"/>
          </a:xfrm>
          <a:prstGeom prst="straightConnector1">
            <a:avLst/>
          </a:prstGeom>
          <a:ln>
            <a:tailEnd type="arrow"/>
          </a:ln>
          <a:scene3d>
            <a:camera prst="orthographicFront"/>
            <a:lightRig rig="threePt" dir="t"/>
          </a:scene3d>
          <a:sp3d contourW="19050">
            <a:contourClr>
              <a:schemeClr val="accent6">
                <a:lumMod val="5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6"/>
            <a:endCxn id="3" idx="2"/>
          </p:cNvCxnSpPr>
          <p:nvPr/>
        </p:nvCxnSpPr>
        <p:spPr>
          <a:xfrm flipV="1">
            <a:off x="1619672" y="3933056"/>
            <a:ext cx="1080120" cy="144016"/>
          </a:xfrm>
          <a:prstGeom prst="straightConnector1">
            <a:avLst/>
          </a:prstGeom>
          <a:ln>
            <a:tailEnd type="arrow"/>
          </a:ln>
          <a:scene3d>
            <a:camera prst="orthographicFront"/>
            <a:lightRig rig="threePt" dir="t"/>
          </a:scene3d>
          <a:sp3d contourW="19050">
            <a:contourClr>
              <a:schemeClr val="accent6">
                <a:lumMod val="5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" idx="6"/>
            <a:endCxn id="6" idx="3"/>
          </p:cNvCxnSpPr>
          <p:nvPr/>
        </p:nvCxnSpPr>
        <p:spPr>
          <a:xfrm flipV="1">
            <a:off x="3203848" y="3437736"/>
            <a:ext cx="1585985" cy="495320"/>
          </a:xfrm>
          <a:prstGeom prst="straightConnector1">
            <a:avLst/>
          </a:prstGeom>
          <a:ln>
            <a:tailEnd type="arrow"/>
          </a:ln>
          <a:scene3d>
            <a:camera prst="orthographicFront"/>
            <a:lightRig rig="threePt" dir="t"/>
          </a:scene3d>
          <a:sp3d contourW="19050">
            <a:contourClr>
              <a:schemeClr val="accent6">
                <a:lumMod val="5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27584" y="2060848"/>
            <a:ext cx="432048" cy="288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50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699792" y="764704"/>
            <a:ext cx="432048" cy="288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40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115616" y="3501008"/>
            <a:ext cx="432048" cy="288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80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88024" y="2708920"/>
            <a:ext cx="432048" cy="288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65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771800" y="4221088"/>
            <a:ext cx="432048" cy="288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35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39952" y="1268760"/>
            <a:ext cx="12241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Election message </a:t>
            </a:r>
            <a:r>
              <a:rPr lang="en-IN" sz="1100" dirty="0" smtClean="0"/>
              <a:t>of node 14</a:t>
            </a:r>
            <a:endParaRPr lang="en-IN" sz="11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3851920" y="1484784"/>
            <a:ext cx="288032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779912" y="4005064"/>
            <a:ext cx="12241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Election message </a:t>
            </a:r>
            <a:r>
              <a:rPr lang="en-IN" sz="1100" dirty="0" smtClean="0"/>
              <a:t>of node 15</a:t>
            </a:r>
            <a:endParaRPr lang="en-IN" sz="1100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3851920" y="3861048"/>
            <a:ext cx="36004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loud Callout 32"/>
          <p:cNvSpPr/>
          <p:nvPr/>
        </p:nvSpPr>
        <p:spPr>
          <a:xfrm>
            <a:off x="5292080" y="908720"/>
            <a:ext cx="3600400" cy="2232248"/>
          </a:xfrm>
          <a:prstGeom prst="cloudCallout">
            <a:avLst>
              <a:gd name="adj1" fmla="val -54444"/>
              <a:gd name="adj2" fmla="val 4772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rgbClr val="FF0000"/>
                </a:solidFill>
              </a:rPr>
              <a:t>Receive  EM from two initiators   id 14 and id 15, as id 15 node has more weight than id 14 so it replies Ok to id 14</a:t>
            </a:r>
          </a:p>
          <a:p>
            <a:pPr algn="ctr"/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43608" y="105273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6" name="Rectangle 35"/>
          <p:cNvSpPr/>
          <p:nvPr/>
        </p:nvSpPr>
        <p:spPr>
          <a:xfrm>
            <a:off x="6156176" y="2564904"/>
            <a:ext cx="432048" cy="288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80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452320" y="2564904"/>
            <a:ext cx="432048" cy="288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50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876256" y="2564904"/>
            <a:ext cx="288032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&gt;</a:t>
            </a:r>
            <a:endParaRPr lang="en-IN" dirty="0"/>
          </a:p>
        </p:txBody>
      </p:sp>
      <p:cxnSp>
        <p:nvCxnSpPr>
          <p:cNvPr id="41" name="Shape 40"/>
          <p:cNvCxnSpPr>
            <a:endCxn id="4" idx="5"/>
          </p:cNvCxnSpPr>
          <p:nvPr/>
        </p:nvCxnSpPr>
        <p:spPr>
          <a:xfrm rot="16200000" flipV="1">
            <a:off x="3068569" y="1626990"/>
            <a:ext cx="1782728" cy="1515787"/>
          </a:xfrm>
          <a:prstGeom prst="curvedConnector3">
            <a:avLst>
              <a:gd name="adj1" fmla="val 34531"/>
            </a:avLst>
          </a:prstGeom>
          <a:ln w="22225">
            <a:solidFill>
              <a:srgbClr val="C50BA2"/>
            </a:solidFill>
            <a:prstDash val="sysDash"/>
            <a:tailEnd type="arrow"/>
          </a:ln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843808" y="2420888"/>
            <a:ext cx="15121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OK message</a:t>
            </a:r>
            <a:endParaRPr lang="en-IN" sz="1100" dirty="0"/>
          </a:p>
        </p:txBody>
      </p:sp>
      <p:cxnSp>
        <p:nvCxnSpPr>
          <p:cNvPr id="31" name="Curved Connector 30"/>
          <p:cNvCxnSpPr>
            <a:stCxn id="2" idx="0"/>
            <a:endCxn id="4" idx="1"/>
          </p:cNvCxnSpPr>
          <p:nvPr/>
        </p:nvCxnSpPr>
        <p:spPr>
          <a:xfrm rot="5400000" flipH="1" flipV="1">
            <a:off x="1814230" y="525406"/>
            <a:ext cx="368776" cy="1693997"/>
          </a:xfrm>
          <a:prstGeom prst="curvedConnector3">
            <a:avLst>
              <a:gd name="adj1" fmla="val 179146"/>
            </a:avLst>
          </a:prstGeom>
          <a:ln w="25400">
            <a:solidFill>
              <a:schemeClr val="tx2"/>
            </a:solidFill>
            <a:tailEnd type="arrow"/>
          </a:ln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5" idx="4"/>
          </p:cNvCxnSpPr>
          <p:nvPr/>
        </p:nvCxnSpPr>
        <p:spPr>
          <a:xfrm rot="5400000" flipH="1" flipV="1">
            <a:off x="2124632" y="3392091"/>
            <a:ext cx="144016" cy="1657993"/>
          </a:xfrm>
          <a:prstGeom prst="curvedConnector4">
            <a:avLst>
              <a:gd name="adj1" fmla="val -158732"/>
              <a:gd name="adj2" fmla="val 576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403648" y="1052736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Next phase</a:t>
            </a:r>
            <a:endParaRPr lang="en-IN" sz="1100" dirty="0"/>
          </a:p>
        </p:txBody>
      </p:sp>
      <p:sp>
        <p:nvSpPr>
          <p:cNvPr id="42" name="TextBox 41"/>
          <p:cNvSpPr txBox="1"/>
          <p:nvPr/>
        </p:nvSpPr>
        <p:spPr>
          <a:xfrm>
            <a:off x="1475656" y="4293096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Next phase</a:t>
            </a:r>
            <a:endParaRPr lang="en-IN" sz="1100" dirty="0"/>
          </a:p>
        </p:txBody>
      </p:sp>
      <p:sp>
        <p:nvSpPr>
          <p:cNvPr id="43" name="TextBox 42"/>
          <p:cNvSpPr txBox="1"/>
          <p:nvPr/>
        </p:nvSpPr>
        <p:spPr>
          <a:xfrm>
            <a:off x="1547664" y="69269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{14}</a:t>
            </a:r>
            <a:endParaRPr lang="en-IN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1475656" y="4509120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{15}</a:t>
            </a:r>
            <a:endParaRPr lang="en-IN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9" grpId="0"/>
      <p:bldP spid="33" grpId="0" animBg="1"/>
      <p:bldP spid="36" grpId="0" animBg="1"/>
      <p:bldP spid="37" grpId="0" animBg="1"/>
      <p:bldP spid="39" grpId="0" animBg="1"/>
      <p:bldP spid="50" grpId="0"/>
      <p:bldP spid="4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Analysis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200" b="1" dirty="0" smtClean="0">
                <a:solidFill>
                  <a:schemeClr val="accent6">
                    <a:lumMod val="50000"/>
                  </a:schemeClr>
                </a:solidFill>
              </a:rPr>
              <a:t>Best Case</a:t>
            </a:r>
            <a:r>
              <a:rPr lang="en-IN" sz="1900" dirty="0" smtClean="0">
                <a:solidFill>
                  <a:schemeClr val="accent6">
                    <a:lumMod val="50000"/>
                  </a:schemeClr>
                </a:solidFill>
              </a:rPr>
              <a:t>:  The very first node that initiates the election, becomes the leader. </a:t>
            </a:r>
          </a:p>
          <a:p>
            <a:pPr>
              <a:buNone/>
            </a:pPr>
            <a:r>
              <a:rPr lang="en-IN" sz="19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sz="1900" dirty="0" smtClean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pt-BR" sz="1900" dirty="0" smtClean="0">
                <a:solidFill>
                  <a:schemeClr val="accent6">
                    <a:lumMod val="50000"/>
                  </a:schemeClr>
                </a:solidFill>
              </a:rPr>
              <a:t>The message complexity is:</a:t>
            </a:r>
          </a:p>
          <a:p>
            <a:pPr>
              <a:buNone/>
            </a:pPr>
            <a:r>
              <a:rPr lang="pt-BR" sz="1900" dirty="0" smtClean="0">
                <a:solidFill>
                  <a:schemeClr val="accent6">
                    <a:lumMod val="50000"/>
                  </a:schemeClr>
                </a:solidFill>
              </a:rPr>
              <a:t>       num(EM) + num(OK) + num(Change) + num(Next Phase) + num(End) + num(Coordinator)</a:t>
            </a:r>
          </a:p>
          <a:p>
            <a:pPr>
              <a:buNone/>
            </a:pPr>
            <a:r>
              <a:rPr lang="pt-BR" sz="1900" dirty="0" smtClean="0">
                <a:solidFill>
                  <a:schemeClr val="accent6">
                    <a:lumMod val="50000"/>
                  </a:schemeClr>
                </a:solidFill>
              </a:rPr>
              <a:t>       = n+0+0+n+n+n           =&gt; </a:t>
            </a:r>
            <a:r>
              <a:rPr lang="pt-BR" sz="1900" b="1" dirty="0" smtClean="0">
                <a:solidFill>
                  <a:schemeClr val="accent6">
                    <a:lumMod val="50000"/>
                  </a:schemeClr>
                </a:solidFill>
              </a:rPr>
              <a:t>O(n)</a:t>
            </a:r>
          </a:p>
          <a:p>
            <a:pPr>
              <a:buNone/>
            </a:pPr>
            <a:endParaRPr lang="pt-BR" sz="22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pt-BR" sz="2200" b="1" dirty="0" smtClean="0">
                <a:solidFill>
                  <a:schemeClr val="accent6">
                    <a:lumMod val="50000"/>
                  </a:schemeClr>
                </a:solidFill>
              </a:rPr>
              <a:t>Worst Case</a:t>
            </a:r>
            <a:r>
              <a:rPr lang="pt-BR" sz="2200" dirty="0" smtClean="0">
                <a:solidFill>
                  <a:schemeClr val="accent6">
                    <a:lumMod val="50000"/>
                  </a:schemeClr>
                </a:solidFill>
              </a:rPr>
              <a:t>: </a:t>
            </a:r>
            <a:r>
              <a:rPr lang="pt-BR" sz="1900" dirty="0" smtClean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en-IN" sz="1900" dirty="0" smtClean="0">
                <a:solidFill>
                  <a:schemeClr val="accent6">
                    <a:lumMod val="50000"/>
                  </a:schemeClr>
                </a:solidFill>
              </a:rPr>
              <a:t>t first level of every initiation, a new initiator comes up and the old initiator has to terminate its current election process.</a:t>
            </a:r>
          </a:p>
          <a:p>
            <a:pPr>
              <a:buNone/>
            </a:pPr>
            <a:r>
              <a:rPr lang="en-IN" sz="19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sz="1900" dirty="0" smtClean="0">
                <a:solidFill>
                  <a:schemeClr val="accent6">
                    <a:lumMod val="50000"/>
                  </a:schemeClr>
                </a:solidFill>
              </a:rPr>
              <a:t>     The message complexity is:</a:t>
            </a:r>
          </a:p>
          <a:p>
            <a:pPr>
              <a:buNone/>
            </a:pPr>
            <a:r>
              <a:rPr lang="en-IN" sz="19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sz="1900" dirty="0" smtClean="0">
                <a:solidFill>
                  <a:schemeClr val="accent6">
                    <a:lumMod val="50000"/>
                  </a:schemeClr>
                </a:solidFill>
              </a:rPr>
              <a:t>     </a:t>
            </a:r>
            <a:r>
              <a:rPr lang="pt-BR" sz="1900" dirty="0" smtClean="0">
                <a:solidFill>
                  <a:schemeClr val="accent6">
                    <a:lumMod val="50000"/>
                  </a:schemeClr>
                </a:solidFill>
              </a:rPr>
              <a:t> num(EM) + num(OK) + num(Change) + num(Next Phase) + num(End) + num(Coordinator)</a:t>
            </a:r>
          </a:p>
          <a:p>
            <a:pPr>
              <a:buNone/>
            </a:pPr>
            <a:r>
              <a:rPr lang="pt-BR" sz="19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pt-BR" sz="1900" dirty="0" smtClean="0">
                <a:solidFill>
                  <a:schemeClr val="accent6">
                    <a:lumMod val="50000"/>
                  </a:schemeClr>
                </a:solidFill>
              </a:rPr>
              <a:t>     = (n-1 + n-2 + ... + 1) + (n-1) + </a:t>
            </a:r>
            <a:r>
              <a:rPr lang="pt-BR" sz="1900" dirty="0" smtClean="0">
                <a:solidFill>
                  <a:schemeClr val="accent6">
                    <a:lumMod val="50000"/>
                  </a:schemeClr>
                </a:solidFill>
              </a:rPr>
              <a:t>(n *( n-1)) </a:t>
            </a:r>
            <a:r>
              <a:rPr lang="pt-BR" sz="1900" dirty="0" smtClean="0">
                <a:solidFill>
                  <a:schemeClr val="accent6">
                    <a:lumMod val="50000"/>
                  </a:schemeClr>
                </a:solidFill>
              </a:rPr>
              <a:t>+ </a:t>
            </a:r>
            <a:r>
              <a:rPr lang="pt-BR" sz="1900" dirty="0" smtClean="0">
                <a:solidFill>
                  <a:schemeClr val="accent6">
                    <a:lumMod val="50000"/>
                  </a:schemeClr>
                </a:solidFill>
              </a:rPr>
              <a:t>(0) </a:t>
            </a:r>
            <a:r>
              <a:rPr lang="pt-BR" sz="1900" dirty="0" smtClean="0">
                <a:solidFill>
                  <a:schemeClr val="accent6">
                    <a:lumMod val="50000"/>
                  </a:schemeClr>
                </a:solidFill>
              </a:rPr>
              <a:t>+ (n) +  (n)   =&gt; 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O(n</a:t>
            </a:r>
            <a:r>
              <a:rPr lang="en-IN" sz="2000" b="1" baseline="30000" dirty="0">
                <a:solidFill>
                  <a:schemeClr val="accent6">
                    <a:lumMod val="50000"/>
                  </a:schemeClr>
                </a:solidFill>
              </a:rPr>
              <a:t>2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pt-BR" sz="19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None/>
            </a:pPr>
            <a:r>
              <a:rPr lang="pt-BR" sz="19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pt-BR" sz="1900" dirty="0" smtClean="0">
                <a:solidFill>
                  <a:schemeClr val="accent6">
                    <a:lumMod val="50000"/>
                  </a:schemeClr>
                </a:solidFill>
              </a:rPr>
              <a:t>       </a:t>
            </a:r>
          </a:p>
          <a:p>
            <a:pPr>
              <a:buNone/>
            </a:pPr>
            <a:endParaRPr lang="en-IN" sz="19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Analysis contd...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b="1" dirty="0" smtClean="0">
                <a:solidFill>
                  <a:schemeClr val="accent6">
                    <a:lumMod val="50000"/>
                  </a:schemeClr>
                </a:solidFill>
              </a:rPr>
              <a:t>Average Case </a:t>
            </a:r>
            <a:r>
              <a:rPr lang="en-IN" sz="1900" dirty="0" smtClean="0">
                <a:solidFill>
                  <a:schemeClr val="accent6">
                    <a:lumMod val="50000"/>
                  </a:schemeClr>
                </a:solidFill>
              </a:rPr>
              <a:t>: The new election process would start somewhere near the middle level out of the total levels with respect to the current initiator.</a:t>
            </a:r>
          </a:p>
          <a:p>
            <a:pPr>
              <a:buNone/>
            </a:pPr>
            <a:r>
              <a:rPr lang="en-IN" sz="19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sz="1900" dirty="0" smtClean="0">
                <a:solidFill>
                  <a:schemeClr val="accent6">
                    <a:lumMod val="50000"/>
                  </a:schemeClr>
                </a:solidFill>
              </a:rPr>
              <a:t>     The total no. of nodes till the middle level are:</a:t>
            </a:r>
          </a:p>
          <a:p>
            <a:pPr>
              <a:buNone/>
            </a:pPr>
            <a:r>
              <a:rPr lang="en-IN" sz="1900" dirty="0" smtClean="0">
                <a:solidFill>
                  <a:schemeClr val="accent6">
                    <a:lumMod val="50000"/>
                  </a:schemeClr>
                </a:solidFill>
              </a:rPr>
              <a:t>      2</a:t>
            </a:r>
            <a:r>
              <a:rPr lang="en-IN" sz="1900" baseline="30000" dirty="0" smtClean="0">
                <a:solidFill>
                  <a:schemeClr val="accent6">
                    <a:lumMod val="50000"/>
                  </a:schemeClr>
                </a:solidFill>
              </a:rPr>
              <a:t>0</a:t>
            </a:r>
            <a:r>
              <a:rPr lang="en-IN" sz="1900" dirty="0" smtClean="0">
                <a:solidFill>
                  <a:schemeClr val="accent6">
                    <a:lumMod val="50000"/>
                  </a:schemeClr>
                </a:solidFill>
              </a:rPr>
              <a:t>+2</a:t>
            </a:r>
            <a:r>
              <a:rPr lang="en-IN" sz="1900" baseline="30000" dirty="0" smtClean="0">
                <a:solidFill>
                  <a:schemeClr val="accent6">
                    <a:lumMod val="50000"/>
                  </a:schemeClr>
                </a:solidFill>
              </a:rPr>
              <a:t>1</a:t>
            </a:r>
            <a:r>
              <a:rPr lang="en-IN" sz="1900" dirty="0">
                <a:solidFill>
                  <a:schemeClr val="accent6">
                    <a:lumMod val="50000"/>
                  </a:schemeClr>
                </a:solidFill>
              </a:rPr>
              <a:t>+…….+2</a:t>
            </a:r>
            <a:r>
              <a:rPr lang="en-IN" sz="1900" baseline="30000" dirty="0">
                <a:solidFill>
                  <a:schemeClr val="accent6">
                    <a:lumMod val="50000"/>
                  </a:schemeClr>
                </a:solidFill>
              </a:rPr>
              <a:t>(log</a:t>
            </a:r>
            <a:r>
              <a:rPr lang="en-IN" sz="1900" baseline="-25000" dirty="0">
                <a:solidFill>
                  <a:schemeClr val="accent6">
                    <a:lumMod val="50000"/>
                  </a:schemeClr>
                </a:solidFill>
              </a:rPr>
              <a:t>2</a:t>
            </a:r>
            <a:r>
              <a:rPr lang="en-IN" sz="1900" baseline="30000" dirty="0">
                <a:solidFill>
                  <a:schemeClr val="accent6">
                    <a:lumMod val="50000"/>
                  </a:schemeClr>
                </a:solidFill>
              </a:rPr>
              <a:t>n)/</a:t>
            </a:r>
            <a:r>
              <a:rPr lang="en-IN" sz="1900" baseline="30000" dirty="0" smtClean="0">
                <a:solidFill>
                  <a:schemeClr val="accent6">
                    <a:lumMod val="50000"/>
                  </a:schemeClr>
                </a:solidFill>
              </a:rPr>
              <a:t>2  =</a:t>
            </a:r>
            <a:r>
              <a:rPr lang="en-IN" sz="19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2</a:t>
            </a:r>
            <a:r>
              <a:rPr lang="en-IN" sz="2000" baseline="30000" dirty="0">
                <a:solidFill>
                  <a:schemeClr val="accent6">
                    <a:lumMod val="50000"/>
                  </a:schemeClr>
                </a:solidFill>
              </a:rPr>
              <a:t>(log</a:t>
            </a:r>
            <a:r>
              <a:rPr lang="en-IN" sz="2000" baseline="-25000" dirty="0">
                <a:solidFill>
                  <a:schemeClr val="accent6">
                    <a:lumMod val="50000"/>
                  </a:schemeClr>
                </a:solidFill>
              </a:rPr>
              <a:t>2</a:t>
            </a:r>
            <a:r>
              <a:rPr lang="en-IN" sz="2000" baseline="30000" dirty="0">
                <a:solidFill>
                  <a:schemeClr val="accent6">
                    <a:lumMod val="50000"/>
                  </a:schemeClr>
                </a:solidFill>
              </a:rPr>
              <a:t>n)/</a:t>
            </a:r>
            <a:r>
              <a:rPr lang="en-IN" sz="2000" baseline="30000" dirty="0" smtClean="0">
                <a:solidFill>
                  <a:schemeClr val="accent6">
                    <a:lumMod val="50000"/>
                  </a:schemeClr>
                </a:solidFill>
              </a:rPr>
              <a:t>2</a:t>
            </a: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</a:rPr>
              <a:t>-1 = n</a:t>
            </a:r>
            <a:r>
              <a:rPr lang="en-IN" sz="2000" baseline="30000" dirty="0" smtClean="0">
                <a:solidFill>
                  <a:schemeClr val="accent6">
                    <a:lumMod val="50000"/>
                  </a:schemeClr>
                </a:solidFill>
              </a:rPr>
              <a:t>1/2 </a:t>
            </a: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</a:rPr>
              <a:t> - 1</a:t>
            </a:r>
            <a:endParaRPr lang="en-IN" sz="20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IN" sz="19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sz="1900" dirty="0" smtClean="0">
                <a:solidFill>
                  <a:schemeClr val="accent6">
                    <a:lumMod val="50000"/>
                  </a:schemeClr>
                </a:solidFill>
              </a:rPr>
              <a:t>      And since there are 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log</a:t>
            </a:r>
            <a:r>
              <a:rPr lang="en-IN" sz="2000" baseline="-25000" dirty="0">
                <a:solidFill>
                  <a:schemeClr val="accent6">
                    <a:lumMod val="50000"/>
                  </a:schemeClr>
                </a:solidFill>
              </a:rPr>
              <a:t>2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n</a:t>
            </a:r>
            <a:r>
              <a:rPr lang="en-IN" sz="1900" dirty="0" smtClean="0">
                <a:solidFill>
                  <a:schemeClr val="accent6">
                    <a:lumMod val="50000"/>
                  </a:schemeClr>
                </a:solidFill>
              </a:rPr>
              <a:t> levels, the middle level so chosen could be any of these log</a:t>
            </a:r>
            <a:r>
              <a:rPr lang="en-IN" sz="1900" baseline="-25000" dirty="0" smtClean="0">
                <a:solidFill>
                  <a:schemeClr val="accent6">
                    <a:lumMod val="50000"/>
                  </a:schemeClr>
                </a:solidFill>
              </a:rPr>
              <a:t>2</a:t>
            </a:r>
            <a:r>
              <a:rPr lang="en-IN" sz="1900" dirty="0" smtClean="0">
                <a:solidFill>
                  <a:schemeClr val="accent6">
                    <a:lumMod val="50000"/>
                  </a:schemeClr>
                </a:solidFill>
              </a:rPr>
              <a:t>n levels. And since the number of nodes at the middle level i.e. at the depth of  (log</a:t>
            </a:r>
            <a:r>
              <a:rPr lang="en-IN" sz="1900" baseline="-25000" dirty="0" smtClean="0">
                <a:solidFill>
                  <a:schemeClr val="accent6">
                    <a:lumMod val="50000"/>
                  </a:schemeClr>
                </a:solidFill>
              </a:rPr>
              <a:t>2</a:t>
            </a:r>
            <a:r>
              <a:rPr lang="en-IN" sz="1900" dirty="0" smtClean="0">
                <a:solidFill>
                  <a:schemeClr val="accent6">
                    <a:lumMod val="50000"/>
                  </a:schemeClr>
                </a:solidFill>
              </a:rPr>
              <a:t>n)/2  , there are </a:t>
            </a:r>
            <a:r>
              <a:rPr lang="en-IN" sz="1900" dirty="0">
                <a:solidFill>
                  <a:schemeClr val="accent6">
                    <a:lumMod val="50000"/>
                  </a:schemeClr>
                </a:solidFill>
              </a:rPr>
              <a:t>2</a:t>
            </a:r>
            <a:r>
              <a:rPr lang="en-IN" sz="1900" baseline="30000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IN" sz="1900" baseline="30000" dirty="0" err="1">
                <a:solidFill>
                  <a:schemeClr val="accent6">
                    <a:lumMod val="50000"/>
                  </a:schemeClr>
                </a:solidFill>
              </a:rPr>
              <a:t>logn</a:t>
            </a:r>
            <a:r>
              <a:rPr lang="en-IN" sz="1900" baseline="30000" dirty="0">
                <a:solidFill>
                  <a:schemeClr val="accent6">
                    <a:lumMod val="50000"/>
                  </a:schemeClr>
                </a:solidFill>
              </a:rPr>
              <a:t>)/2</a:t>
            </a:r>
            <a:r>
              <a:rPr lang="en-IN" sz="1900" dirty="0" smtClean="0">
                <a:solidFill>
                  <a:schemeClr val="accent6">
                    <a:lumMod val="50000"/>
                  </a:schemeClr>
                </a:solidFill>
              </a:rPr>
              <a:t> i.e. </a:t>
            </a:r>
            <a:r>
              <a:rPr lang="en-IN" sz="1900" dirty="0">
                <a:solidFill>
                  <a:schemeClr val="accent6">
                    <a:lumMod val="50000"/>
                  </a:schemeClr>
                </a:solidFill>
              </a:rPr>
              <a:t>n</a:t>
            </a:r>
            <a:r>
              <a:rPr lang="en-IN" sz="1900" baseline="30000" dirty="0">
                <a:solidFill>
                  <a:schemeClr val="accent6">
                    <a:lumMod val="50000"/>
                  </a:schemeClr>
                </a:solidFill>
              </a:rPr>
              <a:t>1/2 </a:t>
            </a:r>
            <a:r>
              <a:rPr lang="en-IN" sz="1900" dirty="0" smtClean="0">
                <a:solidFill>
                  <a:schemeClr val="accent6">
                    <a:lumMod val="50000"/>
                  </a:schemeClr>
                </a:solidFill>
              </a:rPr>
              <a:t>nodes, </a:t>
            </a:r>
          </a:p>
          <a:p>
            <a:pPr>
              <a:buNone/>
            </a:pPr>
            <a:r>
              <a:rPr lang="en-IN" sz="1900" dirty="0" smtClean="0">
                <a:solidFill>
                  <a:schemeClr val="accent6">
                    <a:lumMod val="50000"/>
                  </a:schemeClr>
                </a:solidFill>
              </a:rPr>
              <a:t>       So the complexity becomes</a:t>
            </a:r>
          </a:p>
          <a:p>
            <a:pPr>
              <a:buNone/>
            </a:pPr>
            <a:r>
              <a:rPr lang="en-IN" sz="1900" dirty="0" smtClean="0">
                <a:solidFill>
                  <a:schemeClr val="accent6">
                    <a:lumMod val="50000"/>
                  </a:schemeClr>
                </a:solidFill>
              </a:rPr>
              <a:t>       </a:t>
            </a:r>
            <a:r>
              <a:rPr lang="en-IN" sz="1900" dirty="0">
                <a:solidFill>
                  <a:schemeClr val="accent6">
                    <a:lumMod val="50000"/>
                  </a:schemeClr>
                </a:solidFill>
              </a:rPr>
              <a:t>(2</a:t>
            </a:r>
            <a:r>
              <a:rPr lang="en-IN" sz="1900" baseline="30000" dirty="0">
                <a:solidFill>
                  <a:schemeClr val="accent6">
                    <a:lumMod val="50000"/>
                  </a:schemeClr>
                </a:solidFill>
              </a:rPr>
              <a:t>(log</a:t>
            </a:r>
            <a:r>
              <a:rPr lang="en-IN" sz="1900" baseline="-25000" dirty="0">
                <a:solidFill>
                  <a:schemeClr val="accent6">
                    <a:lumMod val="50000"/>
                  </a:schemeClr>
                </a:solidFill>
              </a:rPr>
              <a:t>2</a:t>
            </a:r>
            <a:r>
              <a:rPr lang="en-IN" sz="1900" baseline="30000" dirty="0">
                <a:solidFill>
                  <a:schemeClr val="accent6">
                    <a:lumMod val="50000"/>
                  </a:schemeClr>
                </a:solidFill>
              </a:rPr>
              <a:t>n)/2</a:t>
            </a:r>
            <a:r>
              <a:rPr lang="en-IN" sz="1900" dirty="0">
                <a:solidFill>
                  <a:schemeClr val="accent6">
                    <a:lumMod val="50000"/>
                  </a:schemeClr>
                </a:solidFill>
              </a:rPr>
              <a:t>-1) * log</a:t>
            </a:r>
            <a:r>
              <a:rPr lang="en-IN" sz="1900" baseline="-25000" dirty="0">
                <a:solidFill>
                  <a:schemeClr val="accent6">
                    <a:lumMod val="50000"/>
                  </a:schemeClr>
                </a:solidFill>
              </a:rPr>
              <a:t>2</a:t>
            </a:r>
            <a:r>
              <a:rPr lang="en-IN" sz="1900" dirty="0">
                <a:solidFill>
                  <a:schemeClr val="accent6">
                    <a:lumMod val="50000"/>
                  </a:schemeClr>
                </a:solidFill>
              </a:rPr>
              <a:t>n * </a:t>
            </a:r>
            <a:r>
              <a:rPr lang="en-IN" sz="1900" dirty="0" smtClean="0">
                <a:solidFill>
                  <a:schemeClr val="accent6">
                    <a:lumMod val="50000"/>
                  </a:schemeClr>
                </a:solidFill>
              </a:rPr>
              <a:t>n</a:t>
            </a:r>
            <a:r>
              <a:rPr lang="en-IN" sz="1900" baseline="30000" dirty="0" smtClean="0">
                <a:solidFill>
                  <a:schemeClr val="accent6">
                    <a:lumMod val="50000"/>
                  </a:schemeClr>
                </a:solidFill>
              </a:rPr>
              <a:t>1/2    </a:t>
            </a:r>
            <a:r>
              <a:rPr lang="en-IN" sz="19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sz="2000" dirty="0" smtClean="0"/>
              <a:t>=&gt; </a:t>
            </a:r>
            <a:r>
              <a:rPr lang="en-IN" sz="1900" b="1" dirty="0" smtClean="0">
                <a:solidFill>
                  <a:schemeClr val="accent6">
                    <a:lumMod val="50000"/>
                  </a:schemeClr>
                </a:solidFill>
              </a:rPr>
              <a:t>O(n(Log</a:t>
            </a:r>
            <a:r>
              <a:rPr lang="en-IN" sz="1900" b="1" baseline="-25000" dirty="0" smtClean="0">
                <a:solidFill>
                  <a:schemeClr val="accent6">
                    <a:lumMod val="50000"/>
                  </a:schemeClr>
                </a:solidFill>
              </a:rPr>
              <a:t>2</a:t>
            </a:r>
            <a:r>
              <a:rPr lang="en-IN" sz="1900" b="1" dirty="0" smtClean="0">
                <a:solidFill>
                  <a:schemeClr val="accent6">
                    <a:lumMod val="50000"/>
                  </a:schemeClr>
                </a:solidFill>
              </a:rPr>
              <a:t>n</a:t>
            </a:r>
            <a:r>
              <a:rPr lang="en-IN" sz="1900" b="1" dirty="0">
                <a:solidFill>
                  <a:schemeClr val="accent6">
                    <a:lumMod val="50000"/>
                  </a:schemeClr>
                </a:solidFill>
              </a:rPr>
              <a:t>))</a:t>
            </a:r>
            <a:endParaRPr lang="en-IN" sz="19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IN" sz="19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IN" sz="19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Contd...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</a:rPr>
              <a:t>Properties proved:</a:t>
            </a:r>
          </a:p>
          <a:p>
            <a:pPr>
              <a:buNone/>
            </a:pPr>
            <a:endParaRPr lang="en-IN" sz="24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457200" lvl="0" indent="-457200">
              <a:buFont typeface="Wingdings" pitchFamily="2" charset="2"/>
              <a:buChar char="§"/>
            </a:pPr>
            <a:r>
              <a:rPr lang="en-IN" sz="22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sz="2200" dirty="0" smtClean="0">
                <a:solidFill>
                  <a:schemeClr val="accent6">
                    <a:lumMod val="50000"/>
                  </a:schemeClr>
                </a:solidFill>
              </a:rPr>
              <a:t>Safety</a:t>
            </a:r>
            <a:r>
              <a:rPr lang="en-IN" sz="1900" dirty="0" smtClean="0">
                <a:solidFill>
                  <a:schemeClr val="accent6">
                    <a:lumMod val="50000"/>
                  </a:schemeClr>
                </a:solidFill>
              </a:rPr>
              <a:t>: After termination of leader election protocol, all N-1 nodes in the system agree on the same chosen coordinator.</a:t>
            </a:r>
          </a:p>
          <a:p>
            <a:pPr marL="457200" lvl="0" indent="-457200">
              <a:buFont typeface="Wingdings" pitchFamily="2" charset="2"/>
              <a:buChar char="§"/>
            </a:pPr>
            <a:r>
              <a:rPr lang="en-IN" sz="2200" dirty="0" err="1" smtClean="0">
                <a:solidFill>
                  <a:schemeClr val="accent6">
                    <a:lumMod val="50000"/>
                  </a:schemeClr>
                </a:solidFill>
              </a:rPr>
              <a:t>Liveness</a:t>
            </a:r>
            <a:r>
              <a:rPr lang="en-IN" sz="1900" dirty="0" smtClean="0">
                <a:solidFill>
                  <a:schemeClr val="accent6">
                    <a:lumMod val="50000"/>
                  </a:schemeClr>
                </a:solidFill>
              </a:rPr>
              <a:t>: All nodes start election process in Candidacy state and eventually all nodes progress towards Normal state in which all nodes connected to the system agree to the only coordinator.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IN" sz="2200" dirty="0" smtClean="0">
                <a:solidFill>
                  <a:schemeClr val="accent6">
                    <a:lumMod val="50000"/>
                  </a:schemeClr>
                </a:solidFill>
              </a:rPr>
              <a:t>Termination</a:t>
            </a:r>
            <a:r>
              <a:rPr lang="en-IN" sz="1900" dirty="0" smtClean="0">
                <a:solidFill>
                  <a:schemeClr val="accent6">
                    <a:lumMod val="50000"/>
                  </a:schemeClr>
                </a:solidFill>
              </a:rPr>
              <a:t>: The algorithm eventually terminates through the use of “End” message </a:t>
            </a:r>
          </a:p>
          <a:p>
            <a:pPr marL="457200" lvl="0" indent="-457200">
              <a:buNone/>
            </a:pPr>
            <a:endParaRPr lang="en-IN" sz="22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457200" indent="-457200">
              <a:buFont typeface="Wingdings" pitchFamily="2" charset="2"/>
              <a:buChar char="§"/>
            </a:pPr>
            <a:endParaRPr lang="en-IN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None/>
            </a:pPr>
            <a:endParaRPr lang="en-IN" sz="24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None/>
            </a:pPr>
            <a:endParaRPr lang="en-IN" sz="24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None/>
            </a:pPr>
            <a:endParaRPr lang="en-IN" sz="22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None/>
            </a:pPr>
            <a:endParaRPr lang="en-IN" sz="22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References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900" dirty="0" err="1" smtClean="0">
                <a:solidFill>
                  <a:schemeClr val="accent6">
                    <a:lumMod val="50000"/>
                  </a:schemeClr>
                </a:solidFill>
              </a:rPr>
              <a:t>Bansal</a:t>
            </a:r>
            <a:r>
              <a:rPr lang="en-IN" sz="1900" dirty="0" smtClean="0">
                <a:solidFill>
                  <a:schemeClr val="accent6">
                    <a:lumMod val="50000"/>
                  </a:schemeClr>
                </a:solidFill>
              </a:rPr>
              <a:t>, T., </a:t>
            </a:r>
            <a:r>
              <a:rPr lang="en-IN" sz="1900" dirty="0" err="1" smtClean="0">
                <a:solidFill>
                  <a:schemeClr val="accent6">
                    <a:lumMod val="50000"/>
                  </a:schemeClr>
                </a:solidFill>
              </a:rPr>
              <a:t>Mittal</a:t>
            </a:r>
            <a:r>
              <a:rPr lang="en-IN" sz="1900" dirty="0" smtClean="0">
                <a:solidFill>
                  <a:schemeClr val="accent6">
                    <a:lumMod val="50000"/>
                  </a:schemeClr>
                </a:solidFill>
              </a:rPr>
              <a:t>, N., </a:t>
            </a:r>
            <a:r>
              <a:rPr lang="en-IN" sz="1900" dirty="0" err="1" smtClean="0">
                <a:solidFill>
                  <a:schemeClr val="accent6">
                    <a:lumMod val="50000"/>
                  </a:schemeClr>
                </a:solidFill>
              </a:rPr>
              <a:t>Venkatesan</a:t>
            </a:r>
            <a:r>
              <a:rPr lang="en-IN" sz="1900" dirty="0" smtClean="0">
                <a:solidFill>
                  <a:schemeClr val="accent6">
                    <a:lumMod val="50000"/>
                  </a:schemeClr>
                </a:solidFill>
              </a:rPr>
              <a:t>, S.: Leader Election Algorithms for Multi-Channel Wireless Networks. The University of Texas at Dallas (2008).</a:t>
            </a:r>
          </a:p>
          <a:p>
            <a:r>
              <a:rPr lang="en-IN" sz="1900" dirty="0" err="1" smtClean="0">
                <a:solidFill>
                  <a:schemeClr val="accent6">
                    <a:lumMod val="50000"/>
                  </a:schemeClr>
                </a:solidFill>
              </a:rPr>
              <a:t>Akyildiz</a:t>
            </a:r>
            <a:r>
              <a:rPr lang="en-IN" sz="1900" dirty="0" smtClean="0">
                <a:solidFill>
                  <a:schemeClr val="accent6">
                    <a:lumMod val="50000"/>
                  </a:schemeClr>
                </a:solidFill>
              </a:rPr>
              <a:t>, I.F., Lee, W.Y., </a:t>
            </a:r>
            <a:r>
              <a:rPr lang="en-IN" sz="1900" dirty="0" err="1" smtClean="0">
                <a:solidFill>
                  <a:schemeClr val="accent6">
                    <a:lumMod val="50000"/>
                  </a:schemeClr>
                </a:solidFill>
              </a:rPr>
              <a:t>Vuran</a:t>
            </a:r>
            <a:r>
              <a:rPr lang="en-IN" sz="1900" dirty="0" smtClean="0">
                <a:solidFill>
                  <a:schemeClr val="accent6">
                    <a:lumMod val="50000"/>
                  </a:schemeClr>
                </a:solidFill>
              </a:rPr>
              <a:t>, M.C., </a:t>
            </a:r>
            <a:r>
              <a:rPr lang="en-IN" sz="1900" dirty="0" err="1" smtClean="0">
                <a:solidFill>
                  <a:schemeClr val="accent6">
                    <a:lumMod val="50000"/>
                  </a:schemeClr>
                </a:solidFill>
              </a:rPr>
              <a:t>Mohanty</a:t>
            </a:r>
            <a:r>
              <a:rPr lang="en-IN" sz="1900" dirty="0" smtClean="0">
                <a:solidFill>
                  <a:schemeClr val="accent6">
                    <a:lumMod val="50000"/>
                  </a:schemeClr>
                </a:solidFill>
              </a:rPr>
              <a:t>, S.: Next generation/dynamic spectrum access/cognitive radio wireless networks: A survey. Computer Networks 50(13), 2127-2159(2006).</a:t>
            </a:r>
          </a:p>
          <a:p>
            <a:r>
              <a:rPr lang="en-IN" sz="1900" dirty="0" err="1" smtClean="0">
                <a:solidFill>
                  <a:schemeClr val="accent6">
                    <a:lumMod val="50000"/>
                  </a:schemeClr>
                </a:solidFill>
              </a:rPr>
              <a:t>Awadhesh</a:t>
            </a:r>
            <a:r>
              <a:rPr lang="en-IN" sz="1900" dirty="0" smtClean="0">
                <a:solidFill>
                  <a:schemeClr val="accent6">
                    <a:lumMod val="50000"/>
                  </a:schemeClr>
                </a:solidFill>
              </a:rPr>
              <a:t> Kumar Singh, </a:t>
            </a:r>
            <a:r>
              <a:rPr lang="en-IN" sz="1900" dirty="0" err="1" smtClean="0">
                <a:solidFill>
                  <a:schemeClr val="accent6">
                    <a:lumMod val="50000"/>
                  </a:schemeClr>
                </a:solidFill>
              </a:rPr>
              <a:t>Shantanu</a:t>
            </a:r>
            <a:r>
              <a:rPr lang="en-IN" sz="1900" dirty="0" smtClean="0">
                <a:solidFill>
                  <a:schemeClr val="accent6">
                    <a:lumMod val="50000"/>
                  </a:schemeClr>
                </a:solidFill>
              </a:rPr>
              <a:t> Sharma: Trivial Solution for a Non-Trivial Problem in MANETs. Department of Computer Engineering, National Institute of Technology, Kurukshetra-136119, India. </a:t>
            </a:r>
          </a:p>
          <a:p>
            <a:r>
              <a:rPr lang="en-IN" sz="1900" dirty="0" err="1" smtClean="0">
                <a:solidFill>
                  <a:schemeClr val="accent6">
                    <a:lumMod val="50000"/>
                  </a:schemeClr>
                </a:solidFill>
              </a:rPr>
              <a:t>Awadhesh</a:t>
            </a:r>
            <a:r>
              <a:rPr lang="en-IN" sz="1900" dirty="0" smtClean="0">
                <a:solidFill>
                  <a:schemeClr val="accent6">
                    <a:lumMod val="50000"/>
                  </a:schemeClr>
                </a:solidFill>
              </a:rPr>
              <a:t> Kumar Singh, </a:t>
            </a:r>
            <a:r>
              <a:rPr lang="en-IN" sz="1900" dirty="0" err="1" smtClean="0">
                <a:solidFill>
                  <a:schemeClr val="accent6">
                    <a:lumMod val="50000"/>
                  </a:schemeClr>
                </a:solidFill>
              </a:rPr>
              <a:t>Shantanu</a:t>
            </a:r>
            <a:r>
              <a:rPr lang="en-IN" sz="1900" dirty="0" smtClean="0">
                <a:solidFill>
                  <a:schemeClr val="accent6">
                    <a:lumMod val="50000"/>
                  </a:schemeClr>
                </a:solidFill>
              </a:rPr>
              <a:t> Sharma: On Detecting Termination in Cognitive Radio Networks. 2011 17th IEEE Pacific Rim International Symposium on Dependable Computing.</a:t>
            </a:r>
          </a:p>
          <a:p>
            <a:endParaRPr lang="en-IN" sz="19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  </a:t>
            </a:r>
          </a:p>
          <a:p>
            <a:pPr>
              <a:buNone/>
            </a:pPr>
            <a:endParaRPr lang="en-IN" dirty="0"/>
          </a:p>
          <a:p>
            <a:pPr algn="ctr">
              <a:buNone/>
            </a:pP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THANK YOU...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Problem Statement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>
                <a:solidFill>
                  <a:schemeClr val="accent6">
                    <a:lumMod val="50000"/>
                  </a:schemeClr>
                </a:solidFill>
              </a:rPr>
              <a:t>To develop a Leader Election algorithm in Cognitive Radio Networks.</a:t>
            </a:r>
          </a:p>
          <a:p>
            <a:endParaRPr lang="en-IN" sz="24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IN" sz="2400" dirty="0" smtClean="0">
                <a:solidFill>
                  <a:schemeClr val="accent6">
                    <a:lumMod val="50000"/>
                  </a:schemeClr>
                </a:solidFill>
              </a:rPr>
              <a:t>Action Plan adopted:</a:t>
            </a:r>
          </a:p>
          <a:p>
            <a:pPr>
              <a:buFont typeface="Wingdings" pitchFamily="2" charset="2"/>
              <a:buChar char="§"/>
            </a:pPr>
            <a:r>
              <a:rPr lang="en-IN" sz="1900" dirty="0" smtClean="0">
                <a:solidFill>
                  <a:schemeClr val="accent6">
                    <a:lumMod val="50000"/>
                  </a:schemeClr>
                </a:solidFill>
              </a:rPr>
              <a:t>Studied the transition from static distributed environment to mobile environment and finally to cognitive radio environment.</a:t>
            </a:r>
          </a:p>
          <a:p>
            <a:pPr>
              <a:buFont typeface="Wingdings" pitchFamily="2" charset="2"/>
              <a:buChar char="§"/>
            </a:pPr>
            <a:r>
              <a:rPr lang="en-IN" sz="1900" dirty="0" smtClean="0">
                <a:solidFill>
                  <a:schemeClr val="accent6">
                    <a:lumMod val="50000"/>
                  </a:schemeClr>
                </a:solidFill>
              </a:rPr>
              <a:t>Studied the existing leader election algorithms in different environments.</a:t>
            </a:r>
          </a:p>
          <a:p>
            <a:pPr>
              <a:buFont typeface="Wingdings" pitchFamily="2" charset="2"/>
              <a:buChar char="§"/>
            </a:pPr>
            <a:r>
              <a:rPr lang="en-IN" sz="1900" dirty="0" smtClean="0">
                <a:solidFill>
                  <a:schemeClr val="accent6">
                    <a:lumMod val="50000"/>
                  </a:schemeClr>
                </a:solidFill>
              </a:rPr>
              <a:t>Developed an algorithm for leader election in CRN.</a:t>
            </a:r>
          </a:p>
          <a:p>
            <a:pPr>
              <a:buFont typeface="Wingdings" pitchFamily="2" charset="2"/>
              <a:buChar char="§"/>
            </a:pPr>
            <a:endParaRPr lang="en-IN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Literature Review in Distributed Networks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                                         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2915816" y="1412776"/>
            <a:ext cx="2592288" cy="792088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/>
              <a:t>Leader Election</a:t>
            </a:r>
            <a:endParaRPr lang="en-IN" sz="2200" dirty="0"/>
          </a:p>
        </p:txBody>
      </p:sp>
      <p:sp>
        <p:nvSpPr>
          <p:cNvPr id="5" name="Rounded Rectangle 4"/>
          <p:cNvSpPr/>
          <p:nvPr/>
        </p:nvSpPr>
        <p:spPr>
          <a:xfrm>
            <a:off x="1187624" y="2708920"/>
            <a:ext cx="1800200" cy="72008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>
                <a:solidFill>
                  <a:schemeClr val="bg1"/>
                </a:solidFill>
              </a:rPr>
              <a:t>Static</a:t>
            </a:r>
            <a:endParaRPr lang="en-IN" sz="2200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436096" y="2708920"/>
            <a:ext cx="1800200" cy="72008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/>
              <a:t>Dynamic</a:t>
            </a:r>
            <a:endParaRPr lang="en-IN" sz="2200" dirty="0"/>
          </a:p>
        </p:txBody>
      </p:sp>
      <p:sp>
        <p:nvSpPr>
          <p:cNvPr id="7" name="Rounded Rectangle 6"/>
          <p:cNvSpPr/>
          <p:nvPr/>
        </p:nvSpPr>
        <p:spPr>
          <a:xfrm>
            <a:off x="3995936" y="3789040"/>
            <a:ext cx="1800200" cy="72008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/>
              <a:t>Mobile Ad-hoc </a:t>
            </a:r>
            <a:endParaRPr lang="en-IN" sz="2200" dirty="0"/>
          </a:p>
        </p:txBody>
      </p:sp>
      <p:sp>
        <p:nvSpPr>
          <p:cNvPr id="8" name="Rounded Rectangle 7"/>
          <p:cNvSpPr/>
          <p:nvPr/>
        </p:nvSpPr>
        <p:spPr>
          <a:xfrm>
            <a:off x="6300192" y="3789040"/>
            <a:ext cx="1800200" cy="72008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/>
              <a:t>Cognitive Radio</a:t>
            </a:r>
            <a:endParaRPr lang="en-IN" sz="22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339752" y="2420888"/>
            <a:ext cx="3816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339752" y="2420888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156176" y="2420888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067944" y="2204864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716016" y="3573016"/>
            <a:ext cx="27363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716016" y="3573016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452320" y="3573016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372200" y="3356992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1187624" y="3861048"/>
            <a:ext cx="1584176" cy="1512168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endParaRPr lang="en-IN" sz="20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bg1"/>
                </a:solidFill>
              </a:rPr>
              <a:t> Chang and  Roberts 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bg1"/>
                </a:solidFill>
              </a:rPr>
              <a:t> Bully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bg1"/>
                </a:solidFill>
              </a:rPr>
              <a:t> HS</a:t>
            </a:r>
          </a:p>
          <a:p>
            <a:pPr>
              <a:buFont typeface="Arial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4067944" y="4941168"/>
            <a:ext cx="1440160" cy="108012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endParaRPr lang="en-IN" sz="20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bg1"/>
                </a:solidFill>
              </a:rPr>
              <a:t>  MELFA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bg1"/>
                </a:solidFill>
              </a:rPr>
              <a:t> ELFA</a:t>
            </a:r>
          </a:p>
          <a:p>
            <a:pPr>
              <a:buFont typeface="Arial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156176" y="4941168"/>
            <a:ext cx="1872208" cy="144016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 </a:t>
            </a:r>
            <a:r>
              <a:rPr lang="en-IN" sz="2000" dirty="0" err="1" smtClean="0">
                <a:solidFill>
                  <a:schemeClr val="bg1"/>
                </a:solidFill>
              </a:rPr>
              <a:t>Algo</a:t>
            </a:r>
            <a:r>
              <a:rPr lang="en-IN" sz="2000" dirty="0" smtClean="0">
                <a:solidFill>
                  <a:schemeClr val="bg1"/>
                </a:solidFill>
              </a:rPr>
              <a:t> by N. </a:t>
            </a:r>
            <a:r>
              <a:rPr lang="en-IN" sz="2000" dirty="0" err="1" smtClean="0">
                <a:solidFill>
                  <a:schemeClr val="bg1"/>
                </a:solidFill>
              </a:rPr>
              <a:t>Mittal</a:t>
            </a:r>
            <a:r>
              <a:rPr lang="en-IN" sz="2000" dirty="0" smtClean="0">
                <a:solidFill>
                  <a:schemeClr val="bg1"/>
                </a:solidFill>
              </a:rPr>
              <a:t>, T. </a:t>
            </a:r>
            <a:r>
              <a:rPr lang="en-IN" sz="2000" dirty="0" err="1" smtClean="0">
                <a:solidFill>
                  <a:schemeClr val="bg1"/>
                </a:solidFill>
              </a:rPr>
              <a:t>Bansal</a:t>
            </a:r>
            <a:r>
              <a:rPr lang="en-IN" sz="2000" dirty="0" smtClean="0">
                <a:solidFill>
                  <a:schemeClr val="bg1"/>
                </a:solidFill>
              </a:rPr>
              <a:t>, </a:t>
            </a:r>
            <a:r>
              <a:rPr lang="en-IN" sz="2000" dirty="0" err="1" smtClean="0">
                <a:solidFill>
                  <a:schemeClr val="bg1"/>
                </a:solidFill>
              </a:rPr>
              <a:t>S.Venkatesan</a:t>
            </a:r>
            <a:endParaRPr lang="en-IN" sz="20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979712" y="3501008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37" idx="0"/>
          </p:cNvCxnSpPr>
          <p:nvPr/>
        </p:nvCxnSpPr>
        <p:spPr>
          <a:xfrm>
            <a:off x="4788024" y="4509120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7092280" y="4509120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Cognitive Radio Network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>
            <a:normAutofit/>
          </a:bodyPr>
          <a:lstStyle/>
          <a:p>
            <a:endParaRPr lang="en-IN" sz="19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IN" sz="1900" dirty="0" smtClean="0">
                <a:solidFill>
                  <a:schemeClr val="accent6">
                    <a:lumMod val="50000"/>
                  </a:schemeClr>
                </a:solidFill>
              </a:rPr>
              <a:t>Allows the unlicensed users to dynamically and </a:t>
            </a:r>
            <a:r>
              <a:rPr lang="en-IN" sz="1900" b="1" dirty="0" smtClean="0">
                <a:solidFill>
                  <a:schemeClr val="accent6">
                    <a:lumMod val="50000"/>
                  </a:schemeClr>
                </a:solidFill>
              </a:rPr>
              <a:t>opportunistically</a:t>
            </a:r>
            <a:r>
              <a:rPr lang="en-IN" sz="1900" dirty="0" smtClean="0">
                <a:solidFill>
                  <a:schemeClr val="accent6">
                    <a:lumMod val="50000"/>
                  </a:schemeClr>
                </a:solidFill>
              </a:rPr>
              <a:t> access the “under-utilized" licensed bands.</a:t>
            </a:r>
          </a:p>
          <a:p>
            <a:r>
              <a:rPr lang="en-IN" sz="1900" dirty="0" smtClean="0">
                <a:solidFill>
                  <a:schemeClr val="accent6">
                    <a:lumMod val="50000"/>
                  </a:schemeClr>
                </a:solidFill>
              </a:rPr>
              <a:t>Challenges in CRN include </a:t>
            </a:r>
            <a:r>
              <a:rPr lang="en-IN" sz="1900" b="1" dirty="0" smtClean="0">
                <a:solidFill>
                  <a:schemeClr val="accent6">
                    <a:lumMod val="50000"/>
                  </a:schemeClr>
                </a:solidFill>
              </a:rPr>
              <a:t>dynamic spectrum sensing </a:t>
            </a:r>
            <a:r>
              <a:rPr lang="en-IN" sz="1900" dirty="0" smtClean="0">
                <a:solidFill>
                  <a:schemeClr val="accent6">
                    <a:lumMod val="50000"/>
                  </a:schemeClr>
                </a:solidFill>
              </a:rPr>
              <a:t>and </a:t>
            </a:r>
            <a:r>
              <a:rPr lang="en-IN" sz="1900" b="1" dirty="0" smtClean="0">
                <a:solidFill>
                  <a:schemeClr val="accent6">
                    <a:lumMod val="50000"/>
                  </a:schemeClr>
                </a:solidFill>
              </a:rPr>
              <a:t>heterogeneity</a:t>
            </a:r>
            <a:r>
              <a:rPr lang="en-IN" sz="1900" dirty="0" smtClean="0">
                <a:solidFill>
                  <a:schemeClr val="accent6">
                    <a:lumMod val="50000"/>
                  </a:schemeClr>
                </a:solidFill>
              </a:rPr>
              <a:t> of channels. A channel, licensed to a primary node, may not be available for use to a secondary node when it needs to use it. So, it has to dynamically sense the spectrum to find a suitable channel available.</a:t>
            </a:r>
          </a:p>
          <a:p>
            <a:pPr>
              <a:buNone/>
            </a:pPr>
            <a:endParaRPr lang="en-IN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IN" sz="2400" dirty="0" smtClean="0">
                <a:solidFill>
                  <a:schemeClr val="accent6">
                    <a:lumMod val="50000"/>
                  </a:schemeClr>
                </a:solidFill>
              </a:rPr>
              <a:t>     Cognitive Radio:</a:t>
            </a:r>
          </a:p>
          <a:p>
            <a:r>
              <a:rPr lang="en-IN" sz="1900" dirty="0" smtClean="0">
                <a:solidFill>
                  <a:schemeClr val="accent6">
                    <a:lumMod val="50000"/>
                  </a:schemeClr>
                </a:solidFill>
              </a:rPr>
              <a:t> A cognitive radio is an</a:t>
            </a:r>
            <a:r>
              <a:rPr lang="en-IN" sz="1900" b="1" dirty="0" smtClean="0">
                <a:solidFill>
                  <a:schemeClr val="accent6">
                    <a:lumMod val="50000"/>
                  </a:schemeClr>
                </a:solidFill>
              </a:rPr>
              <a:t> intelligent </a:t>
            </a:r>
            <a:r>
              <a:rPr lang="en-IN" sz="1900" dirty="0" smtClean="0">
                <a:solidFill>
                  <a:schemeClr val="accent6">
                    <a:lumMod val="50000"/>
                  </a:schemeClr>
                </a:solidFill>
              </a:rPr>
              <a:t>radio that can be programmed and configured dynamically.</a:t>
            </a:r>
          </a:p>
          <a:p>
            <a:r>
              <a:rPr lang="en-IN" sz="1900" dirty="0" smtClean="0">
                <a:solidFill>
                  <a:schemeClr val="accent6">
                    <a:lumMod val="50000"/>
                  </a:schemeClr>
                </a:solidFill>
              </a:rPr>
              <a:t>It can change its transmitter parameters based on </a:t>
            </a:r>
            <a:r>
              <a:rPr lang="en-IN" sz="1900" b="1" dirty="0" smtClean="0">
                <a:solidFill>
                  <a:schemeClr val="accent6">
                    <a:lumMod val="50000"/>
                  </a:schemeClr>
                </a:solidFill>
              </a:rPr>
              <a:t>interaction with the environment</a:t>
            </a:r>
            <a:r>
              <a:rPr lang="en-IN" sz="1900" dirty="0" smtClean="0">
                <a:solidFill>
                  <a:schemeClr val="accent6">
                    <a:lumMod val="50000"/>
                  </a:schemeClr>
                </a:solidFill>
              </a:rPr>
              <a:t> in which it operates.</a:t>
            </a:r>
          </a:p>
          <a:p>
            <a:endParaRPr lang="en-IN" sz="19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Algorithm Concept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900" dirty="0" smtClean="0">
                <a:solidFill>
                  <a:schemeClr val="accent6">
                    <a:lumMod val="50000"/>
                  </a:schemeClr>
                </a:solidFill>
              </a:rPr>
              <a:t>The algorithm proceeds in levels of </a:t>
            </a:r>
            <a:r>
              <a:rPr lang="en-IN" sz="1900" b="1" dirty="0" smtClean="0">
                <a:solidFill>
                  <a:schemeClr val="accent6">
                    <a:lumMod val="50000"/>
                  </a:schemeClr>
                </a:solidFill>
              </a:rPr>
              <a:t>neighbour chaining </a:t>
            </a:r>
            <a:r>
              <a:rPr lang="en-IN" sz="1900" dirty="0" smtClean="0">
                <a:solidFill>
                  <a:schemeClr val="accent6">
                    <a:lumMod val="50000"/>
                  </a:schemeClr>
                </a:solidFill>
              </a:rPr>
              <a:t>which represent the levels in a </a:t>
            </a:r>
            <a:r>
              <a:rPr lang="en-IN" sz="1900" b="1" dirty="0" smtClean="0">
                <a:solidFill>
                  <a:schemeClr val="accent6">
                    <a:lumMod val="50000"/>
                  </a:schemeClr>
                </a:solidFill>
              </a:rPr>
              <a:t>virtual tree</a:t>
            </a:r>
            <a:r>
              <a:rPr lang="en-IN" sz="1900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r>
              <a:rPr lang="en-IN" sz="1900" dirty="0" smtClean="0">
                <a:solidFill>
                  <a:schemeClr val="accent6">
                    <a:lumMod val="50000"/>
                  </a:schemeClr>
                </a:solidFill>
              </a:rPr>
              <a:t>The virtual tree so formed has the initiator as its root with its neighbours at level 1, neighbours of its neighbours at level 2 and so on.</a:t>
            </a:r>
          </a:p>
          <a:p>
            <a:r>
              <a:rPr lang="en-IN" sz="1900" dirty="0" smtClean="0">
                <a:solidFill>
                  <a:schemeClr val="accent6">
                    <a:lumMod val="50000"/>
                  </a:schemeClr>
                </a:solidFill>
              </a:rPr>
              <a:t>The initiator starts the election process by sending Election message to its neighbours which continue the process of sending the Election message through forward sweep mechanism.</a:t>
            </a:r>
          </a:p>
          <a:p>
            <a:r>
              <a:rPr lang="en-IN" sz="1900" dirty="0" smtClean="0">
                <a:solidFill>
                  <a:schemeClr val="accent6">
                    <a:lumMod val="50000"/>
                  </a:schemeClr>
                </a:solidFill>
              </a:rPr>
              <a:t>Continuing in this manner, we eventually arrive at the leaf nodes which start the </a:t>
            </a:r>
            <a:r>
              <a:rPr lang="en-IN" sz="1900" b="1" dirty="0" smtClean="0">
                <a:solidFill>
                  <a:schemeClr val="accent6">
                    <a:lumMod val="50000"/>
                  </a:schemeClr>
                </a:solidFill>
              </a:rPr>
              <a:t>termination phase </a:t>
            </a:r>
            <a:r>
              <a:rPr lang="en-IN" sz="1900" dirty="0" smtClean="0">
                <a:solidFill>
                  <a:schemeClr val="accent6">
                    <a:lumMod val="50000"/>
                  </a:schemeClr>
                </a:solidFill>
              </a:rPr>
              <a:t>by working in backward sweep manner through an End message.</a:t>
            </a:r>
          </a:p>
          <a:p>
            <a:r>
              <a:rPr lang="en-IN" sz="1900" dirty="0" smtClean="0">
                <a:solidFill>
                  <a:schemeClr val="accent6">
                    <a:lumMod val="50000"/>
                  </a:schemeClr>
                </a:solidFill>
              </a:rPr>
              <a:t>The algorithm terminates when the initiator has received an End message from all its neighbours. </a:t>
            </a:r>
          </a:p>
          <a:p>
            <a:r>
              <a:rPr lang="en-IN" sz="1900" dirty="0" smtClean="0">
                <a:solidFill>
                  <a:schemeClr val="accent6">
                    <a:lumMod val="50000"/>
                  </a:schemeClr>
                </a:solidFill>
              </a:rPr>
              <a:t>Finally, the initiator with the </a:t>
            </a:r>
            <a:r>
              <a:rPr lang="en-IN" sz="1900" b="1" dirty="0" smtClean="0">
                <a:solidFill>
                  <a:schemeClr val="accent6">
                    <a:lumMod val="50000"/>
                  </a:schemeClr>
                </a:solidFill>
              </a:rPr>
              <a:t>highest weight </a:t>
            </a:r>
            <a:r>
              <a:rPr lang="en-IN" sz="1900" dirty="0" smtClean="0">
                <a:solidFill>
                  <a:schemeClr val="accent6">
                    <a:lumMod val="50000"/>
                  </a:schemeClr>
                </a:solidFill>
              </a:rPr>
              <a:t>and the </a:t>
            </a:r>
            <a:r>
              <a:rPr lang="en-IN" sz="1900" b="1" dirty="0" smtClean="0">
                <a:solidFill>
                  <a:schemeClr val="accent6">
                    <a:lumMod val="50000"/>
                  </a:schemeClr>
                </a:solidFill>
              </a:rPr>
              <a:t>lowest ID </a:t>
            </a:r>
            <a:r>
              <a:rPr lang="en-IN" sz="1900" dirty="0" smtClean="0">
                <a:solidFill>
                  <a:schemeClr val="accent6">
                    <a:lumMod val="50000"/>
                  </a:schemeClr>
                </a:solidFill>
              </a:rPr>
              <a:t>gets elected as the new leader. </a:t>
            </a:r>
            <a:endParaRPr lang="en-IN" sz="19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/>
          <p:cNvSpPr/>
          <p:nvPr/>
        </p:nvSpPr>
        <p:spPr>
          <a:xfrm>
            <a:off x="3707904" y="2132856"/>
            <a:ext cx="504056" cy="432048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13</a:t>
            </a:r>
            <a:endParaRPr lang="en-IN" sz="1100" dirty="0"/>
          </a:p>
        </p:txBody>
      </p:sp>
      <p:sp>
        <p:nvSpPr>
          <p:cNvPr id="3" name="Flowchart: Connector 2"/>
          <p:cNvSpPr/>
          <p:nvPr/>
        </p:nvSpPr>
        <p:spPr>
          <a:xfrm>
            <a:off x="5004048" y="2132856"/>
            <a:ext cx="504056" cy="432048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11</a:t>
            </a:r>
            <a:endParaRPr lang="en-IN" sz="1100" dirty="0"/>
          </a:p>
        </p:txBody>
      </p:sp>
      <p:sp>
        <p:nvSpPr>
          <p:cNvPr id="4" name="Flowchart: Connector 3"/>
          <p:cNvSpPr/>
          <p:nvPr/>
        </p:nvSpPr>
        <p:spPr>
          <a:xfrm>
            <a:off x="2771800" y="2636912"/>
            <a:ext cx="504056" cy="432048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chemeClr val="tx1"/>
                </a:solidFill>
              </a:rPr>
              <a:t>4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4067944" y="5013176"/>
            <a:ext cx="504056" cy="432048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chemeClr val="tx1"/>
                </a:solidFill>
              </a:rPr>
              <a:t>1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6" name="Flowchart: Connector 5"/>
          <p:cNvSpPr/>
          <p:nvPr/>
        </p:nvSpPr>
        <p:spPr>
          <a:xfrm>
            <a:off x="5220072" y="2924944"/>
            <a:ext cx="504056" cy="432048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16</a:t>
            </a:r>
            <a:endParaRPr lang="en-IN" sz="1100" dirty="0"/>
          </a:p>
        </p:txBody>
      </p:sp>
      <p:sp>
        <p:nvSpPr>
          <p:cNvPr id="7" name="Flowchart: Connector 6"/>
          <p:cNvSpPr/>
          <p:nvPr/>
        </p:nvSpPr>
        <p:spPr>
          <a:xfrm>
            <a:off x="3995936" y="3068960"/>
            <a:ext cx="504056" cy="432048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15</a:t>
            </a:r>
            <a:endParaRPr lang="en-IN" sz="1100" dirty="0"/>
          </a:p>
        </p:txBody>
      </p:sp>
      <p:sp>
        <p:nvSpPr>
          <p:cNvPr id="8" name="Flowchart: Connector 7"/>
          <p:cNvSpPr/>
          <p:nvPr/>
        </p:nvSpPr>
        <p:spPr>
          <a:xfrm>
            <a:off x="4283968" y="4149080"/>
            <a:ext cx="504056" cy="432048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chemeClr val="tx1"/>
                </a:solidFill>
              </a:rPr>
              <a:t>5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9" name="Flowchart: Connector 8"/>
          <p:cNvSpPr/>
          <p:nvPr/>
        </p:nvSpPr>
        <p:spPr>
          <a:xfrm>
            <a:off x="2699792" y="3717032"/>
            <a:ext cx="504056" cy="432048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9</a:t>
            </a:r>
            <a:endParaRPr lang="en-IN" sz="1100" dirty="0"/>
          </a:p>
        </p:txBody>
      </p:sp>
      <p:cxnSp>
        <p:nvCxnSpPr>
          <p:cNvPr id="10" name="Straight Connector 9"/>
          <p:cNvCxnSpPr>
            <a:stCxn id="7" idx="0"/>
            <a:endCxn id="2" idx="5"/>
          </p:cNvCxnSpPr>
          <p:nvPr/>
        </p:nvCxnSpPr>
        <p:spPr>
          <a:xfrm flipH="1" flipV="1">
            <a:off x="4138143" y="2501632"/>
            <a:ext cx="109821" cy="567328"/>
          </a:xfrm>
          <a:prstGeom prst="line">
            <a:avLst/>
          </a:prstGeom>
          <a:ln>
            <a:solidFill>
              <a:schemeClr val="tx2"/>
            </a:solidFill>
          </a:ln>
          <a:scene3d>
            <a:camera prst="orthographicFront"/>
            <a:lightRig rig="threePt" dir="t"/>
          </a:scene3d>
          <a:sp3d contour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5"/>
            <a:endCxn id="7" idx="1"/>
          </p:cNvCxnSpPr>
          <p:nvPr/>
        </p:nvCxnSpPr>
        <p:spPr>
          <a:xfrm>
            <a:off x="3202039" y="3005688"/>
            <a:ext cx="867714" cy="126544"/>
          </a:xfrm>
          <a:prstGeom prst="line">
            <a:avLst/>
          </a:prstGeom>
          <a:scene3d>
            <a:camera prst="orthographicFront"/>
            <a:lightRig rig="threePt" dir="t"/>
          </a:scene3d>
          <a:sp3d contour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7"/>
            <a:endCxn id="7" idx="4"/>
          </p:cNvCxnSpPr>
          <p:nvPr/>
        </p:nvCxnSpPr>
        <p:spPr>
          <a:xfrm flipH="1" flipV="1">
            <a:off x="4247964" y="3501008"/>
            <a:ext cx="466243" cy="711344"/>
          </a:xfrm>
          <a:prstGeom prst="line">
            <a:avLst/>
          </a:prstGeom>
          <a:scene3d>
            <a:camera prst="orthographicFront"/>
            <a:lightRig rig="threePt" dir="t"/>
          </a:scene3d>
          <a:sp3d contourW="44450">
            <a:contourClr>
              <a:srgbClr val="EFEA10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7"/>
            <a:endCxn id="3" idx="4"/>
          </p:cNvCxnSpPr>
          <p:nvPr/>
        </p:nvCxnSpPr>
        <p:spPr>
          <a:xfrm flipV="1">
            <a:off x="4426175" y="2564904"/>
            <a:ext cx="829901" cy="567328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contour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6"/>
            <a:endCxn id="6" idx="2"/>
          </p:cNvCxnSpPr>
          <p:nvPr/>
        </p:nvCxnSpPr>
        <p:spPr>
          <a:xfrm flipV="1">
            <a:off x="4499992" y="3140968"/>
            <a:ext cx="720080" cy="144016"/>
          </a:xfrm>
          <a:prstGeom prst="line">
            <a:avLst/>
          </a:prstGeom>
          <a:scene3d>
            <a:camera prst="orthographicFront"/>
            <a:lightRig rig="threePt" dir="t"/>
          </a:scene3d>
          <a:sp3d contourW="19050">
            <a:contourClr>
              <a:schemeClr val="tx1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Connector 16"/>
          <p:cNvSpPr/>
          <p:nvPr/>
        </p:nvSpPr>
        <p:spPr>
          <a:xfrm>
            <a:off x="1835696" y="2492896"/>
            <a:ext cx="504056" cy="432048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12</a:t>
            </a:r>
            <a:endParaRPr lang="en-IN" sz="1100" dirty="0"/>
          </a:p>
        </p:txBody>
      </p:sp>
      <p:sp>
        <p:nvSpPr>
          <p:cNvPr id="18" name="Flowchart: Connector 17"/>
          <p:cNvSpPr/>
          <p:nvPr/>
        </p:nvSpPr>
        <p:spPr>
          <a:xfrm>
            <a:off x="5868144" y="1268760"/>
            <a:ext cx="504056" cy="432048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chemeClr val="tx1"/>
                </a:solidFill>
              </a:rPr>
              <a:t>12</a:t>
            </a:r>
            <a:endParaRPr lang="en-IN" sz="1100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>
            <a:stCxn id="17" idx="6"/>
            <a:endCxn id="4" idx="2"/>
          </p:cNvCxnSpPr>
          <p:nvPr/>
        </p:nvCxnSpPr>
        <p:spPr>
          <a:xfrm>
            <a:off x="2339752" y="2708920"/>
            <a:ext cx="432048" cy="144016"/>
          </a:xfrm>
          <a:prstGeom prst="line">
            <a:avLst/>
          </a:prstGeom>
          <a:scene3d>
            <a:camera prst="orthographicFront"/>
            <a:lightRig rig="threePt" dir="t"/>
          </a:scene3d>
          <a:sp3d contour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3" idx="7"/>
            <a:endCxn id="18" idx="3"/>
          </p:cNvCxnSpPr>
          <p:nvPr/>
        </p:nvCxnSpPr>
        <p:spPr>
          <a:xfrm flipV="1">
            <a:off x="5434287" y="1637536"/>
            <a:ext cx="507674" cy="558592"/>
          </a:xfrm>
          <a:prstGeom prst="line">
            <a:avLst/>
          </a:prstGeom>
          <a:scene3d>
            <a:camera prst="orthographicFront"/>
            <a:lightRig rig="threePt" dir="t"/>
          </a:scene3d>
          <a:sp3d contour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7"/>
            <a:endCxn id="2" idx="2"/>
          </p:cNvCxnSpPr>
          <p:nvPr/>
        </p:nvCxnSpPr>
        <p:spPr>
          <a:xfrm flipV="1">
            <a:off x="3202039" y="2348880"/>
            <a:ext cx="505865" cy="351304"/>
          </a:xfrm>
          <a:prstGeom prst="line">
            <a:avLst/>
          </a:prstGeom>
          <a:scene3d>
            <a:camera prst="orthographicFront"/>
            <a:lightRig rig="threePt" dir="t"/>
          </a:scene3d>
          <a:sp3d contour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3" idx="4"/>
            <a:endCxn id="6" idx="0"/>
          </p:cNvCxnSpPr>
          <p:nvPr/>
        </p:nvCxnSpPr>
        <p:spPr>
          <a:xfrm>
            <a:off x="5256076" y="2564904"/>
            <a:ext cx="216024" cy="360040"/>
          </a:xfrm>
          <a:prstGeom prst="line">
            <a:avLst/>
          </a:prstGeom>
          <a:scene3d>
            <a:camera prst="orthographicFront"/>
            <a:lightRig rig="threePt" dir="t"/>
          </a:scene3d>
          <a:sp3d contour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" idx="4"/>
            <a:endCxn id="5" idx="7"/>
          </p:cNvCxnSpPr>
          <p:nvPr/>
        </p:nvCxnSpPr>
        <p:spPr>
          <a:xfrm flipH="1">
            <a:off x="4498183" y="3356992"/>
            <a:ext cx="973917" cy="1719456"/>
          </a:xfrm>
          <a:prstGeom prst="line">
            <a:avLst/>
          </a:prstGeom>
          <a:scene3d>
            <a:camera prst="orthographicFront"/>
            <a:lightRig rig="threePt" dir="t"/>
          </a:scene3d>
          <a:sp3d contour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hape 23"/>
          <p:cNvCxnSpPr>
            <a:stCxn id="7" idx="1"/>
            <a:endCxn id="4" idx="6"/>
          </p:cNvCxnSpPr>
          <p:nvPr/>
        </p:nvCxnSpPr>
        <p:spPr>
          <a:xfrm rot="16200000" flipV="1">
            <a:off x="3533157" y="2595635"/>
            <a:ext cx="279296" cy="793897"/>
          </a:xfrm>
          <a:prstGeom prst="curvedConnector2">
            <a:avLst/>
          </a:prstGeom>
          <a:ln>
            <a:tailEnd type="arrow"/>
          </a:ln>
          <a:scene3d>
            <a:camera prst="orthographicFront"/>
            <a:lightRig rig="threePt" dir="t"/>
          </a:scene3d>
          <a:sp3d contourW="12700">
            <a:contourClr>
              <a:srgbClr val="FF0000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hape 24"/>
          <p:cNvCxnSpPr>
            <a:stCxn id="7" idx="0"/>
            <a:endCxn id="2" idx="6"/>
          </p:cNvCxnSpPr>
          <p:nvPr/>
        </p:nvCxnSpPr>
        <p:spPr>
          <a:xfrm rot="16200000" flipV="1">
            <a:off x="3869922" y="2690918"/>
            <a:ext cx="720080" cy="36004"/>
          </a:xfrm>
          <a:prstGeom prst="curvedConnector2">
            <a:avLst/>
          </a:prstGeom>
          <a:ln>
            <a:tailEnd type="arrow"/>
          </a:ln>
          <a:scene3d>
            <a:camera prst="orthographicFront"/>
            <a:lightRig rig="threePt" dir="t"/>
          </a:scene3d>
          <a:sp3d contourW="12700">
            <a:contourClr>
              <a:srgbClr val="FF0000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hape 27"/>
          <p:cNvCxnSpPr>
            <a:stCxn id="7" idx="6"/>
            <a:endCxn id="6" idx="3"/>
          </p:cNvCxnSpPr>
          <p:nvPr/>
        </p:nvCxnSpPr>
        <p:spPr>
          <a:xfrm>
            <a:off x="4499992" y="3284984"/>
            <a:ext cx="793897" cy="8736"/>
          </a:xfrm>
          <a:prstGeom prst="curvedConnector4">
            <a:avLst>
              <a:gd name="adj1" fmla="val 45351"/>
              <a:gd name="adj2" fmla="val 2716758"/>
            </a:avLst>
          </a:prstGeom>
          <a:ln>
            <a:tailEnd type="arrow"/>
          </a:ln>
          <a:scene3d>
            <a:camera prst="orthographicFront"/>
            <a:lightRig rig="threePt" dir="t"/>
          </a:scene3d>
          <a:sp3d contourW="12700">
            <a:contourClr>
              <a:srgbClr val="FF0000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hape 28"/>
          <p:cNvCxnSpPr>
            <a:stCxn id="7" idx="7"/>
            <a:endCxn id="3" idx="2"/>
          </p:cNvCxnSpPr>
          <p:nvPr/>
        </p:nvCxnSpPr>
        <p:spPr>
          <a:xfrm rot="5400000" flipH="1" flipV="1">
            <a:off x="4323435" y="2451620"/>
            <a:ext cx="783352" cy="577873"/>
          </a:xfrm>
          <a:prstGeom prst="curvedConnector2">
            <a:avLst/>
          </a:prstGeom>
          <a:ln>
            <a:tailEnd type="arrow"/>
          </a:ln>
          <a:scene3d>
            <a:camera prst="orthographicFront"/>
            <a:lightRig rig="threePt" dir="t"/>
          </a:scene3d>
          <a:sp3d contourW="12700">
            <a:contourClr>
              <a:srgbClr val="FF0000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4" idx="1"/>
            <a:endCxn id="17" idx="7"/>
          </p:cNvCxnSpPr>
          <p:nvPr/>
        </p:nvCxnSpPr>
        <p:spPr>
          <a:xfrm rot="16200000" flipV="1">
            <a:off x="2483768" y="2338335"/>
            <a:ext cx="144016" cy="579682"/>
          </a:xfrm>
          <a:prstGeom prst="curvedConnector3">
            <a:avLst>
              <a:gd name="adj1" fmla="val 302666"/>
            </a:avLst>
          </a:prstGeom>
          <a:ln>
            <a:tailEnd type="arrow"/>
          </a:ln>
          <a:scene3d>
            <a:camera prst="orthographicFront"/>
            <a:lightRig rig="threePt" dir="t"/>
          </a:scene3d>
          <a:sp3d contourW="12700">
            <a:contourClr>
              <a:srgbClr val="FF0000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3" idx="0"/>
            <a:endCxn id="18" idx="1"/>
          </p:cNvCxnSpPr>
          <p:nvPr/>
        </p:nvCxnSpPr>
        <p:spPr>
          <a:xfrm rot="5400000" flipH="1" flipV="1">
            <a:off x="5198606" y="1389502"/>
            <a:ext cx="800824" cy="685885"/>
          </a:xfrm>
          <a:prstGeom prst="curvedConnector3">
            <a:avLst>
              <a:gd name="adj1" fmla="val 136446"/>
            </a:avLst>
          </a:prstGeom>
          <a:ln>
            <a:tailEnd type="arrow"/>
          </a:ln>
          <a:scene3d>
            <a:camera prst="orthographicFront"/>
            <a:lightRig rig="threePt" dir="t"/>
          </a:scene3d>
          <a:sp3d contourW="12700">
            <a:contourClr>
              <a:srgbClr val="FF0000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427984" y="3501008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Channel busy!!</a:t>
            </a:r>
            <a:endParaRPr lang="en-IN" sz="1000" dirty="0"/>
          </a:p>
        </p:txBody>
      </p:sp>
      <p:sp>
        <p:nvSpPr>
          <p:cNvPr id="37" name="Cloud Callout 36"/>
          <p:cNvSpPr/>
          <p:nvPr/>
        </p:nvSpPr>
        <p:spPr>
          <a:xfrm>
            <a:off x="5220072" y="4005064"/>
            <a:ext cx="1800200" cy="792088"/>
          </a:xfrm>
          <a:prstGeom prst="cloudCallout">
            <a:avLst>
              <a:gd name="adj1" fmla="val -79875"/>
              <a:gd name="adj2" fmla="val -435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>
                <a:solidFill>
                  <a:schemeClr val="tx1"/>
                </a:solidFill>
              </a:rPr>
              <a:t>Waiting for heartbeat for time </a:t>
            </a:r>
            <a:r>
              <a:rPr lang="en-IN" sz="1000" dirty="0" err="1" smtClean="0">
                <a:solidFill>
                  <a:schemeClr val="tx1"/>
                </a:solidFill>
              </a:rPr>
              <a:t>t</a:t>
            </a:r>
            <a:r>
              <a:rPr lang="en-IN" sz="1000" baseline="-25000" dirty="0" err="1" smtClean="0">
                <a:solidFill>
                  <a:schemeClr val="tx1"/>
                </a:solidFill>
              </a:rPr>
              <a:t>wait</a:t>
            </a:r>
            <a:endParaRPr lang="en-IN" sz="1000" dirty="0" smtClean="0">
              <a:solidFill>
                <a:schemeClr val="tx1"/>
              </a:solidFill>
            </a:endParaRPr>
          </a:p>
          <a:p>
            <a:pPr algn="ctr"/>
            <a:endParaRPr lang="en-IN" sz="1000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/>
          <p:cNvCxnSpPr>
            <a:stCxn id="4" idx="4"/>
            <a:endCxn id="9" idx="0"/>
          </p:cNvCxnSpPr>
          <p:nvPr/>
        </p:nvCxnSpPr>
        <p:spPr>
          <a:xfrm flipH="1">
            <a:off x="2951820" y="3068960"/>
            <a:ext cx="72008" cy="648072"/>
          </a:xfrm>
          <a:prstGeom prst="line">
            <a:avLst/>
          </a:prstGeom>
          <a:scene3d>
            <a:camera prst="orthographicFront"/>
            <a:lightRig rig="threePt" dir="t"/>
          </a:scene3d>
          <a:sp3d contour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9" idx="5"/>
            <a:endCxn id="5" idx="1"/>
          </p:cNvCxnSpPr>
          <p:nvPr/>
        </p:nvCxnSpPr>
        <p:spPr>
          <a:xfrm>
            <a:off x="3130031" y="4085808"/>
            <a:ext cx="1011730" cy="990640"/>
          </a:xfrm>
          <a:prstGeom prst="line">
            <a:avLst/>
          </a:prstGeom>
          <a:scene3d>
            <a:camera prst="orthographicFront"/>
            <a:lightRig rig="threePt" dir="t"/>
          </a:scene3d>
          <a:sp3d contour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4" idx="4"/>
            <a:endCxn id="9" idx="1"/>
          </p:cNvCxnSpPr>
          <p:nvPr/>
        </p:nvCxnSpPr>
        <p:spPr>
          <a:xfrm rot="5400000">
            <a:off x="2543047" y="3299523"/>
            <a:ext cx="711344" cy="250219"/>
          </a:xfrm>
          <a:prstGeom prst="curvedConnector3">
            <a:avLst>
              <a:gd name="adj1" fmla="val 13744"/>
            </a:avLst>
          </a:prstGeom>
          <a:ln>
            <a:tailEnd type="arrow"/>
          </a:ln>
          <a:scene3d>
            <a:camera prst="orthographicFront"/>
            <a:lightRig rig="threePt" dir="t"/>
          </a:scene3d>
          <a:sp3d contourW="12700">
            <a:contourClr>
              <a:srgbClr val="FF0000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9" idx="4"/>
            <a:endCxn id="5" idx="2"/>
          </p:cNvCxnSpPr>
          <p:nvPr/>
        </p:nvCxnSpPr>
        <p:spPr>
          <a:xfrm rot="16200000" flipH="1">
            <a:off x="2969822" y="4131078"/>
            <a:ext cx="1080120" cy="1116124"/>
          </a:xfrm>
          <a:prstGeom prst="curvedConnector2">
            <a:avLst/>
          </a:prstGeom>
          <a:ln>
            <a:tailEnd type="arrow"/>
          </a:ln>
          <a:scene3d>
            <a:camera prst="orthographicFront"/>
            <a:lightRig rig="threePt" dir="t"/>
          </a:scene3d>
          <a:sp3d contourW="12700">
            <a:contourClr>
              <a:srgbClr val="FF0000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47"/>
          <p:cNvCxnSpPr>
            <a:stCxn id="9" idx="6"/>
            <a:endCxn id="8" idx="2"/>
          </p:cNvCxnSpPr>
          <p:nvPr/>
        </p:nvCxnSpPr>
        <p:spPr>
          <a:xfrm>
            <a:off x="3203848" y="3933056"/>
            <a:ext cx="1080120" cy="432048"/>
          </a:xfrm>
          <a:prstGeom prst="curvedConnector3">
            <a:avLst>
              <a:gd name="adj1" fmla="val 50000"/>
            </a:avLst>
          </a:prstGeom>
          <a:ln>
            <a:tailEnd type="arrow"/>
          </a:ln>
          <a:scene3d>
            <a:camera prst="orthographicFront"/>
            <a:lightRig rig="threePt" dir="t"/>
          </a:scene3d>
          <a:sp3d contourW="12700">
            <a:contourClr>
              <a:srgbClr val="FF0000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hape 57"/>
          <p:cNvCxnSpPr>
            <a:stCxn id="7" idx="2"/>
            <a:endCxn id="9" idx="0"/>
          </p:cNvCxnSpPr>
          <p:nvPr/>
        </p:nvCxnSpPr>
        <p:spPr>
          <a:xfrm rot="10800000" flipV="1">
            <a:off x="2951820" y="3284984"/>
            <a:ext cx="1044116" cy="432048"/>
          </a:xfrm>
          <a:prstGeom prst="curvedConnector2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hape 68"/>
          <p:cNvCxnSpPr>
            <a:stCxn id="6" idx="4"/>
            <a:endCxn id="8" idx="7"/>
          </p:cNvCxnSpPr>
          <p:nvPr/>
        </p:nvCxnSpPr>
        <p:spPr>
          <a:xfrm rot="5400000">
            <a:off x="4665474" y="3405726"/>
            <a:ext cx="855360" cy="75789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868144" y="1988840"/>
            <a:ext cx="26997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Here leader starts sensing another option for transmission. It will try </a:t>
            </a:r>
            <a:r>
              <a:rPr lang="en-IN" sz="1400" dirty="0" err="1" smtClean="0"/>
              <a:t>upto</a:t>
            </a:r>
            <a:r>
              <a:rPr lang="en-IN" sz="1400" dirty="0" smtClean="0"/>
              <a:t> time </a:t>
            </a:r>
            <a:r>
              <a:rPr lang="en-IN" sz="1400" dirty="0" err="1" smtClean="0"/>
              <a:t>t</a:t>
            </a:r>
            <a:r>
              <a:rPr lang="en-IN" sz="1400" baseline="-25000" dirty="0" err="1" smtClean="0"/>
              <a:t>sense</a:t>
            </a:r>
            <a:endParaRPr lang="en-IN" sz="1400" dirty="0" smtClean="0"/>
          </a:p>
          <a:p>
            <a:endParaRPr lang="en-IN" sz="1400" dirty="0"/>
          </a:p>
        </p:txBody>
      </p:sp>
      <p:cxnSp>
        <p:nvCxnSpPr>
          <p:cNvPr id="44" name="Shape 64"/>
          <p:cNvCxnSpPr>
            <a:stCxn id="9" idx="7"/>
            <a:endCxn id="8" idx="1"/>
          </p:cNvCxnSpPr>
          <p:nvPr/>
        </p:nvCxnSpPr>
        <p:spPr>
          <a:xfrm rot="16200000" flipH="1">
            <a:off x="3527884" y="3382451"/>
            <a:ext cx="432048" cy="1227754"/>
          </a:xfrm>
          <a:prstGeom prst="curvedConnector3">
            <a:avLst>
              <a:gd name="adj1" fmla="val -67555"/>
            </a:avLst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8184" y="4365104"/>
            <a:ext cx="28803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9" name="Straight Connector 48"/>
          <p:cNvCxnSpPr>
            <a:stCxn id="7" idx="4"/>
            <a:endCxn id="8" idx="0"/>
          </p:cNvCxnSpPr>
          <p:nvPr/>
        </p:nvCxnSpPr>
        <p:spPr>
          <a:xfrm>
            <a:off x="4247964" y="3501008"/>
            <a:ext cx="288032" cy="648072"/>
          </a:xfrm>
          <a:prstGeom prst="line">
            <a:avLst/>
          </a:prstGeom>
          <a:scene3d>
            <a:camera prst="orthographicFront"/>
            <a:lightRig rig="threePt" dir="t"/>
          </a:scene3d>
          <a:sp3d contour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11560" y="119675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Case 1 : Channel Busy</a:t>
            </a:r>
            <a:endParaRPr lang="en-IN" dirty="0"/>
          </a:p>
        </p:txBody>
      </p:sp>
      <p:sp>
        <p:nvSpPr>
          <p:cNvPr id="46" name="TextBox 45"/>
          <p:cNvSpPr txBox="1"/>
          <p:nvPr/>
        </p:nvSpPr>
        <p:spPr>
          <a:xfrm>
            <a:off x="1259632" y="476672"/>
            <a:ext cx="5976664" cy="584775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>
                <a:solidFill>
                  <a:schemeClr val="accent6">
                    <a:lumMod val="50000"/>
                  </a:schemeClr>
                </a:solidFill>
              </a:rPr>
              <a:t>Triggering Events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1" name="Flowchart: Connector 50"/>
          <p:cNvSpPr/>
          <p:nvPr/>
        </p:nvSpPr>
        <p:spPr>
          <a:xfrm>
            <a:off x="251520" y="4797152"/>
            <a:ext cx="360040" cy="360040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Flowchart: Connector 51"/>
          <p:cNvSpPr/>
          <p:nvPr/>
        </p:nvSpPr>
        <p:spPr>
          <a:xfrm>
            <a:off x="251520" y="5229200"/>
            <a:ext cx="360040" cy="36004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Flowchart: Connector 52"/>
          <p:cNvSpPr/>
          <p:nvPr/>
        </p:nvSpPr>
        <p:spPr>
          <a:xfrm>
            <a:off x="251520" y="5661248"/>
            <a:ext cx="360040" cy="36004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323528" y="6165304"/>
            <a:ext cx="432048" cy="0"/>
          </a:xfrm>
          <a:prstGeom prst="straightConnector1">
            <a:avLst/>
          </a:prstGeom>
          <a:ln>
            <a:tailEnd type="arrow"/>
          </a:ln>
          <a:scene3d>
            <a:camera prst="orthographicFront"/>
            <a:lightRig rig="threePt" dir="t"/>
          </a:scene3d>
          <a:sp3d contourW="12700">
            <a:contourClr>
              <a:srgbClr val="FF0000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83568" y="472514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Primary node</a:t>
            </a:r>
            <a:endParaRPr lang="en-IN" dirty="0"/>
          </a:p>
        </p:txBody>
      </p:sp>
      <p:sp>
        <p:nvSpPr>
          <p:cNvPr id="62" name="TextBox 61"/>
          <p:cNvSpPr txBox="1"/>
          <p:nvPr/>
        </p:nvSpPr>
        <p:spPr>
          <a:xfrm>
            <a:off x="755576" y="515719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Secondary node</a:t>
            </a:r>
            <a:endParaRPr lang="en-IN" dirty="0"/>
          </a:p>
        </p:txBody>
      </p:sp>
      <p:sp>
        <p:nvSpPr>
          <p:cNvPr id="63" name="TextBox 62"/>
          <p:cNvSpPr txBox="1"/>
          <p:nvPr/>
        </p:nvSpPr>
        <p:spPr>
          <a:xfrm>
            <a:off x="827584" y="566124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Leader</a:t>
            </a:r>
            <a:endParaRPr lang="en-IN" dirty="0"/>
          </a:p>
        </p:txBody>
      </p:sp>
      <p:sp>
        <p:nvSpPr>
          <p:cNvPr id="64" name="TextBox 63"/>
          <p:cNvSpPr txBox="1"/>
          <p:nvPr/>
        </p:nvSpPr>
        <p:spPr>
          <a:xfrm>
            <a:off x="899592" y="602128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Heartbeat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 animBg="1"/>
      <p:bldP spid="3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/>
          <p:cNvSpPr/>
          <p:nvPr/>
        </p:nvSpPr>
        <p:spPr>
          <a:xfrm>
            <a:off x="3707904" y="2132856"/>
            <a:ext cx="504056" cy="432048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13</a:t>
            </a:r>
            <a:endParaRPr lang="en-IN" sz="1100" dirty="0"/>
          </a:p>
        </p:txBody>
      </p:sp>
      <p:sp>
        <p:nvSpPr>
          <p:cNvPr id="3" name="Flowchart: Connector 2"/>
          <p:cNvSpPr/>
          <p:nvPr/>
        </p:nvSpPr>
        <p:spPr>
          <a:xfrm>
            <a:off x="5004048" y="2132856"/>
            <a:ext cx="504056" cy="432048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11</a:t>
            </a:r>
            <a:endParaRPr lang="en-IN" sz="1100" dirty="0"/>
          </a:p>
        </p:txBody>
      </p:sp>
      <p:sp>
        <p:nvSpPr>
          <p:cNvPr id="4" name="Flowchart: Connector 3"/>
          <p:cNvSpPr/>
          <p:nvPr/>
        </p:nvSpPr>
        <p:spPr>
          <a:xfrm>
            <a:off x="2771800" y="2636912"/>
            <a:ext cx="504056" cy="432048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4</a:t>
            </a:r>
            <a:endParaRPr lang="en-IN" sz="1100" dirty="0"/>
          </a:p>
        </p:txBody>
      </p:sp>
      <p:sp>
        <p:nvSpPr>
          <p:cNvPr id="5" name="Flowchart: Connector 4"/>
          <p:cNvSpPr/>
          <p:nvPr/>
        </p:nvSpPr>
        <p:spPr>
          <a:xfrm>
            <a:off x="4067944" y="5013176"/>
            <a:ext cx="504056" cy="432048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8</a:t>
            </a:r>
            <a:endParaRPr lang="en-IN" sz="1100" dirty="0"/>
          </a:p>
        </p:txBody>
      </p:sp>
      <p:sp>
        <p:nvSpPr>
          <p:cNvPr id="6" name="Flowchart: Connector 5"/>
          <p:cNvSpPr/>
          <p:nvPr/>
        </p:nvSpPr>
        <p:spPr>
          <a:xfrm>
            <a:off x="5220072" y="2924944"/>
            <a:ext cx="504056" cy="432048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5</a:t>
            </a:r>
          </a:p>
        </p:txBody>
      </p:sp>
      <p:sp>
        <p:nvSpPr>
          <p:cNvPr id="7" name="Flowchart: Connector 6"/>
          <p:cNvSpPr/>
          <p:nvPr/>
        </p:nvSpPr>
        <p:spPr>
          <a:xfrm>
            <a:off x="3995936" y="3068960"/>
            <a:ext cx="504056" cy="432048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lowchart: Connector 7"/>
          <p:cNvSpPr/>
          <p:nvPr/>
        </p:nvSpPr>
        <p:spPr>
          <a:xfrm>
            <a:off x="4283968" y="4149080"/>
            <a:ext cx="504056" cy="432048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7</a:t>
            </a:r>
          </a:p>
        </p:txBody>
      </p:sp>
      <p:sp>
        <p:nvSpPr>
          <p:cNvPr id="9" name="Flowchart: Connector 8"/>
          <p:cNvSpPr/>
          <p:nvPr/>
        </p:nvSpPr>
        <p:spPr>
          <a:xfrm>
            <a:off x="2699792" y="3717032"/>
            <a:ext cx="504056" cy="432048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6</a:t>
            </a:r>
            <a:endParaRPr lang="en-IN" sz="1100" dirty="0"/>
          </a:p>
        </p:txBody>
      </p:sp>
      <p:sp>
        <p:nvSpPr>
          <p:cNvPr id="17" name="Flowchart: Connector 16"/>
          <p:cNvSpPr/>
          <p:nvPr/>
        </p:nvSpPr>
        <p:spPr>
          <a:xfrm>
            <a:off x="1835696" y="2492896"/>
            <a:ext cx="504056" cy="432048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12</a:t>
            </a:r>
            <a:endParaRPr lang="en-IN" sz="1100" dirty="0"/>
          </a:p>
        </p:txBody>
      </p:sp>
      <p:sp>
        <p:nvSpPr>
          <p:cNvPr id="18" name="Flowchart: Connector 17"/>
          <p:cNvSpPr/>
          <p:nvPr/>
        </p:nvSpPr>
        <p:spPr>
          <a:xfrm>
            <a:off x="5868144" y="1268760"/>
            <a:ext cx="504056" cy="432048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12</a:t>
            </a:r>
            <a:endParaRPr lang="en-IN" sz="1100" dirty="0"/>
          </a:p>
        </p:txBody>
      </p:sp>
      <p:sp>
        <p:nvSpPr>
          <p:cNvPr id="21" name="Lightning Bolt 20"/>
          <p:cNvSpPr/>
          <p:nvPr/>
        </p:nvSpPr>
        <p:spPr>
          <a:xfrm>
            <a:off x="4067944" y="3068960"/>
            <a:ext cx="288032" cy="360040"/>
          </a:xfrm>
          <a:prstGeom prst="lightningBol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/>
          <p:cNvSpPr txBox="1"/>
          <p:nvPr/>
        </p:nvSpPr>
        <p:spPr>
          <a:xfrm>
            <a:off x="3851920" y="3501008"/>
            <a:ext cx="1656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Leader crashed</a:t>
            </a:r>
            <a:endParaRPr lang="en-IN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5796136" y="4581128"/>
            <a:ext cx="3347864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Leader </a:t>
            </a:r>
            <a:r>
              <a:rPr lang="en-IN" dirty="0" err="1" smtClean="0">
                <a:solidFill>
                  <a:srgbClr val="FF0000"/>
                </a:solidFill>
              </a:rPr>
              <a:t>Crashed,no</a:t>
            </a:r>
            <a:r>
              <a:rPr lang="en-IN" dirty="0" smtClean="0">
                <a:solidFill>
                  <a:srgbClr val="FF0000"/>
                </a:solidFill>
              </a:rPr>
              <a:t> heartbeat being received, everybody waiting for the </a:t>
            </a:r>
            <a:r>
              <a:rPr lang="en-IN" dirty="0" err="1">
                <a:solidFill>
                  <a:srgbClr val="FF0000"/>
                </a:solidFill>
              </a:rPr>
              <a:t>T</a:t>
            </a:r>
            <a:r>
              <a:rPr lang="en-IN" dirty="0" err="1" smtClean="0">
                <a:solidFill>
                  <a:srgbClr val="FF0000"/>
                </a:solidFill>
              </a:rPr>
              <a:t>ime_out</a:t>
            </a:r>
            <a:r>
              <a:rPr lang="en-IN" dirty="0" smtClean="0">
                <a:solidFill>
                  <a:srgbClr val="FF0000"/>
                </a:solidFill>
              </a:rPr>
              <a:t> period</a:t>
            </a:r>
          </a:p>
          <a:p>
            <a:pPr>
              <a:buFont typeface="Arial" pitchFamily="34" charset="0"/>
              <a:buChar char="•"/>
            </a:pPr>
            <a:endParaRPr lang="en-IN" sz="1100" dirty="0"/>
          </a:p>
        </p:txBody>
      </p:sp>
      <p:sp>
        <p:nvSpPr>
          <p:cNvPr id="34" name="TextBox 33"/>
          <p:cNvSpPr txBox="1"/>
          <p:nvPr/>
        </p:nvSpPr>
        <p:spPr>
          <a:xfrm>
            <a:off x="611560" y="260648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Case 2(a): Leader Crashed.</a:t>
            </a:r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2348880"/>
            <a:ext cx="28803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204864"/>
            <a:ext cx="28803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3861048"/>
            <a:ext cx="28803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3429000"/>
            <a:ext cx="28803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1844824"/>
            <a:ext cx="28803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2636912"/>
            <a:ext cx="28803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4725144"/>
            <a:ext cx="28803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2160" y="980728"/>
            <a:ext cx="28803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1844824"/>
            <a:ext cx="28803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2000" fill="hold"/>
                                        <p:tgtEl>
                                          <p:spTgt spid="102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102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2000" fill="hold"/>
                                        <p:tgtEl>
                                          <p:spTgt spid="3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2000" fill="hold"/>
                                        <p:tgtEl>
                                          <p:spTgt spid="4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2000" fill="hold"/>
                                        <p:tgtEl>
                                          <p:spTgt spid="4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2000" fill="hold"/>
                                        <p:tgtEl>
                                          <p:spTgt spid="3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2000" fill="hold"/>
                                        <p:tgtEl>
                                          <p:spTgt spid="3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2000" fill="hold"/>
                                        <p:tgtEl>
                                          <p:spTgt spid="3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2000" fill="hold"/>
                                        <p:tgtEl>
                                          <p:spTgt spid="3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/>
          <p:cNvSpPr/>
          <p:nvPr/>
        </p:nvSpPr>
        <p:spPr>
          <a:xfrm>
            <a:off x="3707904" y="2132856"/>
            <a:ext cx="504056" cy="432048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13</a:t>
            </a:r>
            <a:endParaRPr lang="en-IN" sz="1100" dirty="0"/>
          </a:p>
        </p:txBody>
      </p:sp>
      <p:sp>
        <p:nvSpPr>
          <p:cNvPr id="3" name="Flowchart: Connector 2"/>
          <p:cNvSpPr/>
          <p:nvPr/>
        </p:nvSpPr>
        <p:spPr>
          <a:xfrm>
            <a:off x="5004048" y="2132856"/>
            <a:ext cx="504056" cy="432048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11</a:t>
            </a:r>
            <a:endParaRPr lang="en-IN" sz="1100" dirty="0"/>
          </a:p>
        </p:txBody>
      </p:sp>
      <p:sp>
        <p:nvSpPr>
          <p:cNvPr id="4" name="Flowchart: Connector 3"/>
          <p:cNvSpPr/>
          <p:nvPr/>
        </p:nvSpPr>
        <p:spPr>
          <a:xfrm>
            <a:off x="2771800" y="2636912"/>
            <a:ext cx="504056" cy="432048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4</a:t>
            </a:r>
            <a:endParaRPr lang="en-IN" sz="1100" dirty="0"/>
          </a:p>
        </p:txBody>
      </p:sp>
      <p:sp>
        <p:nvSpPr>
          <p:cNvPr id="5" name="Flowchart: Connector 4"/>
          <p:cNvSpPr/>
          <p:nvPr/>
        </p:nvSpPr>
        <p:spPr>
          <a:xfrm>
            <a:off x="4067944" y="5013176"/>
            <a:ext cx="504056" cy="432048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8</a:t>
            </a:r>
            <a:endParaRPr lang="en-IN" sz="1100" dirty="0"/>
          </a:p>
        </p:txBody>
      </p:sp>
      <p:sp>
        <p:nvSpPr>
          <p:cNvPr id="6" name="Flowchart: Connector 5"/>
          <p:cNvSpPr/>
          <p:nvPr/>
        </p:nvSpPr>
        <p:spPr>
          <a:xfrm>
            <a:off x="5220072" y="2924944"/>
            <a:ext cx="504056" cy="432048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5</a:t>
            </a:r>
          </a:p>
        </p:txBody>
      </p:sp>
      <p:sp>
        <p:nvSpPr>
          <p:cNvPr id="7" name="Flowchart: Connector 6"/>
          <p:cNvSpPr/>
          <p:nvPr/>
        </p:nvSpPr>
        <p:spPr>
          <a:xfrm>
            <a:off x="3995936" y="3068960"/>
            <a:ext cx="504056" cy="432048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lowchart: Connector 7"/>
          <p:cNvSpPr/>
          <p:nvPr/>
        </p:nvSpPr>
        <p:spPr>
          <a:xfrm>
            <a:off x="4283968" y="4149080"/>
            <a:ext cx="504056" cy="432048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7</a:t>
            </a:r>
          </a:p>
        </p:txBody>
      </p:sp>
      <p:sp>
        <p:nvSpPr>
          <p:cNvPr id="9" name="Flowchart: Connector 8"/>
          <p:cNvSpPr/>
          <p:nvPr/>
        </p:nvSpPr>
        <p:spPr>
          <a:xfrm>
            <a:off x="2699792" y="3717032"/>
            <a:ext cx="504056" cy="432048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6</a:t>
            </a:r>
            <a:endParaRPr lang="en-IN" sz="1100" dirty="0"/>
          </a:p>
        </p:txBody>
      </p:sp>
      <p:sp>
        <p:nvSpPr>
          <p:cNvPr id="10" name="Flowchart: Connector 9"/>
          <p:cNvSpPr/>
          <p:nvPr/>
        </p:nvSpPr>
        <p:spPr>
          <a:xfrm>
            <a:off x="1835696" y="2492896"/>
            <a:ext cx="504056" cy="432048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12</a:t>
            </a:r>
            <a:endParaRPr lang="en-IN" sz="1100" dirty="0"/>
          </a:p>
        </p:txBody>
      </p:sp>
      <p:sp>
        <p:nvSpPr>
          <p:cNvPr id="11" name="Flowchart: Connector 10"/>
          <p:cNvSpPr/>
          <p:nvPr/>
        </p:nvSpPr>
        <p:spPr>
          <a:xfrm>
            <a:off x="5868144" y="1268760"/>
            <a:ext cx="504056" cy="432048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12</a:t>
            </a:r>
            <a:endParaRPr lang="en-IN" sz="1100" dirty="0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2348880"/>
            <a:ext cx="28803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204864"/>
            <a:ext cx="28803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3861048"/>
            <a:ext cx="28803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3429000"/>
            <a:ext cx="28803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1844824"/>
            <a:ext cx="28803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2636912"/>
            <a:ext cx="28803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4725144"/>
            <a:ext cx="28803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2160" y="980728"/>
            <a:ext cx="28803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1844824"/>
            <a:ext cx="28803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Box 24"/>
          <p:cNvSpPr txBox="1"/>
          <p:nvPr/>
        </p:nvSpPr>
        <p:spPr>
          <a:xfrm>
            <a:off x="5940152" y="378904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Leader moves out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467544" y="476672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Case 2(b): Leader moves out of system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15607E-6 C 0.00955 0.00185 0.01788 0.00416 0.02691 0.00856 C 0.03629 0.02081 0.03681 0.02266 0.04757 0.0296 C 0.05278 0.03306 0.05469 0.03769 0.06025 0.04023 C 0.06528 0.04648 0.07118 0.05087 0.07622 0.05711 C 0.07674 0.05919 0.07691 0.0615 0.07778 0.06335 C 0.07847 0.0652 0.08038 0.0659 0.08091 0.06775 C 0.08507 0.08116 0.0842 0.09526 0.09045 0.10775 C 0.09097 0.10983 0.0908 0.1126 0.09202 0.11422 C 0.09323 0.11584 0.09532 0.11515 0.09688 0.1163 C 0.10313 0.12093 0.10591 0.12809 0.11268 0.1311 C 0.11893 0.13711 0.12188 0.14474 0.12847 0.15006 C 0.14063 0.16 0.15521 0.16185 0.16823 0.16902 C 0.17257 0.17133 0.17639 0.17549 0.18091 0.17757 C 0.18386 0.17896 0.18733 0.17873 0.19045 0.17965 C 0.20816 0.18428 0.22518 0.18983 0.24288 0.19445 C 0.24653 0.19653 0.25035 0.19861 0.254 0.20093 C 0.25608 0.20231 0.26025 0.20509 0.26025 0.20532 C 0.38594 0.36439 0.31302 0.32069 0.38889 0.32971 C 0.39254 0.3348 0.39844 0.34659 0.39844 0.34682 C 0.39966 0.36578 0.39966 0.38682 0.40313 0.40578 C 0.404 0.41017 0.40521 0.41434 0.40625 0.4185 C 0.40747 0.42335 0.41268 0.43122 0.41268 0.43145 C 0.41424 0.44 0.4158 0.44393 0.42066 0.45017 C 0.42379 0.46289 0.42535 0.4726 0.42535 0.48624 " pathEditMode="relative" rAng="0" ptsTypes="ffffffffffffffffffffffffA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" y="24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2000" fill="hold"/>
                                        <p:tgtEl>
                                          <p:spTgt spid="2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1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2000" fill="hold"/>
                                        <p:tgtEl>
                                          <p:spTgt spid="2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/>
          <p:cNvSpPr/>
          <p:nvPr/>
        </p:nvSpPr>
        <p:spPr>
          <a:xfrm>
            <a:off x="3707904" y="2132856"/>
            <a:ext cx="504056" cy="432048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13</a:t>
            </a:r>
            <a:endParaRPr lang="en-IN" sz="1100" dirty="0"/>
          </a:p>
        </p:txBody>
      </p:sp>
      <p:sp>
        <p:nvSpPr>
          <p:cNvPr id="3" name="Flowchart: Connector 2"/>
          <p:cNvSpPr/>
          <p:nvPr/>
        </p:nvSpPr>
        <p:spPr>
          <a:xfrm>
            <a:off x="5004048" y="2132856"/>
            <a:ext cx="504056" cy="432048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11</a:t>
            </a:r>
            <a:endParaRPr lang="en-IN" sz="1100" dirty="0"/>
          </a:p>
        </p:txBody>
      </p:sp>
      <p:sp>
        <p:nvSpPr>
          <p:cNvPr id="4" name="Flowchart: Connector 3"/>
          <p:cNvSpPr/>
          <p:nvPr/>
        </p:nvSpPr>
        <p:spPr>
          <a:xfrm>
            <a:off x="2771800" y="2636912"/>
            <a:ext cx="504056" cy="432048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chemeClr val="tx1"/>
                </a:solidFill>
              </a:rPr>
              <a:t>4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4067944" y="5013176"/>
            <a:ext cx="504056" cy="432048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chemeClr val="tx1"/>
                </a:solidFill>
              </a:rPr>
              <a:t>1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6" name="Flowchart: Connector 5"/>
          <p:cNvSpPr/>
          <p:nvPr/>
        </p:nvSpPr>
        <p:spPr>
          <a:xfrm>
            <a:off x="5220072" y="2924944"/>
            <a:ext cx="504056" cy="432048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16</a:t>
            </a:r>
            <a:endParaRPr lang="en-IN" sz="1100" dirty="0"/>
          </a:p>
        </p:txBody>
      </p:sp>
      <p:sp>
        <p:nvSpPr>
          <p:cNvPr id="7" name="Flowchart: Connector 6"/>
          <p:cNvSpPr/>
          <p:nvPr/>
        </p:nvSpPr>
        <p:spPr>
          <a:xfrm>
            <a:off x="3995936" y="3068960"/>
            <a:ext cx="504056" cy="432048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15</a:t>
            </a:r>
            <a:endParaRPr lang="en-IN" sz="1100" dirty="0"/>
          </a:p>
        </p:txBody>
      </p:sp>
      <p:sp>
        <p:nvSpPr>
          <p:cNvPr id="8" name="Flowchart: Connector 7"/>
          <p:cNvSpPr/>
          <p:nvPr/>
        </p:nvSpPr>
        <p:spPr>
          <a:xfrm>
            <a:off x="4283968" y="4149080"/>
            <a:ext cx="504056" cy="432048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chemeClr val="tx1"/>
                </a:solidFill>
              </a:rPr>
              <a:t>5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9" name="Flowchart: Connector 8"/>
          <p:cNvSpPr/>
          <p:nvPr/>
        </p:nvSpPr>
        <p:spPr>
          <a:xfrm>
            <a:off x="2699792" y="3717032"/>
            <a:ext cx="504056" cy="432048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9</a:t>
            </a:r>
            <a:endParaRPr lang="en-IN" sz="1100" dirty="0"/>
          </a:p>
        </p:txBody>
      </p:sp>
      <p:cxnSp>
        <p:nvCxnSpPr>
          <p:cNvPr id="10" name="Straight Connector 9"/>
          <p:cNvCxnSpPr>
            <a:stCxn id="7" idx="0"/>
            <a:endCxn id="2" idx="5"/>
          </p:cNvCxnSpPr>
          <p:nvPr/>
        </p:nvCxnSpPr>
        <p:spPr>
          <a:xfrm flipH="1" flipV="1">
            <a:off x="4138143" y="2501632"/>
            <a:ext cx="109821" cy="567328"/>
          </a:xfrm>
          <a:prstGeom prst="line">
            <a:avLst/>
          </a:prstGeom>
          <a:ln>
            <a:solidFill>
              <a:schemeClr val="tx2"/>
            </a:solidFill>
          </a:ln>
          <a:scene3d>
            <a:camera prst="orthographicFront"/>
            <a:lightRig rig="threePt" dir="t"/>
          </a:scene3d>
          <a:sp3d contour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5"/>
            <a:endCxn id="7" idx="1"/>
          </p:cNvCxnSpPr>
          <p:nvPr/>
        </p:nvCxnSpPr>
        <p:spPr>
          <a:xfrm>
            <a:off x="3202039" y="3005688"/>
            <a:ext cx="867714" cy="126544"/>
          </a:xfrm>
          <a:prstGeom prst="line">
            <a:avLst/>
          </a:prstGeom>
          <a:scene3d>
            <a:camera prst="orthographicFront"/>
            <a:lightRig rig="threePt" dir="t"/>
          </a:scene3d>
          <a:sp3d contour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7"/>
            <a:endCxn id="7" idx="4"/>
          </p:cNvCxnSpPr>
          <p:nvPr/>
        </p:nvCxnSpPr>
        <p:spPr>
          <a:xfrm flipH="1" flipV="1">
            <a:off x="4247964" y="3501008"/>
            <a:ext cx="466243" cy="711344"/>
          </a:xfrm>
          <a:prstGeom prst="line">
            <a:avLst/>
          </a:prstGeom>
          <a:scene3d>
            <a:camera prst="orthographicFront"/>
            <a:lightRig rig="threePt" dir="t"/>
          </a:scene3d>
          <a:sp3d contourW="19050">
            <a:contourClr>
              <a:schemeClr val="tx1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7"/>
            <a:endCxn id="3" idx="4"/>
          </p:cNvCxnSpPr>
          <p:nvPr/>
        </p:nvCxnSpPr>
        <p:spPr>
          <a:xfrm flipV="1">
            <a:off x="4426175" y="2564904"/>
            <a:ext cx="829901" cy="567328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contour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6"/>
            <a:endCxn id="6" idx="2"/>
          </p:cNvCxnSpPr>
          <p:nvPr/>
        </p:nvCxnSpPr>
        <p:spPr>
          <a:xfrm flipV="1">
            <a:off x="4499992" y="3140968"/>
            <a:ext cx="720080" cy="144016"/>
          </a:xfrm>
          <a:prstGeom prst="line">
            <a:avLst/>
          </a:prstGeom>
          <a:scene3d>
            <a:camera prst="orthographicFront"/>
            <a:lightRig rig="threePt" dir="t"/>
          </a:scene3d>
          <a:sp3d contourW="19050">
            <a:contourClr>
              <a:schemeClr val="tx1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7"/>
            <a:endCxn id="7" idx="3"/>
          </p:cNvCxnSpPr>
          <p:nvPr/>
        </p:nvCxnSpPr>
        <p:spPr>
          <a:xfrm flipV="1">
            <a:off x="3130031" y="3437736"/>
            <a:ext cx="939722" cy="342568"/>
          </a:xfrm>
          <a:prstGeom prst="line">
            <a:avLst/>
          </a:prstGeom>
          <a:ln cmpd="sng">
            <a:solidFill>
              <a:schemeClr val="tx1"/>
            </a:solidFill>
          </a:ln>
          <a:scene3d>
            <a:camera prst="orthographicFront"/>
            <a:lightRig rig="threePt" dir="t"/>
          </a:scene3d>
          <a:sp3d contour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0"/>
            <a:endCxn id="8" idx="4"/>
          </p:cNvCxnSpPr>
          <p:nvPr/>
        </p:nvCxnSpPr>
        <p:spPr>
          <a:xfrm flipV="1">
            <a:off x="4319972" y="4581128"/>
            <a:ext cx="216024" cy="432048"/>
          </a:xfrm>
          <a:prstGeom prst="line">
            <a:avLst/>
          </a:prstGeom>
          <a:scene3d>
            <a:camera prst="orthographicFront"/>
            <a:lightRig rig="threePt" dir="t"/>
          </a:scene3d>
          <a:sp3d contour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Connector 16"/>
          <p:cNvSpPr/>
          <p:nvPr/>
        </p:nvSpPr>
        <p:spPr>
          <a:xfrm>
            <a:off x="1835696" y="2492896"/>
            <a:ext cx="504056" cy="432048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12</a:t>
            </a:r>
            <a:endParaRPr lang="en-IN" sz="1100" dirty="0"/>
          </a:p>
        </p:txBody>
      </p:sp>
      <p:sp>
        <p:nvSpPr>
          <p:cNvPr id="18" name="Flowchart: Connector 17"/>
          <p:cNvSpPr/>
          <p:nvPr/>
        </p:nvSpPr>
        <p:spPr>
          <a:xfrm>
            <a:off x="5868144" y="1268760"/>
            <a:ext cx="504056" cy="432048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chemeClr val="tx1"/>
                </a:solidFill>
              </a:rPr>
              <a:t>12</a:t>
            </a:r>
            <a:endParaRPr lang="en-IN" sz="1100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>
            <a:stCxn id="17" idx="6"/>
            <a:endCxn id="4" idx="2"/>
          </p:cNvCxnSpPr>
          <p:nvPr/>
        </p:nvCxnSpPr>
        <p:spPr>
          <a:xfrm>
            <a:off x="2339752" y="2708920"/>
            <a:ext cx="432048" cy="144016"/>
          </a:xfrm>
          <a:prstGeom prst="line">
            <a:avLst/>
          </a:prstGeom>
          <a:scene3d>
            <a:camera prst="orthographicFront"/>
            <a:lightRig rig="threePt" dir="t"/>
          </a:scene3d>
          <a:sp3d contour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3" idx="7"/>
            <a:endCxn id="18" idx="3"/>
          </p:cNvCxnSpPr>
          <p:nvPr/>
        </p:nvCxnSpPr>
        <p:spPr>
          <a:xfrm flipV="1">
            <a:off x="5434287" y="1637536"/>
            <a:ext cx="507674" cy="558592"/>
          </a:xfrm>
          <a:prstGeom prst="line">
            <a:avLst/>
          </a:prstGeom>
          <a:scene3d>
            <a:camera prst="orthographicFront"/>
            <a:lightRig rig="threePt" dir="t"/>
          </a:scene3d>
          <a:sp3d contour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7"/>
            <a:endCxn id="2" idx="2"/>
          </p:cNvCxnSpPr>
          <p:nvPr/>
        </p:nvCxnSpPr>
        <p:spPr>
          <a:xfrm flipV="1">
            <a:off x="3202039" y="2348880"/>
            <a:ext cx="505865" cy="351304"/>
          </a:xfrm>
          <a:prstGeom prst="line">
            <a:avLst/>
          </a:prstGeom>
          <a:scene3d>
            <a:camera prst="orthographicFront"/>
            <a:lightRig rig="threePt" dir="t"/>
          </a:scene3d>
          <a:sp3d contour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3" idx="4"/>
            <a:endCxn id="6" idx="0"/>
          </p:cNvCxnSpPr>
          <p:nvPr/>
        </p:nvCxnSpPr>
        <p:spPr>
          <a:xfrm>
            <a:off x="5256076" y="2564904"/>
            <a:ext cx="216024" cy="360040"/>
          </a:xfrm>
          <a:prstGeom prst="line">
            <a:avLst/>
          </a:prstGeom>
          <a:scene3d>
            <a:camera prst="orthographicFront"/>
            <a:lightRig rig="threePt" dir="t"/>
          </a:scene3d>
          <a:sp3d contour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" idx="4"/>
            <a:endCxn id="8" idx="6"/>
          </p:cNvCxnSpPr>
          <p:nvPr/>
        </p:nvCxnSpPr>
        <p:spPr>
          <a:xfrm flipH="1">
            <a:off x="4788024" y="3356992"/>
            <a:ext cx="684076" cy="1008112"/>
          </a:xfrm>
          <a:prstGeom prst="line">
            <a:avLst/>
          </a:prstGeom>
          <a:scene3d>
            <a:camera prst="orthographicFront"/>
            <a:lightRig rig="threePt" dir="t"/>
          </a:scene3d>
          <a:sp3d contour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hape 23"/>
          <p:cNvCxnSpPr>
            <a:stCxn id="7" idx="1"/>
            <a:endCxn id="4" idx="6"/>
          </p:cNvCxnSpPr>
          <p:nvPr/>
        </p:nvCxnSpPr>
        <p:spPr>
          <a:xfrm rot="16200000" flipV="1">
            <a:off x="3533157" y="2595635"/>
            <a:ext cx="279296" cy="793897"/>
          </a:xfrm>
          <a:prstGeom prst="curvedConnector2">
            <a:avLst/>
          </a:prstGeom>
          <a:ln>
            <a:tailEnd type="arrow"/>
          </a:ln>
          <a:scene3d>
            <a:camera prst="orthographicFront"/>
            <a:lightRig rig="threePt" dir="t"/>
          </a:scene3d>
          <a:sp3d contourW="12700">
            <a:contourClr>
              <a:srgbClr val="FF0000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hape 24"/>
          <p:cNvCxnSpPr>
            <a:stCxn id="7" idx="0"/>
            <a:endCxn id="2" idx="6"/>
          </p:cNvCxnSpPr>
          <p:nvPr/>
        </p:nvCxnSpPr>
        <p:spPr>
          <a:xfrm rot="16200000" flipV="1">
            <a:off x="3869922" y="2690918"/>
            <a:ext cx="720080" cy="36004"/>
          </a:xfrm>
          <a:prstGeom prst="curvedConnector2">
            <a:avLst/>
          </a:prstGeom>
          <a:ln>
            <a:tailEnd type="arrow"/>
          </a:ln>
          <a:scene3d>
            <a:camera prst="orthographicFront"/>
            <a:lightRig rig="threePt" dir="t"/>
          </a:scene3d>
          <a:sp3d contourW="12700">
            <a:contourClr>
              <a:srgbClr val="FF0000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39"/>
          <p:cNvCxnSpPr>
            <a:stCxn id="7" idx="2"/>
            <a:endCxn id="9" idx="0"/>
          </p:cNvCxnSpPr>
          <p:nvPr/>
        </p:nvCxnSpPr>
        <p:spPr>
          <a:xfrm rot="10800000" flipV="1">
            <a:off x="2951820" y="3284984"/>
            <a:ext cx="1044116" cy="432048"/>
          </a:xfrm>
          <a:prstGeom prst="curvedConnector2">
            <a:avLst/>
          </a:prstGeom>
          <a:ln>
            <a:tailEnd type="arrow"/>
          </a:ln>
          <a:scene3d>
            <a:camera prst="orthographicFront"/>
            <a:lightRig rig="threePt" dir="t"/>
          </a:scene3d>
          <a:sp3d contourW="12700">
            <a:contourClr>
              <a:srgbClr val="FF0000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7" idx="3"/>
            <a:endCxn id="8" idx="1"/>
          </p:cNvCxnSpPr>
          <p:nvPr/>
        </p:nvCxnSpPr>
        <p:spPr>
          <a:xfrm rot="16200000" flipH="1">
            <a:off x="3826461" y="3681028"/>
            <a:ext cx="774616" cy="288032"/>
          </a:xfrm>
          <a:prstGeom prst="curvedConnector3">
            <a:avLst>
              <a:gd name="adj1" fmla="val 50000"/>
            </a:avLst>
          </a:prstGeom>
          <a:ln>
            <a:tailEnd type="arrow"/>
          </a:ln>
          <a:scene3d>
            <a:camera prst="orthographicFront"/>
            <a:lightRig rig="threePt" dir="t"/>
          </a:scene3d>
          <a:sp3d contourW="12700">
            <a:contourClr>
              <a:srgbClr val="FF0000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hape 27"/>
          <p:cNvCxnSpPr>
            <a:stCxn id="7" idx="6"/>
            <a:endCxn id="6" idx="3"/>
          </p:cNvCxnSpPr>
          <p:nvPr/>
        </p:nvCxnSpPr>
        <p:spPr>
          <a:xfrm>
            <a:off x="4499992" y="3284984"/>
            <a:ext cx="793897" cy="8736"/>
          </a:xfrm>
          <a:prstGeom prst="curvedConnector4">
            <a:avLst>
              <a:gd name="adj1" fmla="val 45351"/>
              <a:gd name="adj2" fmla="val 2716758"/>
            </a:avLst>
          </a:prstGeom>
          <a:ln>
            <a:tailEnd type="arrow"/>
          </a:ln>
          <a:scene3d>
            <a:camera prst="orthographicFront"/>
            <a:lightRig rig="threePt" dir="t"/>
          </a:scene3d>
          <a:sp3d contourW="12700">
            <a:contourClr>
              <a:srgbClr val="FF0000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hape 28"/>
          <p:cNvCxnSpPr>
            <a:stCxn id="7" idx="7"/>
            <a:endCxn id="3" idx="2"/>
          </p:cNvCxnSpPr>
          <p:nvPr/>
        </p:nvCxnSpPr>
        <p:spPr>
          <a:xfrm rot="5400000" flipH="1" flipV="1">
            <a:off x="4323435" y="2451620"/>
            <a:ext cx="783352" cy="577873"/>
          </a:xfrm>
          <a:prstGeom prst="curvedConnector2">
            <a:avLst/>
          </a:prstGeom>
          <a:ln>
            <a:tailEnd type="arrow"/>
          </a:ln>
          <a:scene3d>
            <a:camera prst="orthographicFront"/>
            <a:lightRig rig="threePt" dir="t"/>
          </a:scene3d>
          <a:sp3d contourW="12700">
            <a:contourClr>
              <a:srgbClr val="FF0000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4" idx="1"/>
            <a:endCxn id="17" idx="7"/>
          </p:cNvCxnSpPr>
          <p:nvPr/>
        </p:nvCxnSpPr>
        <p:spPr>
          <a:xfrm rot="16200000" flipV="1">
            <a:off x="2483768" y="2338335"/>
            <a:ext cx="144016" cy="579682"/>
          </a:xfrm>
          <a:prstGeom prst="curvedConnector3">
            <a:avLst>
              <a:gd name="adj1" fmla="val 302666"/>
            </a:avLst>
          </a:prstGeom>
          <a:ln>
            <a:tailEnd type="arrow"/>
          </a:ln>
          <a:scene3d>
            <a:camera prst="orthographicFront"/>
            <a:lightRig rig="threePt" dir="t"/>
          </a:scene3d>
          <a:sp3d contourW="12700">
            <a:contourClr>
              <a:srgbClr val="FF0000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3" idx="0"/>
            <a:endCxn id="18" idx="1"/>
          </p:cNvCxnSpPr>
          <p:nvPr/>
        </p:nvCxnSpPr>
        <p:spPr>
          <a:xfrm rot="5400000" flipH="1" flipV="1">
            <a:off x="5198606" y="1389502"/>
            <a:ext cx="800824" cy="685885"/>
          </a:xfrm>
          <a:prstGeom prst="curvedConnector3">
            <a:avLst>
              <a:gd name="adj1" fmla="val 136446"/>
            </a:avLst>
          </a:prstGeom>
          <a:ln>
            <a:tailEnd type="arrow"/>
          </a:ln>
          <a:scene3d>
            <a:camera prst="orthographicFront"/>
            <a:lightRig rig="threePt" dir="t"/>
          </a:scene3d>
          <a:sp3d contourW="12700">
            <a:contourClr>
              <a:srgbClr val="FF0000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8" idx="3"/>
            <a:endCxn id="5" idx="1"/>
          </p:cNvCxnSpPr>
          <p:nvPr/>
        </p:nvCxnSpPr>
        <p:spPr>
          <a:xfrm rot="5400000">
            <a:off x="3970477" y="4689140"/>
            <a:ext cx="558592" cy="216024"/>
          </a:xfrm>
          <a:prstGeom prst="curvedConnector3">
            <a:avLst>
              <a:gd name="adj1" fmla="val 50000"/>
            </a:avLst>
          </a:prstGeom>
          <a:ln>
            <a:tailEnd type="arrow"/>
          </a:ln>
          <a:scene3d>
            <a:camera prst="orthographicFront"/>
            <a:lightRig rig="threePt" dir="t"/>
          </a:scene3d>
          <a:sp3d contourW="12700">
            <a:contourClr>
              <a:srgbClr val="FF0000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Connector 34"/>
          <p:cNvSpPr/>
          <p:nvPr/>
        </p:nvSpPr>
        <p:spPr>
          <a:xfrm>
            <a:off x="9900592" y="4077072"/>
            <a:ext cx="504056" cy="432048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22</a:t>
            </a:r>
            <a:endParaRPr lang="en-IN" sz="1100" dirty="0"/>
          </a:p>
        </p:txBody>
      </p:sp>
      <p:sp>
        <p:nvSpPr>
          <p:cNvPr id="36" name="Flowchart: Connector 35"/>
          <p:cNvSpPr/>
          <p:nvPr/>
        </p:nvSpPr>
        <p:spPr>
          <a:xfrm>
            <a:off x="9828584" y="2060848"/>
            <a:ext cx="504056" cy="432048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18</a:t>
            </a:r>
            <a:endParaRPr lang="en-IN" sz="1100" dirty="0"/>
          </a:p>
        </p:txBody>
      </p:sp>
      <p:sp>
        <p:nvSpPr>
          <p:cNvPr id="37" name="Flowchart: Connector 36"/>
          <p:cNvSpPr/>
          <p:nvPr/>
        </p:nvSpPr>
        <p:spPr>
          <a:xfrm>
            <a:off x="9972600" y="2780928"/>
            <a:ext cx="504056" cy="432048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4</a:t>
            </a:r>
            <a:endParaRPr lang="en-IN" sz="1100" dirty="0"/>
          </a:p>
        </p:txBody>
      </p:sp>
      <p:sp>
        <p:nvSpPr>
          <p:cNvPr id="43" name="Cloud Callout 42"/>
          <p:cNvSpPr/>
          <p:nvPr/>
        </p:nvSpPr>
        <p:spPr>
          <a:xfrm>
            <a:off x="7236296" y="980728"/>
            <a:ext cx="1512168" cy="1224136"/>
          </a:xfrm>
          <a:prstGeom prst="cloudCallout">
            <a:avLst>
              <a:gd name="adj1" fmla="val -50786"/>
              <a:gd name="adj2" fmla="val 5308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 smtClean="0">
                <a:solidFill>
                  <a:srgbClr val="FF0000"/>
                </a:solidFill>
              </a:rPr>
              <a:t>My weight difference is 3,I have no problem with current leader</a:t>
            </a:r>
            <a:endParaRPr lang="en-IN" sz="1000" b="1" dirty="0">
              <a:solidFill>
                <a:srgbClr val="FF0000"/>
              </a:solidFill>
            </a:endParaRPr>
          </a:p>
        </p:txBody>
      </p:sp>
      <p:sp>
        <p:nvSpPr>
          <p:cNvPr id="44" name="Cloud Callout 43"/>
          <p:cNvSpPr/>
          <p:nvPr/>
        </p:nvSpPr>
        <p:spPr>
          <a:xfrm>
            <a:off x="7164288" y="3284984"/>
            <a:ext cx="1512168" cy="792088"/>
          </a:xfrm>
          <a:prstGeom prst="cloudCallout">
            <a:avLst>
              <a:gd name="adj1" fmla="val -51406"/>
              <a:gd name="adj2" fmla="val 760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 smtClean="0">
                <a:solidFill>
                  <a:srgbClr val="FF0000"/>
                </a:solidFill>
              </a:rPr>
              <a:t>I can start as I have greater weight difference</a:t>
            </a:r>
            <a:endParaRPr lang="en-IN" sz="1000" b="1" dirty="0">
              <a:solidFill>
                <a:srgbClr val="FF0000"/>
              </a:solidFill>
            </a:endParaRPr>
          </a:p>
        </p:txBody>
      </p:sp>
      <p:sp>
        <p:nvSpPr>
          <p:cNvPr id="45" name="Cloud Callout 44"/>
          <p:cNvSpPr/>
          <p:nvPr/>
        </p:nvSpPr>
        <p:spPr>
          <a:xfrm>
            <a:off x="6948264" y="2420888"/>
            <a:ext cx="1512168" cy="432048"/>
          </a:xfrm>
          <a:prstGeom prst="cloudCallout">
            <a:avLst>
              <a:gd name="adj1" fmla="val -43033"/>
              <a:gd name="adj2" fmla="val 760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 smtClean="0">
                <a:solidFill>
                  <a:srgbClr val="FF0000"/>
                </a:solidFill>
              </a:rPr>
              <a:t>No Problem</a:t>
            </a:r>
            <a:endParaRPr lang="en-IN" sz="1000" b="1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300192" y="548680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At first the new ones ask for leader and then think</a:t>
            </a:r>
            <a:r>
              <a:rPr lang="en-IN" sz="1100" dirty="0" smtClean="0"/>
              <a:t>.</a:t>
            </a:r>
            <a:endParaRPr lang="en-IN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179512" y="332656"/>
            <a:ext cx="464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Case 3: When new nodes come in.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323 -6.93642E-7 L -0.34653 -6.93642E-7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" y="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743 -1.79191E-6 L -0.36598 -1.79191E-6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31214E-6 L -0.35034 -2.31214E-6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43" grpId="0" animBg="1"/>
      <p:bldP spid="44" grpId="0" animBg="1"/>
      <p:bldP spid="4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1149</Words>
  <Application>Microsoft Office PowerPoint</Application>
  <PresentationFormat>On-screen Show (4:3)</PresentationFormat>
  <Paragraphs>234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Problem Statement</vt:lpstr>
      <vt:lpstr>Literature Review in Distributed Networks</vt:lpstr>
      <vt:lpstr>Cognitive Radio Network</vt:lpstr>
      <vt:lpstr>Algorithm Concept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Analysis</vt:lpstr>
      <vt:lpstr>Analysis contd...</vt:lpstr>
      <vt:lpstr>Contd...</vt:lpstr>
      <vt:lpstr>References</vt:lpstr>
      <vt:lpstr>Slide 18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bhavika</dc:creator>
  <cp:lastModifiedBy>bhavika</cp:lastModifiedBy>
  <cp:revision>33</cp:revision>
  <dcterms:created xsi:type="dcterms:W3CDTF">2013-11-15T15:29:53Z</dcterms:created>
  <dcterms:modified xsi:type="dcterms:W3CDTF">2013-11-16T03:37:42Z</dcterms:modified>
</cp:coreProperties>
</file>