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3" r:id="rId4"/>
    <p:sldId id="270" r:id="rId5"/>
    <p:sldId id="264" r:id="rId6"/>
    <p:sldId id="265" r:id="rId7"/>
    <p:sldId id="258" r:id="rId8"/>
    <p:sldId id="267" r:id="rId9"/>
    <p:sldId id="271" r:id="rId10"/>
    <p:sldId id="259" r:id="rId11"/>
    <p:sldId id="279" r:id="rId12"/>
    <p:sldId id="280" r:id="rId13"/>
    <p:sldId id="281" r:id="rId14"/>
    <p:sldId id="282" r:id="rId15"/>
    <p:sldId id="260" r:id="rId16"/>
    <p:sldId id="269" r:id="rId17"/>
    <p:sldId id="272" r:id="rId18"/>
    <p:sldId id="273" r:id="rId19"/>
    <p:sldId id="274" r:id="rId20"/>
    <p:sldId id="261" r:id="rId21"/>
    <p:sldId id="262" r:id="rId22"/>
    <p:sldId id="278"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FB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3653B-D693-4491-9EEC-90645AFA08C8}" type="datetimeFigureOut">
              <a:rPr lang="en-IN" smtClean="0"/>
              <a:t>04-03-2013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CB197F-1D6C-4393-8C6C-9F534A06181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EA3DFDC-366C-4573-864C-3AC229719E02}" type="datetime1">
              <a:rPr lang="en-IN" smtClean="0"/>
              <a:t>04-03-2013</a:t>
            </a:fld>
            <a:endParaRPr lang="en-IN"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5C1E6C2-2095-40D1-B904-E6C77711438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A6F397-CD14-4FC3-8266-E07A646AC882}" type="datetime1">
              <a:rPr lang="en-IN" smtClean="0"/>
              <a:t>04-03-2013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5460034-B0A4-43DC-969E-AD8A4BA83803}" type="datetime1">
              <a:rPr lang="en-IN" smtClean="0"/>
              <a:t>04-03-2013</a:t>
            </a:fld>
            <a:endParaRPr lang="en-IN"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5C1E6C2-2095-40D1-B904-E6C77711438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011335-CD52-42E8-BB91-29D6B1A2FA08}" type="datetime1">
              <a:rPr lang="en-IN" smtClean="0"/>
              <a:t>04-03-2013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137DE1E-D698-441C-AF89-25E520DFE0E6}" type="datetime1">
              <a:rPr lang="en-IN" smtClean="0"/>
              <a:t>04-03-2013</a:t>
            </a:fld>
            <a:endParaRPr lang="en-IN"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5C1E6C2-2095-40D1-B904-E6C77711438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7B5BB0-BED8-4009-9D43-B39A6AD787BA}" type="datetime1">
              <a:rPr lang="en-IN" smtClean="0"/>
              <a:t>04-03-2013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F033E03-E59E-4FE6-924F-DF6028ED8069}" type="datetime1">
              <a:rPr lang="en-IN" smtClean="0"/>
              <a:t>04-03-2013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B325DE-6533-4840-8A7A-3F8E44A9F21D}" type="datetime1">
              <a:rPr lang="en-IN" smtClean="0"/>
              <a:t>04-03-2013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00A2CE5-D7B9-4030-A706-3F7ED6376E0E}" type="datetime1">
              <a:rPr lang="en-IN" smtClean="0"/>
              <a:t>04-03-2013</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F4B2C6-11D1-4FE1-8DAC-928EA087193C}" type="datetime1">
              <a:rPr lang="en-IN" smtClean="0"/>
              <a:t>04-03-2013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25C1E6C2-2095-40D1-B904-E6C777114388}"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2AF702D-19CA-456E-AC73-A11921CB9BAC}" type="datetime1">
              <a:rPr lang="en-IN" smtClean="0"/>
              <a:t>04-03-2013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25C1E6C2-2095-40D1-B904-E6C777114388}" type="slidenum">
              <a:rPr lang="en-IN" smtClean="0"/>
              <a:pPr/>
              <a:t>‹#›</a:t>
            </a:fld>
            <a:endParaRPr lang="en-IN"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DD58581-0139-40AE-A0B0-CEF4F66E371F}" type="datetime1">
              <a:rPr lang="en-IN" smtClean="0"/>
              <a:t>04-03-2013</a:t>
            </a:fld>
            <a:endParaRPr lang="en-IN"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5C1E6C2-2095-40D1-B904-E6C77711438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237580" cy="1239416"/>
          </a:xfrm>
        </p:spPr>
        <p:txBody>
          <a:bodyPr/>
          <a:lstStyle/>
          <a:p>
            <a:r>
              <a:rPr lang="en-IN" sz="5000" dirty="0" smtClean="0"/>
              <a:t>CRYPTOGRAPHY</a:t>
            </a:r>
            <a:endParaRPr lang="en-IN" sz="5000" dirty="0"/>
          </a:p>
        </p:txBody>
      </p:sp>
      <p:sp>
        <p:nvSpPr>
          <p:cNvPr id="3" name="Subtitle 2"/>
          <p:cNvSpPr>
            <a:spLocks noGrp="1"/>
          </p:cNvSpPr>
          <p:nvPr>
            <p:ph type="subTitle" idx="1"/>
          </p:nvPr>
        </p:nvSpPr>
        <p:spPr>
          <a:xfrm>
            <a:off x="3563888" y="4221088"/>
            <a:ext cx="5114778" cy="1101248"/>
          </a:xfrm>
        </p:spPr>
        <p:txBody>
          <a:bodyPr>
            <a:normAutofit lnSpcReduction="10000"/>
          </a:bodyPr>
          <a:lstStyle/>
          <a:p>
            <a:r>
              <a:rPr lang="en-IN" dirty="0" smtClean="0"/>
              <a:t>SUBMITTED BY :</a:t>
            </a:r>
          </a:p>
          <a:p>
            <a:r>
              <a:rPr lang="en-IN" dirty="0" smtClean="0"/>
              <a:t>SHIVANI  GARG(110137-co3)</a:t>
            </a:r>
          </a:p>
          <a:p>
            <a:r>
              <a:rPr lang="en-IN" dirty="0" smtClean="0"/>
              <a:t>BHAVIKA  MIGLANI(110223-co3)</a:t>
            </a:r>
            <a:endParaRPr lang="en-IN" dirty="0"/>
          </a:p>
        </p:txBody>
      </p:sp>
      <p:pic>
        <p:nvPicPr>
          <p:cNvPr id="4" name="Picture 3" descr="NITKKR_logo.png"/>
          <p:cNvPicPr>
            <a:picLocks noChangeAspect="1"/>
          </p:cNvPicPr>
          <p:nvPr/>
        </p:nvPicPr>
        <p:blipFill>
          <a:blip r:embed="rId2" cstate="print"/>
          <a:stretch>
            <a:fillRect/>
          </a:stretch>
        </p:blipFill>
        <p:spPr>
          <a:xfrm>
            <a:off x="179512" y="1556792"/>
            <a:ext cx="2160239" cy="2257508"/>
          </a:xfrm>
          <a:prstGeom prst="rect">
            <a:avLst/>
          </a:prstGeom>
        </p:spPr>
      </p:pic>
      <p:sp>
        <p:nvSpPr>
          <p:cNvPr id="5" name="Slide Number Placeholder 4"/>
          <p:cNvSpPr>
            <a:spLocks noGrp="1"/>
          </p:cNvSpPr>
          <p:nvPr>
            <p:ph type="sldNum" sz="quarter" idx="12"/>
          </p:nvPr>
        </p:nvSpPr>
        <p:spPr>
          <a:xfrm>
            <a:off x="7956376" y="6381328"/>
            <a:ext cx="588336" cy="228600"/>
          </a:xfrm>
        </p:spPr>
        <p:txBody>
          <a:bodyPr/>
          <a:lstStyle/>
          <a:p>
            <a:fld id="{25C1E6C2-2095-40D1-B904-E6C777114388}" type="slidenum">
              <a:rPr lang="en-IN" smtClean="0"/>
              <a:pPr/>
              <a:t>1</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QUANTUM CRYPTOGRAPHY</a:t>
            </a:r>
            <a:endParaRPr lang="en-IN" dirty="0">
              <a:solidFill>
                <a:srgbClr val="C00000"/>
              </a:solidFill>
            </a:endParaRPr>
          </a:p>
        </p:txBody>
      </p:sp>
      <p:sp>
        <p:nvSpPr>
          <p:cNvPr id="3" name="Content Placeholder 2"/>
          <p:cNvSpPr>
            <a:spLocks noGrp="1"/>
          </p:cNvSpPr>
          <p:nvPr>
            <p:ph idx="1"/>
          </p:nvPr>
        </p:nvSpPr>
        <p:spPr/>
        <p:txBody>
          <a:bodyPr/>
          <a:lstStyle/>
          <a:p>
            <a:pPr>
              <a:buNone/>
            </a:pPr>
            <a:r>
              <a:rPr lang="en-US" altLang="zh-CN" dirty="0" smtClean="0">
                <a:ea typeface="SimSun" pitchFamily="2" charset="-122"/>
              </a:rPr>
              <a:t> </a:t>
            </a:r>
          </a:p>
          <a:p>
            <a:pPr>
              <a:buNone/>
            </a:pPr>
            <a:endParaRPr lang="en-US" altLang="zh-CN" dirty="0" smtClean="0">
              <a:ea typeface="SimSun" pitchFamily="2" charset="-122"/>
            </a:endParaRPr>
          </a:p>
          <a:p>
            <a:pPr>
              <a:buNone/>
            </a:pPr>
            <a:r>
              <a:rPr lang="en-US" altLang="zh-CN" dirty="0" smtClean="0">
                <a:ea typeface="SimSun" pitchFamily="2" charset="-122"/>
              </a:rPr>
              <a:t> In 1984, </a:t>
            </a:r>
            <a:r>
              <a:rPr lang="en-US" altLang="zh-CN" dirty="0" smtClean="0">
                <a:ea typeface="SimSun" pitchFamily="2" charset="-122"/>
              </a:rPr>
              <a:t>Bennett and Brassard describe how </a:t>
            </a:r>
            <a:r>
              <a:rPr lang="en-US" altLang="zh-CN" dirty="0" smtClean="0">
                <a:ea typeface="SimSun" pitchFamily="2" charset="-122"/>
              </a:rPr>
              <a:t>the quantum </a:t>
            </a:r>
            <a:r>
              <a:rPr lang="en-US" altLang="zh-CN" dirty="0" smtClean="0">
                <a:ea typeface="SimSun" pitchFamily="2" charset="-122"/>
              </a:rPr>
              <a:t>money idea with its basis {0,1</a:t>
            </a:r>
            <a:r>
              <a:rPr lang="en-US" altLang="zh-CN" dirty="0" smtClean="0">
                <a:ea typeface="SimSun" pitchFamily="2" charset="-122"/>
              </a:rPr>
              <a:t>} </a:t>
            </a:r>
            <a:r>
              <a:rPr lang="en-US" altLang="zh-CN" dirty="0" smtClean="0">
                <a:ea typeface="SimSun" pitchFamily="2" charset="-122"/>
              </a:rPr>
              <a:t>can be used in quantum key distribution </a:t>
            </a:r>
            <a:r>
              <a:rPr lang="en-US" altLang="zh-CN" dirty="0" smtClean="0">
                <a:ea typeface="SimSun" pitchFamily="2" charset="-122"/>
              </a:rPr>
              <a:t>protocol.</a:t>
            </a:r>
            <a:endParaRPr lang="en-IN" dirty="0"/>
          </a:p>
        </p:txBody>
      </p:sp>
      <p:sp>
        <p:nvSpPr>
          <p:cNvPr id="4" name="Slide Number Placeholder 3"/>
          <p:cNvSpPr>
            <a:spLocks noGrp="1"/>
          </p:cNvSpPr>
          <p:nvPr>
            <p:ph type="sldNum" sz="quarter" idx="12"/>
          </p:nvPr>
        </p:nvSpPr>
        <p:spPr>
          <a:xfrm>
            <a:off x="7020272" y="6381328"/>
            <a:ext cx="588336" cy="228600"/>
          </a:xfrm>
        </p:spPr>
        <p:txBody>
          <a:bodyPr/>
          <a:lstStyle/>
          <a:p>
            <a:fld id="{25C1E6C2-2095-40D1-B904-E6C777114388}" type="slidenum">
              <a:rPr lang="en-IN" smtClean="0"/>
              <a:pPr/>
              <a:t>10</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BB84 PROTOCOL</a:t>
            </a:r>
            <a:endParaRPr lang="en-IN" dirty="0">
              <a:solidFill>
                <a:srgbClr val="C00000"/>
              </a:solidFill>
            </a:endParaRPr>
          </a:p>
        </p:txBody>
      </p:sp>
      <p:sp>
        <p:nvSpPr>
          <p:cNvPr id="4" name="Content Placeholder 4"/>
          <p:cNvSpPr>
            <a:spLocks noGrp="1"/>
          </p:cNvSpPr>
          <p:nvPr>
            <p:ph idx="1"/>
          </p:nvPr>
        </p:nvSpPr>
        <p:spPr>
          <a:xfrm>
            <a:off x="251520" y="1700808"/>
            <a:ext cx="7239000" cy="4846320"/>
          </a:xfrm>
        </p:spPr>
        <p:txBody>
          <a:bodyPr>
            <a:normAutofit/>
          </a:bodyPr>
          <a:lstStyle/>
          <a:p>
            <a:pPr algn="just"/>
            <a:r>
              <a:rPr lang="en-US" sz="2200" dirty="0" smtClean="0"/>
              <a:t> Alice and Bob are </a:t>
            </a:r>
            <a:r>
              <a:rPr lang="en-US" sz="2200" dirty="0" smtClean="0"/>
              <a:t>connected by a quantum communication channel which allows quantum states to be transmitted. </a:t>
            </a:r>
          </a:p>
          <a:p>
            <a:pPr algn="just" eaLnBrk="1" hangingPunct="1"/>
            <a:r>
              <a:rPr lang="en-US" sz="2200" dirty="0" smtClean="0"/>
              <a:t>In addition they communicate via a public classical channel.</a:t>
            </a:r>
          </a:p>
          <a:p>
            <a:pPr algn="just" eaLnBrk="1" hangingPunct="1"/>
            <a:r>
              <a:rPr lang="en-US" sz="2200" dirty="0" smtClean="0"/>
              <a:t>This protocol encodes the information in pair of non-orthogonal states.</a:t>
            </a:r>
          </a:p>
          <a:p>
            <a:pPr algn="just" eaLnBrk="1" hangingPunct="1"/>
            <a:r>
              <a:rPr lang="en-US" sz="2200" dirty="0" smtClean="0"/>
              <a:t>The usual polarization state pairs used are either the rectilinear basis of vertical (0°) and horizontal (90°), the diagonal basis of 45° and 135°(-45).</a:t>
            </a:r>
          </a:p>
          <a:p>
            <a:pPr algn="just" eaLnBrk="1" hangingPunct="1">
              <a:buNone/>
            </a:pPr>
            <a:r>
              <a:rPr lang="en-US" sz="2200" dirty="0" smtClean="0"/>
              <a:t>         </a:t>
            </a:r>
            <a:endParaRPr lang="en-US" sz="2200" dirty="0" smtClean="0"/>
          </a:p>
        </p:txBody>
      </p:sp>
      <p:sp>
        <p:nvSpPr>
          <p:cNvPr id="6" name="Slide Number Placeholder 5"/>
          <p:cNvSpPr>
            <a:spLocks noGrp="1"/>
          </p:cNvSpPr>
          <p:nvPr>
            <p:ph type="sldNum" sz="quarter" idx="12"/>
          </p:nvPr>
        </p:nvSpPr>
        <p:spPr>
          <a:xfrm>
            <a:off x="7164288" y="6381328"/>
            <a:ext cx="588336" cy="228600"/>
          </a:xfrm>
        </p:spPr>
        <p:txBody>
          <a:bodyPr/>
          <a:lstStyle/>
          <a:p>
            <a:fld id="{25C1E6C2-2095-40D1-B904-E6C777114388}" type="slidenum">
              <a:rPr lang="en-IN" smtClean="0"/>
              <a:pPr/>
              <a:t>11</a:t>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BB84 PROTOCOL CONTINUED</a:t>
            </a:r>
            <a:endParaRPr lang="en-IN"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IN" dirty="0" smtClean="0"/>
              <a:t>Alice creates a random bit (0 or 1) and then randomly selects one of her two basis to transmit it in.</a:t>
            </a:r>
          </a:p>
          <a:p>
            <a:r>
              <a:rPr lang="en-IN" dirty="0" smtClean="0"/>
              <a:t>She then prepares a photon polarization state depending both on the bit value and basis.</a:t>
            </a:r>
          </a:p>
          <a:p>
            <a:r>
              <a:rPr lang="en-IN" dirty="0" smtClean="0"/>
              <a:t>Alice then transmits a single photon in the state specified to Bob, using the quantum channel.</a:t>
            </a:r>
          </a:p>
          <a:p>
            <a:pPr>
              <a:buNone/>
            </a:pPr>
            <a:r>
              <a:rPr lang="en-IN" dirty="0" smtClean="0"/>
              <a:t>     This </a:t>
            </a:r>
            <a:r>
              <a:rPr lang="en-IN" dirty="0" smtClean="0"/>
              <a:t>process is then repeated.</a:t>
            </a:r>
          </a:p>
          <a:p>
            <a:r>
              <a:rPr lang="en-IN" dirty="0" smtClean="0"/>
              <a:t>Bob does not know the basis the photons were encoded in, so select a basis at random to measure in.</a:t>
            </a:r>
          </a:p>
          <a:p>
            <a:r>
              <a:rPr lang="en-IN" dirty="0" smtClean="0"/>
              <a:t>After receiving all photons Bob communicate Alice on public channel.</a:t>
            </a:r>
          </a:p>
          <a:p>
            <a:r>
              <a:rPr lang="en-IN" dirty="0" smtClean="0"/>
              <a:t>Alice broadcasts the basis each photon was sent in, and Bob the basis each was measured in. </a:t>
            </a:r>
          </a:p>
          <a:p>
            <a:pPr>
              <a:buNone/>
            </a:pPr>
            <a:endParaRPr lang="en-IN" dirty="0"/>
          </a:p>
        </p:txBody>
      </p:sp>
      <p:sp>
        <p:nvSpPr>
          <p:cNvPr id="4" name="Slide Number Placeholder 3"/>
          <p:cNvSpPr>
            <a:spLocks noGrp="1"/>
          </p:cNvSpPr>
          <p:nvPr>
            <p:ph type="sldNum" sz="quarter" idx="12"/>
          </p:nvPr>
        </p:nvSpPr>
        <p:spPr>
          <a:xfrm>
            <a:off x="7020272" y="6381328"/>
            <a:ext cx="588336" cy="228600"/>
          </a:xfrm>
        </p:spPr>
        <p:txBody>
          <a:bodyPr/>
          <a:lstStyle/>
          <a:p>
            <a:fld id="{25C1E6C2-2095-40D1-B904-E6C777114388}"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BB84 PROTOCOL CONTINUED</a:t>
            </a:r>
            <a:endParaRPr lang="en-IN" dirty="0">
              <a:solidFill>
                <a:srgbClr val="C00000"/>
              </a:solidFill>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1259632" y="1988840"/>
            <a:ext cx="1080120" cy="1103859"/>
          </a:xfrm>
          <a:prstGeom prst="rect">
            <a:avLst/>
          </a:prstGeom>
          <a:noFill/>
          <a:ln w="9525">
            <a:noFill/>
            <a:miter lim="800000"/>
            <a:headEnd/>
            <a:tailEnd/>
          </a:ln>
        </p:spPr>
      </p:pic>
      <p:pic>
        <p:nvPicPr>
          <p:cNvPr id="5" name="Content Placeholder 3" descr="tablr.jpg"/>
          <p:cNvPicPr>
            <a:picLocks noChangeAspect="1"/>
          </p:cNvPicPr>
          <p:nvPr/>
        </p:nvPicPr>
        <p:blipFill>
          <a:blip r:embed="rId3" cstate="print"/>
          <a:srcRect/>
          <a:stretch>
            <a:fillRect/>
          </a:stretch>
        </p:blipFill>
        <p:spPr>
          <a:xfrm>
            <a:off x="0" y="3212976"/>
            <a:ext cx="8068138" cy="2961917"/>
          </a:xfrm>
          <a:prstGeom prst="rect">
            <a:avLst/>
          </a:prstGeom>
        </p:spPr>
      </p:pic>
      <p:sp>
        <p:nvSpPr>
          <p:cNvPr id="6" name="Slide Number Placeholder 5"/>
          <p:cNvSpPr>
            <a:spLocks noGrp="1"/>
          </p:cNvSpPr>
          <p:nvPr>
            <p:ph type="sldNum" sz="quarter" idx="12"/>
          </p:nvPr>
        </p:nvSpPr>
        <p:spPr>
          <a:xfrm>
            <a:off x="7236296" y="6381328"/>
            <a:ext cx="588336" cy="228600"/>
          </a:xfrm>
        </p:spPr>
        <p:txBody>
          <a:bodyPr/>
          <a:lstStyle/>
          <a:p>
            <a:fld id="{25C1E6C2-2095-40D1-B904-E6C777114388}" type="slidenum">
              <a:rPr lang="en-IN" smtClean="0"/>
              <a:pPr/>
              <a:t>13</a:t>
            </a:fld>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CONTINUED</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dirty="0" smtClean="0"/>
              <a:t>To check for the presence of eavesdropping Alice and Bob now compare a certain subset of their remaining bit strings.</a:t>
            </a:r>
          </a:p>
          <a:p>
            <a:r>
              <a:rPr lang="en-IN" dirty="0" smtClean="0"/>
              <a:t>If a third party (Eve) has gained any information about the photons' polarization, this will have introduced errors in Bobs' measurements.</a:t>
            </a:r>
          </a:p>
          <a:p>
            <a:r>
              <a:rPr lang="en-IN" dirty="0" smtClean="0"/>
              <a:t>If more than p bits differ they abort the key and try again.</a:t>
            </a:r>
          </a:p>
          <a:p>
            <a:pPr>
              <a:buNone/>
            </a:pPr>
            <a:endParaRPr lang="en-IN" dirty="0"/>
          </a:p>
        </p:txBody>
      </p:sp>
      <p:sp>
        <p:nvSpPr>
          <p:cNvPr id="4" name="Slide Number Placeholder 3"/>
          <p:cNvSpPr>
            <a:spLocks noGrp="1"/>
          </p:cNvSpPr>
          <p:nvPr>
            <p:ph type="sldNum" sz="quarter" idx="12"/>
          </p:nvPr>
        </p:nvSpPr>
        <p:spPr>
          <a:xfrm>
            <a:off x="7092280" y="6381328"/>
            <a:ext cx="588336" cy="228600"/>
          </a:xfrm>
        </p:spPr>
        <p:txBody>
          <a:bodyPr/>
          <a:lstStyle/>
          <a:p>
            <a:fld id="{25C1E6C2-2095-40D1-B904-E6C777114388}"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PUBLIC KEY CRYPTOGRAPHY</a:t>
            </a:r>
            <a:endParaRPr lang="en-IN" dirty="0">
              <a:solidFill>
                <a:srgbClr val="C00000"/>
              </a:solidFill>
            </a:endParaRPr>
          </a:p>
        </p:txBody>
      </p:sp>
      <p:sp>
        <p:nvSpPr>
          <p:cNvPr id="3" name="Content Placeholder 2"/>
          <p:cNvSpPr>
            <a:spLocks noGrp="1"/>
          </p:cNvSpPr>
          <p:nvPr>
            <p:ph idx="1"/>
          </p:nvPr>
        </p:nvSpPr>
        <p:spPr/>
        <p:txBody>
          <a:bodyPr/>
          <a:lstStyle/>
          <a:p>
            <a:endParaRPr lang="en-US" sz="2800" dirty="0" smtClean="0"/>
          </a:p>
          <a:p>
            <a:r>
              <a:rPr lang="en-US" sz="2800" dirty="0" smtClean="0"/>
              <a:t>sender, receiver do </a:t>
            </a:r>
            <a:r>
              <a:rPr lang="en-US" sz="2800" i="1" dirty="0" smtClean="0">
                <a:solidFill>
                  <a:srgbClr val="FF0000"/>
                </a:solidFill>
              </a:rPr>
              <a:t>not</a:t>
            </a:r>
            <a:r>
              <a:rPr lang="en-US" sz="2800" dirty="0" smtClean="0"/>
              <a:t> share secret key</a:t>
            </a:r>
          </a:p>
          <a:p>
            <a:r>
              <a:rPr lang="en-US" sz="2800" i="1" dirty="0" smtClean="0">
                <a:solidFill>
                  <a:srgbClr val="FF0000"/>
                </a:solidFill>
              </a:rPr>
              <a:t>public</a:t>
            </a:r>
            <a:r>
              <a:rPr lang="en-US" sz="2800" i="1" dirty="0" smtClean="0">
                <a:solidFill>
                  <a:schemeClr val="accent2"/>
                </a:solidFill>
              </a:rPr>
              <a:t> </a:t>
            </a:r>
            <a:r>
              <a:rPr lang="en-US" sz="2800" dirty="0" smtClean="0"/>
              <a:t>encryption key </a:t>
            </a:r>
            <a:r>
              <a:rPr lang="en-US" sz="2800" i="1" dirty="0" smtClean="0">
                <a:solidFill>
                  <a:schemeClr val="accent2"/>
                </a:solidFill>
              </a:rPr>
              <a:t> </a:t>
            </a:r>
            <a:r>
              <a:rPr lang="en-US" sz="2800" dirty="0" smtClean="0"/>
              <a:t>known to</a:t>
            </a:r>
            <a:r>
              <a:rPr lang="en-US" sz="2800" i="1" dirty="0" smtClean="0">
                <a:solidFill>
                  <a:schemeClr val="accent2"/>
                </a:solidFill>
              </a:rPr>
              <a:t> </a:t>
            </a:r>
            <a:r>
              <a:rPr lang="en-US" sz="2800" i="1" dirty="0" smtClean="0">
                <a:solidFill>
                  <a:srgbClr val="FF0000"/>
                </a:solidFill>
              </a:rPr>
              <a:t>all</a:t>
            </a:r>
          </a:p>
          <a:p>
            <a:r>
              <a:rPr lang="en-US" sz="2800" i="1" dirty="0" smtClean="0">
                <a:solidFill>
                  <a:srgbClr val="FF0000"/>
                </a:solidFill>
              </a:rPr>
              <a:t>private</a:t>
            </a:r>
            <a:r>
              <a:rPr lang="en-US" sz="2800" dirty="0" smtClean="0"/>
              <a:t> decryption key known only to receiver</a:t>
            </a:r>
          </a:p>
          <a:p>
            <a:r>
              <a:rPr lang="en-US" sz="2800" dirty="0" smtClean="0"/>
              <a:t>Encryption and decryption algorithms are same.</a:t>
            </a:r>
          </a:p>
          <a:p>
            <a:r>
              <a:rPr lang="en-US" sz="2800" dirty="0" smtClean="0"/>
              <a:t>E(k_private, E(k_public, M)) = </a:t>
            </a:r>
          </a:p>
          <a:p>
            <a:pPr>
              <a:buNone/>
            </a:pPr>
            <a:r>
              <a:rPr lang="en-US" sz="2800" dirty="0" smtClean="0"/>
              <a:t>       E(k_public, E(k_private, M))  = M </a:t>
            </a:r>
          </a:p>
          <a:p>
            <a:pPr>
              <a:buNone/>
            </a:pPr>
            <a:endParaRPr lang="en-IN" dirty="0"/>
          </a:p>
        </p:txBody>
      </p:sp>
      <p:sp>
        <p:nvSpPr>
          <p:cNvPr id="4" name="Slide Number Placeholder 3"/>
          <p:cNvSpPr>
            <a:spLocks noGrp="1"/>
          </p:cNvSpPr>
          <p:nvPr>
            <p:ph type="sldNum" sz="quarter" idx="12"/>
          </p:nvPr>
        </p:nvSpPr>
        <p:spPr>
          <a:xfrm>
            <a:off x="7164288" y="6381328"/>
            <a:ext cx="588336" cy="228600"/>
          </a:xfrm>
        </p:spPr>
        <p:txBody>
          <a:bodyPr/>
          <a:lstStyle/>
          <a:p>
            <a:fld id="{25C1E6C2-2095-40D1-B904-E6C777114388}"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CONTINUED</a:t>
            </a:r>
            <a:endParaRPr lang="en-IN" dirty="0">
              <a:solidFill>
                <a:srgbClr val="C00000"/>
              </a:solidFill>
            </a:endParaRPr>
          </a:p>
        </p:txBody>
      </p:sp>
      <p:pic>
        <p:nvPicPr>
          <p:cNvPr id="4" name="Picture 12"/>
          <p:cNvPicPr>
            <a:picLocks noGrp="1" noChangeAspect="1" noChangeArrowheads="1"/>
          </p:cNvPicPr>
          <p:nvPr>
            <p:ph idx="1"/>
          </p:nvPr>
        </p:nvPicPr>
        <p:blipFill>
          <a:blip r:embed="rId2" cstate="print"/>
          <a:srcRect/>
          <a:stretch>
            <a:fillRect/>
          </a:stretch>
        </p:blipFill>
        <p:spPr bwMode="auto">
          <a:xfrm>
            <a:off x="272778" y="1988840"/>
            <a:ext cx="7607375" cy="324036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7092280" y="6381328"/>
            <a:ext cx="588336" cy="228600"/>
          </a:xfrm>
        </p:spPr>
        <p:txBody>
          <a:bodyPr/>
          <a:lstStyle/>
          <a:p>
            <a:fld id="{25C1E6C2-2095-40D1-B904-E6C777114388}"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DIGITAL SIGNATURE</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IN" dirty="0" smtClean="0"/>
              <a:t>A Digital Signature is a data item that vouches the origin and the integrity of a </a:t>
            </a:r>
            <a:r>
              <a:rPr lang="en-IN" dirty="0" smtClean="0"/>
              <a:t>Message</a:t>
            </a:r>
            <a:r>
              <a:rPr lang="en-IN" dirty="0" smtClean="0"/>
              <a:t> </a:t>
            </a:r>
            <a:r>
              <a:rPr lang="en-IN" dirty="0" smtClean="0"/>
              <a:t>over the network.</a:t>
            </a:r>
            <a:endParaRPr lang="en-IN" dirty="0" smtClean="0"/>
          </a:p>
          <a:p>
            <a:pPr>
              <a:buNone/>
            </a:pPr>
            <a:r>
              <a:rPr lang="en-IN" dirty="0" smtClean="0"/>
              <a:t>     DIGI_SIG = f(Signer, message)</a:t>
            </a:r>
          </a:p>
          <a:p>
            <a:pPr>
              <a:buNone/>
            </a:pPr>
            <a:r>
              <a:rPr lang="en-IN" dirty="0" smtClean="0"/>
              <a:t>Digital Signature is a digest of the message encrypted with the signer’s private key.</a:t>
            </a:r>
          </a:p>
          <a:p>
            <a:pPr>
              <a:buNone/>
            </a:pPr>
            <a:endParaRPr lang="en-IN" dirty="0" smtClean="0"/>
          </a:p>
          <a:p>
            <a:pPr>
              <a:buNone/>
            </a:pPr>
            <a:endParaRPr lang="en-IN" dirty="0" smtClean="0"/>
          </a:p>
          <a:p>
            <a:pPr>
              <a:buNone/>
            </a:pPr>
            <a:endParaRPr lang="en-IN" dirty="0" smtClean="0"/>
          </a:p>
          <a:p>
            <a:pPr>
              <a:buNone/>
            </a:pPr>
            <a:endParaRPr lang="en-IN" dirty="0" smtClean="0">
              <a:solidFill>
                <a:srgbClr val="C00000"/>
              </a:solidFill>
            </a:endParaRPr>
          </a:p>
          <a:p>
            <a:pPr>
              <a:buNone/>
            </a:pPr>
            <a:r>
              <a:rPr lang="en-IN" dirty="0" smtClean="0"/>
              <a:t>Receiver now gets </a:t>
            </a:r>
            <a:r>
              <a:rPr lang="en-IN" dirty="0" smtClean="0">
                <a:solidFill>
                  <a:srgbClr val="C00000"/>
                </a:solidFill>
              </a:rPr>
              <a:t>original message + Digital Signature.</a:t>
            </a:r>
            <a:endParaRPr lang="en-IN" dirty="0">
              <a:solidFill>
                <a:srgbClr val="C00000"/>
              </a:solidFill>
            </a:endParaRPr>
          </a:p>
        </p:txBody>
      </p:sp>
      <p:sp>
        <p:nvSpPr>
          <p:cNvPr id="5" name="Rounded Rectangle 4"/>
          <p:cNvSpPr/>
          <p:nvPr/>
        </p:nvSpPr>
        <p:spPr>
          <a:xfrm>
            <a:off x="611560" y="4365104"/>
            <a:ext cx="136815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843808" y="4365104"/>
            <a:ext cx="136815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5796136" y="4293096"/>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83568" y="4437112"/>
            <a:ext cx="1440160" cy="646331"/>
          </a:xfrm>
          <a:prstGeom prst="rect">
            <a:avLst/>
          </a:prstGeom>
          <a:noFill/>
        </p:spPr>
        <p:txBody>
          <a:bodyPr wrap="square" rtlCol="0">
            <a:spAutoFit/>
          </a:bodyPr>
          <a:lstStyle/>
          <a:p>
            <a:r>
              <a:rPr lang="en-IN" dirty="0" smtClean="0">
                <a:solidFill>
                  <a:schemeClr val="bg1"/>
                </a:solidFill>
              </a:rPr>
              <a:t>Original </a:t>
            </a:r>
          </a:p>
          <a:p>
            <a:r>
              <a:rPr lang="en-IN" dirty="0" smtClean="0">
                <a:solidFill>
                  <a:schemeClr val="bg1"/>
                </a:solidFill>
              </a:rPr>
              <a:t> </a:t>
            </a:r>
            <a:r>
              <a:rPr lang="en-IN" dirty="0" smtClean="0">
                <a:solidFill>
                  <a:schemeClr val="bg1"/>
                </a:solidFill>
              </a:rPr>
              <a:t> Message </a:t>
            </a:r>
            <a:endParaRPr lang="en-IN" dirty="0">
              <a:solidFill>
                <a:schemeClr val="bg1"/>
              </a:solidFill>
            </a:endParaRPr>
          </a:p>
        </p:txBody>
      </p:sp>
      <p:sp>
        <p:nvSpPr>
          <p:cNvPr id="9" name="TextBox 8"/>
          <p:cNvSpPr txBox="1"/>
          <p:nvPr/>
        </p:nvSpPr>
        <p:spPr>
          <a:xfrm>
            <a:off x="2699792" y="4509120"/>
            <a:ext cx="1440160" cy="646331"/>
          </a:xfrm>
          <a:prstGeom prst="rect">
            <a:avLst/>
          </a:prstGeom>
          <a:noFill/>
        </p:spPr>
        <p:txBody>
          <a:bodyPr wrap="square" rtlCol="0">
            <a:spAutoFit/>
          </a:bodyPr>
          <a:lstStyle/>
          <a:p>
            <a:r>
              <a:rPr lang="en-IN" dirty="0" smtClean="0">
                <a:solidFill>
                  <a:schemeClr val="bg1"/>
                </a:solidFill>
              </a:rPr>
              <a:t>     Hash</a:t>
            </a:r>
          </a:p>
          <a:p>
            <a:r>
              <a:rPr lang="en-IN" dirty="0" smtClean="0">
                <a:solidFill>
                  <a:schemeClr val="bg1"/>
                </a:solidFill>
              </a:rPr>
              <a:t> </a:t>
            </a:r>
            <a:r>
              <a:rPr lang="en-IN" dirty="0" smtClean="0">
                <a:solidFill>
                  <a:schemeClr val="bg1"/>
                </a:solidFill>
              </a:rPr>
              <a:t>    Function</a:t>
            </a:r>
            <a:endParaRPr lang="en-IN" dirty="0">
              <a:solidFill>
                <a:schemeClr val="bg1"/>
              </a:solidFill>
            </a:endParaRPr>
          </a:p>
        </p:txBody>
      </p:sp>
      <p:sp>
        <p:nvSpPr>
          <p:cNvPr id="10" name="TextBox 9"/>
          <p:cNvSpPr txBox="1"/>
          <p:nvPr/>
        </p:nvSpPr>
        <p:spPr>
          <a:xfrm>
            <a:off x="5796136" y="4437112"/>
            <a:ext cx="1440160" cy="646331"/>
          </a:xfrm>
          <a:prstGeom prst="rect">
            <a:avLst/>
          </a:prstGeom>
          <a:noFill/>
        </p:spPr>
        <p:txBody>
          <a:bodyPr wrap="square" rtlCol="0">
            <a:spAutoFit/>
          </a:bodyPr>
          <a:lstStyle/>
          <a:p>
            <a:r>
              <a:rPr lang="en-IN" dirty="0" smtClean="0"/>
              <a:t>   </a:t>
            </a:r>
            <a:r>
              <a:rPr lang="en-IN" dirty="0" smtClean="0">
                <a:solidFill>
                  <a:schemeClr val="bg1"/>
                </a:solidFill>
              </a:rPr>
              <a:t>Digital</a:t>
            </a:r>
          </a:p>
          <a:p>
            <a:r>
              <a:rPr lang="en-IN" dirty="0" smtClean="0">
                <a:solidFill>
                  <a:schemeClr val="bg1"/>
                </a:solidFill>
              </a:rPr>
              <a:t> </a:t>
            </a:r>
            <a:r>
              <a:rPr lang="en-IN" dirty="0" smtClean="0">
                <a:solidFill>
                  <a:schemeClr val="bg1"/>
                </a:solidFill>
              </a:rPr>
              <a:t>  Signature</a:t>
            </a:r>
            <a:endParaRPr lang="en-IN" dirty="0">
              <a:solidFill>
                <a:schemeClr val="bg1"/>
              </a:solidFill>
            </a:endParaRPr>
          </a:p>
        </p:txBody>
      </p:sp>
      <p:cxnSp>
        <p:nvCxnSpPr>
          <p:cNvPr id="14" name="Straight Arrow Connector 13"/>
          <p:cNvCxnSpPr/>
          <p:nvPr/>
        </p:nvCxnSpPr>
        <p:spPr>
          <a:xfrm>
            <a:off x="1763688" y="4725144"/>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3968" y="4653136"/>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83968" y="4653136"/>
            <a:ext cx="1656184" cy="830997"/>
          </a:xfrm>
          <a:prstGeom prst="rect">
            <a:avLst/>
          </a:prstGeom>
          <a:noFill/>
        </p:spPr>
        <p:txBody>
          <a:bodyPr wrap="square" rtlCol="0">
            <a:spAutoFit/>
          </a:bodyPr>
          <a:lstStyle/>
          <a:p>
            <a:r>
              <a:rPr lang="en-IN" sz="1600" dirty="0" smtClean="0">
                <a:solidFill>
                  <a:srgbClr val="C00000"/>
                </a:solidFill>
              </a:rPr>
              <a:t>Hash result encrypted with K_private</a:t>
            </a:r>
            <a:endParaRPr lang="en-IN" sz="1600" dirty="0">
              <a:solidFill>
                <a:srgbClr val="C00000"/>
              </a:solidFill>
            </a:endParaRPr>
          </a:p>
        </p:txBody>
      </p:sp>
      <p:sp>
        <p:nvSpPr>
          <p:cNvPr id="25" name="Slide Number Placeholder 24"/>
          <p:cNvSpPr>
            <a:spLocks noGrp="1"/>
          </p:cNvSpPr>
          <p:nvPr>
            <p:ph type="sldNum" sz="quarter" idx="12"/>
          </p:nvPr>
        </p:nvSpPr>
        <p:spPr>
          <a:xfrm>
            <a:off x="7164288" y="6381328"/>
            <a:ext cx="588336" cy="228600"/>
          </a:xfrm>
        </p:spPr>
        <p:txBody>
          <a:bodyPr/>
          <a:lstStyle/>
          <a:p>
            <a:fld id="{25C1E6C2-2095-40D1-B904-E6C777114388}"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DIGITAL CERTIFICATE</a:t>
            </a:r>
            <a:endParaRPr lang="en-IN" dirty="0">
              <a:solidFill>
                <a:srgbClr val="C00000"/>
              </a:solidFill>
            </a:endParaRPr>
          </a:p>
        </p:txBody>
      </p:sp>
      <p:sp>
        <p:nvSpPr>
          <p:cNvPr id="3" name="Content Placeholder 2"/>
          <p:cNvSpPr>
            <a:spLocks noGrp="1"/>
          </p:cNvSpPr>
          <p:nvPr>
            <p:ph idx="1"/>
          </p:nvPr>
        </p:nvSpPr>
        <p:spPr/>
        <p:txBody>
          <a:bodyPr/>
          <a:lstStyle/>
          <a:p>
            <a:pPr>
              <a:buNone/>
            </a:pPr>
            <a:r>
              <a:rPr lang="en-IN" dirty="0" smtClean="0"/>
              <a:t> </a:t>
            </a:r>
          </a:p>
          <a:p>
            <a:pPr>
              <a:buNone/>
            </a:pPr>
            <a:r>
              <a:rPr lang="en-IN" dirty="0" smtClean="0"/>
              <a:t>It is like an identity document of a sender.</a:t>
            </a:r>
          </a:p>
          <a:p>
            <a:pPr>
              <a:buNone/>
            </a:pPr>
            <a:r>
              <a:rPr lang="en-IN" dirty="0" smtClean="0"/>
              <a:t> </a:t>
            </a:r>
            <a:r>
              <a:rPr lang="en-IN" dirty="0" smtClean="0"/>
              <a:t> for example- passport, birth certificate etc.</a:t>
            </a:r>
          </a:p>
          <a:p>
            <a:pPr>
              <a:buNone/>
            </a:pPr>
            <a:endParaRPr lang="en-IN" dirty="0" smtClean="0"/>
          </a:p>
          <a:p>
            <a:pPr>
              <a:buNone/>
            </a:pPr>
            <a:r>
              <a:rPr lang="en-IN" i="1" dirty="0" smtClean="0">
                <a:solidFill>
                  <a:srgbClr val="FF0000"/>
                </a:solidFill>
              </a:rPr>
              <a:t>A Digital Certificate is a binding between an entity’s </a:t>
            </a:r>
            <a:r>
              <a:rPr lang="en-IN" i="1" dirty="0" smtClean="0">
                <a:solidFill>
                  <a:srgbClr val="FF0000"/>
                </a:solidFill>
              </a:rPr>
              <a:t>public key </a:t>
            </a:r>
            <a:r>
              <a:rPr lang="en-IN" i="1" dirty="0" smtClean="0">
                <a:solidFill>
                  <a:srgbClr val="FF0000"/>
                </a:solidFill>
              </a:rPr>
              <a:t>and one or more </a:t>
            </a:r>
            <a:r>
              <a:rPr lang="en-IN" i="1" dirty="0" smtClean="0">
                <a:solidFill>
                  <a:srgbClr val="FF0000"/>
                </a:solidFill>
              </a:rPr>
              <a:t>attributes </a:t>
            </a:r>
            <a:r>
              <a:rPr lang="en-IN" i="1" dirty="0" smtClean="0">
                <a:solidFill>
                  <a:srgbClr val="FF0000"/>
                </a:solidFill>
              </a:rPr>
              <a:t>relating its </a:t>
            </a:r>
            <a:r>
              <a:rPr lang="en-IN" i="1" dirty="0" smtClean="0">
                <a:solidFill>
                  <a:srgbClr val="FF0000"/>
                </a:solidFill>
              </a:rPr>
              <a:t>identity</a:t>
            </a:r>
            <a:r>
              <a:rPr lang="en-IN" i="1" dirty="0" smtClean="0">
                <a:solidFill>
                  <a:srgbClr val="FF0000"/>
                </a:solidFill>
              </a:rPr>
              <a:t>. </a:t>
            </a:r>
          </a:p>
          <a:p>
            <a:pPr>
              <a:buNone/>
            </a:pPr>
            <a:endParaRPr lang="en-IN" dirty="0">
              <a:solidFill>
                <a:schemeClr val="tx2">
                  <a:lumMod val="50000"/>
                </a:schemeClr>
              </a:solidFill>
            </a:endParaRPr>
          </a:p>
        </p:txBody>
      </p:sp>
      <p:sp>
        <p:nvSpPr>
          <p:cNvPr id="4" name="Slide Number Placeholder 3"/>
          <p:cNvSpPr>
            <a:spLocks noGrp="1"/>
          </p:cNvSpPr>
          <p:nvPr>
            <p:ph type="sldNum" sz="quarter" idx="12"/>
          </p:nvPr>
        </p:nvSpPr>
        <p:spPr>
          <a:xfrm>
            <a:off x="7092280" y="6381328"/>
            <a:ext cx="588336" cy="228600"/>
          </a:xfrm>
        </p:spPr>
        <p:txBody>
          <a:bodyPr/>
          <a:lstStyle/>
          <a:p>
            <a:fld id="{25C1E6C2-2095-40D1-B904-E6C777114388}"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CONTINUED</a:t>
            </a:r>
            <a:endParaRPr lang="en-IN" dirty="0">
              <a:solidFill>
                <a:srgbClr val="C00000"/>
              </a:solidFill>
            </a:endParaRPr>
          </a:p>
        </p:txBody>
      </p:sp>
      <p:sp>
        <p:nvSpPr>
          <p:cNvPr id="3" name="Content Placeholder 2"/>
          <p:cNvSpPr>
            <a:spLocks noGrp="1"/>
          </p:cNvSpPr>
          <p:nvPr>
            <p:ph idx="1"/>
          </p:nvPr>
        </p:nvSpPr>
        <p:spPr/>
        <p:txBody>
          <a:bodyPr/>
          <a:lstStyle/>
          <a:p>
            <a:pPr>
              <a:buNone/>
            </a:pPr>
            <a:r>
              <a:rPr lang="en-IN" dirty="0" smtClean="0"/>
              <a:t> </a:t>
            </a:r>
            <a:endParaRPr lang="en-IN" dirty="0"/>
          </a:p>
        </p:txBody>
      </p:sp>
      <p:pic>
        <p:nvPicPr>
          <p:cNvPr id="5" name="Picture 2" descr="U:\rhoskins temp\cert.wmf"/>
          <p:cNvPicPr>
            <a:picLocks noChangeAspect="1" noChangeArrowheads="1"/>
          </p:cNvPicPr>
          <p:nvPr/>
        </p:nvPicPr>
        <p:blipFill>
          <a:blip r:embed="rId2" cstate="print"/>
          <a:srcRect/>
          <a:stretch>
            <a:fillRect/>
          </a:stretch>
        </p:blipFill>
        <p:spPr bwMode="auto">
          <a:xfrm>
            <a:off x="611560" y="1988840"/>
            <a:ext cx="6988175" cy="5253038"/>
          </a:xfrm>
          <a:prstGeom prst="rect">
            <a:avLst/>
          </a:prstGeom>
          <a:noFill/>
        </p:spPr>
      </p:pic>
      <p:sp>
        <p:nvSpPr>
          <p:cNvPr id="6" name="Slide Number Placeholder 5"/>
          <p:cNvSpPr>
            <a:spLocks noGrp="1"/>
          </p:cNvSpPr>
          <p:nvPr>
            <p:ph type="sldNum" sz="quarter" idx="12"/>
          </p:nvPr>
        </p:nvSpPr>
        <p:spPr>
          <a:xfrm>
            <a:off x="7236296" y="6381328"/>
            <a:ext cx="588336" cy="228600"/>
          </a:xfrm>
        </p:spPr>
        <p:txBody>
          <a:bodyPr/>
          <a:lstStyle/>
          <a:p>
            <a:fld id="{25C1E6C2-2095-40D1-B904-E6C777114388}" type="slidenum">
              <a:rPr lang="en-IN" smtClean="0"/>
              <a:pPr/>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C00000"/>
                </a:solidFill>
              </a:rPr>
              <a:t>BASICS</a:t>
            </a:r>
            <a:endParaRPr lang="en-IN" dirty="0">
              <a:solidFill>
                <a:srgbClr val="C00000"/>
              </a:solidFill>
            </a:endParaRPr>
          </a:p>
        </p:txBody>
      </p:sp>
      <p:sp>
        <p:nvSpPr>
          <p:cNvPr id="3" name="Content Placeholder 2"/>
          <p:cNvSpPr>
            <a:spLocks noGrp="1"/>
          </p:cNvSpPr>
          <p:nvPr>
            <p:ph idx="1"/>
          </p:nvPr>
        </p:nvSpPr>
        <p:spPr/>
        <p:txBody>
          <a:bodyPr>
            <a:normAutofit/>
          </a:bodyPr>
          <a:lstStyle/>
          <a:p>
            <a:endParaRPr lang="en-IN" dirty="0" smtClean="0"/>
          </a:p>
          <a:p>
            <a:r>
              <a:rPr lang="en-IN" sz="2800" dirty="0" smtClean="0">
                <a:solidFill>
                  <a:srgbClr val="FF0000"/>
                </a:solidFill>
              </a:rPr>
              <a:t>Meaning</a:t>
            </a:r>
            <a:r>
              <a:rPr lang="en-IN" dirty="0" smtClean="0"/>
              <a:t> :  “secret writing”</a:t>
            </a:r>
            <a:endParaRPr lang="en-US" dirty="0" smtClean="0"/>
          </a:p>
          <a:p>
            <a:r>
              <a:rPr lang="en-IN" dirty="0" smtClean="0">
                <a:solidFill>
                  <a:srgbClr val="FF0000"/>
                </a:solidFill>
              </a:rPr>
              <a:t>Definition</a:t>
            </a:r>
            <a:r>
              <a:rPr lang="en-IN" dirty="0" smtClean="0"/>
              <a:t> :</a:t>
            </a:r>
          </a:p>
          <a:p>
            <a:pPr>
              <a:buNone/>
            </a:pPr>
            <a:r>
              <a:rPr lang="en-IN" dirty="0" smtClean="0"/>
              <a:t>   Cryptography is the art or science encompassing the principles and methods of transforming message an intelligible into one that is unintelligible, and then retransforming that message back to its original form. </a:t>
            </a:r>
          </a:p>
          <a:p>
            <a:endParaRPr lang="en-US" dirty="0" smtClean="0"/>
          </a:p>
          <a:p>
            <a:pPr>
              <a:buNone/>
            </a:pPr>
            <a:endParaRPr lang="en-IN" dirty="0" smtClean="0"/>
          </a:p>
        </p:txBody>
      </p:sp>
      <p:sp>
        <p:nvSpPr>
          <p:cNvPr id="4" name="Slide Number Placeholder 3"/>
          <p:cNvSpPr>
            <a:spLocks noGrp="1"/>
          </p:cNvSpPr>
          <p:nvPr>
            <p:ph type="sldNum" sz="quarter" idx="12"/>
          </p:nvPr>
        </p:nvSpPr>
        <p:spPr>
          <a:xfrm>
            <a:off x="6804248" y="6453336"/>
            <a:ext cx="588336" cy="228600"/>
          </a:xfrm>
        </p:spPr>
        <p:txBody>
          <a:bodyPr/>
          <a:lstStyle/>
          <a:p>
            <a:fld id="{25C1E6C2-2095-40D1-B904-E6C777114388}"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PUBLIC KEY INFRASTRUCTURE</a:t>
            </a:r>
            <a:endParaRPr lang="en-IN" dirty="0">
              <a:solidFill>
                <a:srgbClr val="C00000"/>
              </a:solidFill>
            </a:endParaRPr>
          </a:p>
        </p:txBody>
      </p:sp>
      <p:sp>
        <p:nvSpPr>
          <p:cNvPr id="3" name="Content Placeholder 2"/>
          <p:cNvSpPr>
            <a:spLocks noGrp="1"/>
          </p:cNvSpPr>
          <p:nvPr>
            <p:ph idx="1"/>
          </p:nvPr>
        </p:nvSpPr>
        <p:spPr/>
        <p:txBody>
          <a:bodyPr/>
          <a:lstStyle/>
          <a:p>
            <a:pPr>
              <a:buNone/>
            </a:pPr>
            <a:r>
              <a:rPr lang="en-IN" dirty="0" smtClean="0"/>
              <a:t> </a:t>
            </a:r>
          </a:p>
          <a:p>
            <a:pPr>
              <a:buNone/>
            </a:pPr>
            <a:r>
              <a:rPr lang="en-IN" dirty="0" smtClean="0"/>
              <a:t>A </a:t>
            </a:r>
            <a:r>
              <a:rPr lang="en-IN" dirty="0" smtClean="0"/>
              <a:t>Public Key Infrastructure is </a:t>
            </a:r>
            <a:r>
              <a:rPr lang="en-IN" dirty="0" smtClean="0"/>
              <a:t>an Infrastructure </a:t>
            </a:r>
            <a:endParaRPr lang="en-IN" dirty="0" smtClean="0"/>
          </a:p>
          <a:p>
            <a:pPr>
              <a:buNone/>
            </a:pPr>
            <a:r>
              <a:rPr lang="en-IN" dirty="0" smtClean="0"/>
              <a:t>to support and manage Public Key-based </a:t>
            </a:r>
          </a:p>
          <a:p>
            <a:pPr>
              <a:buNone/>
            </a:pPr>
            <a:r>
              <a:rPr lang="en-IN" dirty="0" smtClean="0"/>
              <a:t>Digital </a:t>
            </a:r>
            <a:r>
              <a:rPr lang="en-IN" dirty="0" smtClean="0"/>
              <a:t>Certificates.</a:t>
            </a:r>
            <a:endParaRPr lang="en-IN" dirty="0" smtClean="0"/>
          </a:p>
          <a:p>
            <a:pPr>
              <a:buNone/>
            </a:pPr>
            <a:endParaRPr lang="en-IN" dirty="0"/>
          </a:p>
        </p:txBody>
      </p:sp>
      <p:sp>
        <p:nvSpPr>
          <p:cNvPr id="4" name="Slide Number Placeholder 3"/>
          <p:cNvSpPr>
            <a:spLocks noGrp="1"/>
          </p:cNvSpPr>
          <p:nvPr>
            <p:ph type="sldNum" sz="quarter" idx="12"/>
          </p:nvPr>
        </p:nvSpPr>
        <p:spPr>
          <a:xfrm>
            <a:off x="7164288" y="6309320"/>
            <a:ext cx="588336" cy="228600"/>
          </a:xfrm>
        </p:spPr>
        <p:txBody>
          <a:bodyPr/>
          <a:lstStyle/>
          <a:p>
            <a:fld id="{25C1E6C2-2095-40D1-B904-E6C777114388}"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6995120" cy="804704"/>
          </a:xfrm>
        </p:spPr>
        <p:txBody>
          <a:bodyPr>
            <a:normAutofit fontScale="90000"/>
          </a:bodyPr>
          <a:lstStyle/>
          <a:p>
            <a:r>
              <a:rPr lang="en-GB" sz="4000" dirty="0" smtClean="0">
                <a:solidFill>
                  <a:srgbClr val="C00000"/>
                </a:solidFill>
                <a:effectLst>
                  <a:outerShdw blurRad="38100" dist="38100" dir="2700000" algn="tl">
                    <a:srgbClr val="C0C0C0"/>
                  </a:outerShdw>
                </a:effectLst>
              </a:rPr>
              <a:t>X509 PKI – Technical View</a:t>
            </a:r>
            <a:r>
              <a:rPr lang="en-GB" sz="4400" dirty="0" smtClean="0">
                <a:solidFill>
                  <a:srgbClr val="FF3300"/>
                </a:solidFill>
                <a:effectLst>
                  <a:outerShdw blurRad="38100" dist="38100" dir="2700000" algn="tl">
                    <a:srgbClr val="C0C0C0"/>
                  </a:outerShdw>
                </a:effectLst>
              </a:rPr>
              <a:t/>
            </a:r>
            <a:br>
              <a:rPr lang="en-GB" sz="4400" dirty="0" smtClean="0">
                <a:solidFill>
                  <a:srgbClr val="FF3300"/>
                </a:solidFill>
                <a:effectLst>
                  <a:outerShdw blurRad="38100" dist="38100" dir="2700000" algn="tl">
                    <a:srgbClr val="C0C0C0"/>
                  </a:outerShdw>
                </a:effectLst>
              </a:rPr>
            </a:br>
            <a:endParaRPr lang="en-IN" dirty="0">
              <a:solidFill>
                <a:srgbClr val="C00000"/>
              </a:solidFill>
            </a:endParaRPr>
          </a:p>
        </p:txBody>
      </p:sp>
      <p:sp>
        <p:nvSpPr>
          <p:cNvPr id="4" name="Text Box 3"/>
          <p:cNvSpPr txBox="1">
            <a:spLocks noGrp="1" noChangeArrowheads="1"/>
          </p:cNvSpPr>
          <p:nvPr>
            <p:ph idx="1"/>
          </p:nvPr>
        </p:nvSpPr>
        <p:spPr bwMode="auto">
          <a:xfrm>
            <a:off x="457200" y="1609416"/>
            <a:ext cx="7239000" cy="3831818"/>
          </a:xfrm>
          <a:prstGeom prst="rect">
            <a:avLst/>
          </a:prstGeom>
          <a:noFill/>
          <a:ln w="12700">
            <a:noFill/>
            <a:miter lim="800000"/>
            <a:headEnd/>
            <a:tailEnd/>
          </a:ln>
          <a:effectLst/>
        </p:spPr>
        <p:txBody>
          <a:bodyPr>
            <a:spAutoFit/>
          </a:bodyPr>
          <a:lstStyle/>
          <a:p>
            <a:pPr>
              <a:buFontTx/>
              <a:buNone/>
            </a:pPr>
            <a:r>
              <a:rPr lang="en-GB" i="1" dirty="0">
                <a:effectLst>
                  <a:outerShdw blurRad="38100" dist="38100" dir="2700000" algn="tl">
                    <a:srgbClr val="C0C0C0"/>
                  </a:outerShdw>
                </a:effectLst>
              </a:rPr>
              <a:t>Basic Components:</a:t>
            </a:r>
          </a:p>
          <a:p>
            <a:r>
              <a:rPr lang="en-GB" dirty="0">
                <a:effectLst>
                  <a:outerShdw blurRad="38100" dist="38100" dir="2700000" algn="tl">
                    <a:srgbClr val="C0C0C0"/>
                  </a:outerShdw>
                </a:effectLst>
              </a:rPr>
              <a:t> Certificate Authority (CA)</a:t>
            </a:r>
          </a:p>
          <a:p>
            <a:r>
              <a:rPr lang="en-GB" dirty="0">
                <a:effectLst>
                  <a:outerShdw blurRad="38100" dist="38100" dir="2700000" algn="tl">
                    <a:srgbClr val="C0C0C0"/>
                  </a:outerShdw>
                </a:effectLst>
              </a:rPr>
              <a:t> Registration Authority (RA)</a:t>
            </a:r>
          </a:p>
          <a:p>
            <a:r>
              <a:rPr lang="en-GB" dirty="0">
                <a:effectLst>
                  <a:outerShdw blurRad="38100" dist="38100" dir="2700000" algn="tl">
                    <a:srgbClr val="C0C0C0"/>
                  </a:outerShdw>
                </a:effectLst>
              </a:rPr>
              <a:t> Certificate Distribution System</a:t>
            </a:r>
          </a:p>
          <a:p>
            <a:pPr>
              <a:buNone/>
            </a:pPr>
            <a:endParaRPr lang="en-GB" dirty="0">
              <a:effectLst>
                <a:outerShdw blurRad="38100" dist="38100" dir="2700000" algn="tl">
                  <a:srgbClr val="C0C0C0"/>
                </a:outerShdw>
              </a:effectLst>
            </a:endParaRPr>
          </a:p>
          <a:p>
            <a:endParaRPr lang="en-GB" dirty="0" smtClean="0">
              <a:effectLst>
                <a:outerShdw blurRad="38100" dist="38100" dir="2700000" algn="tl">
                  <a:srgbClr val="C0C0C0"/>
                </a:outerShdw>
              </a:effectLst>
            </a:endParaRPr>
          </a:p>
          <a:p>
            <a:endParaRPr lang="en-GB" dirty="0" smtClean="0">
              <a:effectLst>
                <a:outerShdw blurRad="38100" dist="38100" dir="2700000" algn="tl">
                  <a:srgbClr val="C0C0C0"/>
                </a:outerShdw>
              </a:effectLst>
            </a:endParaRPr>
          </a:p>
          <a:p>
            <a:r>
              <a:rPr lang="en-GB" dirty="0" smtClean="0">
                <a:effectLst>
                  <a:outerShdw blurRad="38100" dist="38100" dir="2700000" algn="tl">
                    <a:srgbClr val="C0C0C0"/>
                  </a:outerShdw>
                </a:effectLst>
              </a:rPr>
              <a:t> </a:t>
            </a:r>
            <a:r>
              <a:rPr lang="en-GB" dirty="0">
                <a:effectLst>
                  <a:outerShdw blurRad="38100" dist="38100" dir="2700000" algn="tl">
                    <a:srgbClr val="C0C0C0"/>
                  </a:outerShdw>
                </a:effectLst>
              </a:rPr>
              <a:t>PKI enabled applications</a:t>
            </a:r>
            <a:endParaRPr lang="en-US" i="1" dirty="0">
              <a:effectLst>
                <a:outerShdw blurRad="38100" dist="38100" dir="2700000" algn="tl">
                  <a:srgbClr val="C0C0C0"/>
                </a:outerShdw>
              </a:effectLst>
            </a:endParaRPr>
          </a:p>
        </p:txBody>
      </p:sp>
      <p:sp>
        <p:nvSpPr>
          <p:cNvPr id="5" name="Rectangle 8"/>
          <p:cNvSpPr>
            <a:spLocks noChangeArrowheads="1"/>
          </p:cNvSpPr>
          <p:nvPr/>
        </p:nvSpPr>
        <p:spPr bwMode="auto">
          <a:xfrm>
            <a:off x="5940152" y="2276872"/>
            <a:ext cx="2971800" cy="954107"/>
          </a:xfrm>
          <a:prstGeom prst="rect">
            <a:avLst/>
          </a:prstGeom>
          <a:noFill/>
          <a:ln w="12700">
            <a:noFill/>
            <a:miter lim="800000"/>
            <a:headEnd/>
            <a:tailEnd/>
          </a:ln>
          <a:effectLst/>
        </p:spPr>
        <p:txBody>
          <a:bodyPr>
            <a:spAutoFit/>
          </a:bodyPr>
          <a:lstStyle/>
          <a:p>
            <a:pPr>
              <a:buFontTx/>
              <a:buNone/>
            </a:pPr>
            <a:r>
              <a:rPr lang="en-GB" sz="2800" b="1" dirty="0">
                <a:solidFill>
                  <a:srgbClr val="FF3300"/>
                </a:solidFill>
                <a:effectLst>
                  <a:outerShdw blurRad="38100" dist="38100" dir="2700000" algn="tl">
                    <a:srgbClr val="C0C0C0"/>
                  </a:outerShdw>
                </a:effectLst>
                <a:sym typeface="Wingdings" pitchFamily="2" charset="2"/>
              </a:rPr>
              <a:t>“Provider” </a:t>
            </a:r>
            <a:endParaRPr lang="en-GB" sz="2800" b="1" dirty="0" smtClean="0">
              <a:solidFill>
                <a:srgbClr val="FF3300"/>
              </a:solidFill>
              <a:effectLst>
                <a:outerShdw blurRad="38100" dist="38100" dir="2700000" algn="tl">
                  <a:srgbClr val="C0C0C0"/>
                </a:outerShdw>
              </a:effectLst>
              <a:sym typeface="Wingdings" pitchFamily="2" charset="2"/>
            </a:endParaRPr>
          </a:p>
          <a:p>
            <a:pPr>
              <a:buFontTx/>
              <a:buNone/>
            </a:pPr>
            <a:r>
              <a:rPr lang="en-GB" sz="2800" b="1" dirty="0" smtClean="0">
                <a:solidFill>
                  <a:srgbClr val="FF3300"/>
                </a:solidFill>
                <a:effectLst>
                  <a:outerShdw blurRad="38100" dist="38100" dir="2700000" algn="tl">
                    <a:srgbClr val="C0C0C0"/>
                  </a:outerShdw>
                </a:effectLst>
                <a:sym typeface="Wingdings" pitchFamily="2" charset="2"/>
              </a:rPr>
              <a:t>   Side</a:t>
            </a:r>
            <a:endParaRPr lang="en-US" sz="2800" b="1" dirty="0">
              <a:solidFill>
                <a:srgbClr val="FF3300"/>
              </a:solidFill>
              <a:effectLst>
                <a:outerShdw blurRad="38100" dist="38100" dir="2700000" algn="tl">
                  <a:srgbClr val="C0C0C0"/>
                </a:outerShdw>
              </a:effectLst>
              <a:sym typeface="Wingdings" pitchFamily="2" charset="2"/>
            </a:endParaRPr>
          </a:p>
        </p:txBody>
      </p:sp>
      <p:sp>
        <p:nvSpPr>
          <p:cNvPr id="6" name="Rectangle 7"/>
          <p:cNvSpPr>
            <a:spLocks noChangeArrowheads="1"/>
          </p:cNvSpPr>
          <p:nvPr/>
        </p:nvSpPr>
        <p:spPr bwMode="auto">
          <a:xfrm>
            <a:off x="5940152" y="4509120"/>
            <a:ext cx="2971800" cy="954107"/>
          </a:xfrm>
          <a:prstGeom prst="rect">
            <a:avLst/>
          </a:prstGeom>
          <a:noFill/>
          <a:ln w="12700">
            <a:noFill/>
            <a:miter lim="800000"/>
            <a:headEnd/>
            <a:tailEnd/>
          </a:ln>
          <a:effectLst/>
        </p:spPr>
        <p:txBody>
          <a:bodyPr>
            <a:spAutoFit/>
          </a:bodyPr>
          <a:lstStyle/>
          <a:p>
            <a:pPr>
              <a:buFontTx/>
              <a:buNone/>
            </a:pPr>
            <a:r>
              <a:rPr lang="en-GB" sz="2800" b="1" dirty="0" smtClean="0">
                <a:solidFill>
                  <a:srgbClr val="FF3300"/>
                </a:solidFill>
                <a:effectLst>
                  <a:outerShdw blurRad="38100" dist="38100" dir="2700000" algn="tl">
                    <a:srgbClr val="C0C0C0"/>
                  </a:outerShdw>
                </a:effectLst>
                <a:sym typeface="Wingdings" pitchFamily="2" charset="2"/>
              </a:rPr>
              <a:t>“Consumer”</a:t>
            </a:r>
          </a:p>
          <a:p>
            <a:pPr>
              <a:buFontTx/>
              <a:buNone/>
            </a:pPr>
            <a:r>
              <a:rPr lang="en-GB" sz="2800" b="1" dirty="0" smtClean="0">
                <a:solidFill>
                  <a:srgbClr val="FF3300"/>
                </a:solidFill>
                <a:effectLst>
                  <a:outerShdw blurRad="38100" dist="38100" dir="2700000" algn="tl">
                    <a:srgbClr val="C0C0C0"/>
                  </a:outerShdw>
                </a:effectLst>
                <a:sym typeface="Wingdings" pitchFamily="2" charset="2"/>
              </a:rPr>
              <a:t> </a:t>
            </a:r>
            <a:r>
              <a:rPr lang="en-GB" sz="2800" b="1" dirty="0" smtClean="0">
                <a:solidFill>
                  <a:srgbClr val="FF3300"/>
                </a:solidFill>
                <a:effectLst>
                  <a:outerShdw blurRad="38100" dist="38100" dir="2700000" algn="tl">
                    <a:srgbClr val="C0C0C0"/>
                  </a:outerShdw>
                </a:effectLst>
                <a:sym typeface="Wingdings" pitchFamily="2" charset="2"/>
              </a:rPr>
              <a:t> Side</a:t>
            </a:r>
            <a:endParaRPr lang="en-US" sz="2800" b="1" dirty="0">
              <a:solidFill>
                <a:srgbClr val="FF3300"/>
              </a:solidFill>
              <a:effectLst>
                <a:outerShdw blurRad="38100" dist="38100" dir="2700000" algn="tl">
                  <a:srgbClr val="C0C0C0"/>
                </a:outerShdw>
              </a:effectLst>
              <a:sym typeface="Wingdings" pitchFamily="2" charset="2"/>
            </a:endParaRPr>
          </a:p>
        </p:txBody>
      </p:sp>
      <p:sp>
        <p:nvSpPr>
          <p:cNvPr id="8" name="AutoShape 5"/>
          <p:cNvSpPr>
            <a:spLocks/>
          </p:cNvSpPr>
          <p:nvPr/>
        </p:nvSpPr>
        <p:spPr bwMode="auto">
          <a:xfrm>
            <a:off x="5148064" y="1844824"/>
            <a:ext cx="762000" cy="2209800"/>
          </a:xfrm>
          <a:prstGeom prst="rightBrace">
            <a:avLst>
              <a:gd name="adj1" fmla="val 24167"/>
              <a:gd name="adj2" fmla="val 50000"/>
            </a:avLst>
          </a:prstGeom>
          <a:noFill/>
          <a:ln w="38100">
            <a:solidFill>
              <a:srgbClr val="FFCC99"/>
            </a:solidFill>
            <a:round/>
            <a:headEnd/>
            <a:tailEnd/>
          </a:ln>
          <a:effectLst>
            <a:outerShdw dist="35921" dir="2700000" algn="ctr" rotWithShape="0">
              <a:schemeClr val="bg2"/>
            </a:outerShdw>
          </a:effectLst>
        </p:spPr>
        <p:txBody>
          <a:bodyPr wrap="none" anchor="ctr">
            <a:spAutoFit/>
          </a:bodyPr>
          <a:lstStyle/>
          <a:p>
            <a:endParaRPr lang="en-IN"/>
          </a:p>
        </p:txBody>
      </p:sp>
      <p:sp>
        <p:nvSpPr>
          <p:cNvPr id="9" name="AutoShape 6"/>
          <p:cNvSpPr>
            <a:spLocks/>
          </p:cNvSpPr>
          <p:nvPr/>
        </p:nvSpPr>
        <p:spPr bwMode="auto">
          <a:xfrm>
            <a:off x="5148064" y="4725144"/>
            <a:ext cx="685800" cy="838200"/>
          </a:xfrm>
          <a:prstGeom prst="rightBrace">
            <a:avLst>
              <a:gd name="adj1" fmla="val 10185"/>
              <a:gd name="adj2" fmla="val 50000"/>
            </a:avLst>
          </a:prstGeom>
          <a:noFill/>
          <a:ln w="38100">
            <a:solidFill>
              <a:srgbClr val="FFCC99"/>
            </a:solidFill>
            <a:round/>
            <a:headEnd/>
            <a:tailEnd/>
          </a:ln>
          <a:effectLst>
            <a:outerShdw dist="35921" dir="2700000" algn="ctr" rotWithShape="0">
              <a:schemeClr val="bg2"/>
            </a:outerShdw>
          </a:effectLst>
        </p:spPr>
        <p:txBody>
          <a:bodyPr anchor="ctr">
            <a:spAutoFit/>
          </a:bodyPr>
          <a:lstStyle/>
          <a:p>
            <a:endParaRPr lang="en-IN"/>
          </a:p>
        </p:txBody>
      </p:sp>
      <p:sp>
        <p:nvSpPr>
          <p:cNvPr id="10" name="Slide Number Placeholder 9"/>
          <p:cNvSpPr>
            <a:spLocks noGrp="1"/>
          </p:cNvSpPr>
          <p:nvPr>
            <p:ph type="sldNum" sz="quarter" idx="12"/>
          </p:nvPr>
        </p:nvSpPr>
        <p:spPr>
          <a:xfrm>
            <a:off x="7236296" y="6309320"/>
            <a:ext cx="588336" cy="228600"/>
          </a:xfrm>
        </p:spPr>
        <p:txBody>
          <a:bodyPr/>
          <a:lstStyle/>
          <a:p>
            <a:fld id="{25C1E6C2-2095-40D1-B904-E6C777114388}" type="slidenum">
              <a:rPr lang="en-IN" smtClean="0"/>
              <a:pPr/>
              <a:t>21</a:t>
            </a:fld>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8509 PKI – SIMPLE MODEL</a:t>
            </a:r>
            <a:endParaRPr lang="en-IN" dirty="0">
              <a:solidFill>
                <a:srgbClr val="C00000"/>
              </a:solidFill>
            </a:endParaRPr>
          </a:p>
        </p:txBody>
      </p:sp>
      <p:sp>
        <p:nvSpPr>
          <p:cNvPr id="4" name="Rectangle 6"/>
          <p:cNvSpPr>
            <a:spLocks noChangeArrowheads="1"/>
          </p:cNvSpPr>
          <p:nvPr/>
        </p:nvSpPr>
        <p:spPr bwMode="auto">
          <a:xfrm>
            <a:off x="4759424" y="1916832"/>
            <a:ext cx="1828800" cy="21336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anchor="ctr">
            <a:spAutoFit/>
          </a:bodyPr>
          <a:lstStyle/>
          <a:p>
            <a:endParaRPr lang="en-IN"/>
          </a:p>
        </p:txBody>
      </p:sp>
      <p:sp>
        <p:nvSpPr>
          <p:cNvPr id="5" name="Oval 7"/>
          <p:cNvSpPr>
            <a:spLocks noChangeArrowheads="1"/>
          </p:cNvSpPr>
          <p:nvPr/>
        </p:nvSpPr>
        <p:spPr bwMode="auto">
          <a:xfrm>
            <a:off x="5216624" y="2069232"/>
            <a:ext cx="838200" cy="609600"/>
          </a:xfrm>
          <a:prstGeom prst="ellipse">
            <a:avLst/>
          </a:prstGeom>
          <a:solidFill>
            <a:srgbClr val="FFFFCC"/>
          </a:solidFill>
          <a:ln w="12700">
            <a:solidFill>
              <a:schemeClr val="tx1"/>
            </a:solidFill>
            <a:round/>
            <a:headEnd/>
            <a:tailEnd/>
          </a:ln>
          <a:effectLst>
            <a:outerShdw dist="35921" dir="2700000" algn="ctr" rotWithShape="0">
              <a:schemeClr val="bg2"/>
            </a:outerShdw>
          </a:effectLst>
        </p:spPr>
        <p:txBody>
          <a:bodyPr wrap="none" anchor="ctr">
            <a:spAutoFit/>
          </a:bodyPr>
          <a:lstStyle/>
          <a:p>
            <a:endParaRPr lang="en-IN"/>
          </a:p>
        </p:txBody>
      </p:sp>
      <p:sp>
        <p:nvSpPr>
          <p:cNvPr id="6" name="Oval 8"/>
          <p:cNvSpPr>
            <a:spLocks noChangeArrowheads="1"/>
          </p:cNvSpPr>
          <p:nvPr/>
        </p:nvSpPr>
        <p:spPr bwMode="auto">
          <a:xfrm>
            <a:off x="5216624" y="3059832"/>
            <a:ext cx="838200" cy="609600"/>
          </a:xfrm>
          <a:prstGeom prst="ellipse">
            <a:avLst/>
          </a:prstGeom>
          <a:solidFill>
            <a:srgbClr val="FFFFCC"/>
          </a:solidFill>
          <a:ln w="12700">
            <a:solidFill>
              <a:schemeClr val="tx1"/>
            </a:solidFill>
            <a:round/>
            <a:headEnd/>
            <a:tailEnd/>
          </a:ln>
          <a:effectLst>
            <a:outerShdw dist="35921" dir="2700000" algn="ctr" rotWithShape="0">
              <a:schemeClr val="bg2"/>
            </a:outerShdw>
          </a:effectLst>
        </p:spPr>
        <p:txBody>
          <a:bodyPr wrap="none" anchor="ctr">
            <a:spAutoFit/>
          </a:bodyPr>
          <a:lstStyle/>
          <a:p>
            <a:endParaRPr lang="en-IN"/>
          </a:p>
        </p:txBody>
      </p:sp>
      <p:sp>
        <p:nvSpPr>
          <p:cNvPr id="7" name="Text Box 10"/>
          <p:cNvSpPr txBox="1">
            <a:spLocks noChangeArrowheads="1"/>
          </p:cNvSpPr>
          <p:nvPr/>
        </p:nvSpPr>
        <p:spPr bwMode="auto">
          <a:xfrm>
            <a:off x="5292824" y="2069232"/>
            <a:ext cx="749300" cy="579438"/>
          </a:xfrm>
          <a:prstGeom prst="rect">
            <a:avLst/>
          </a:prstGeom>
          <a:noFill/>
          <a:ln w="12700">
            <a:noFill/>
            <a:miter lim="800000"/>
            <a:headEnd/>
            <a:tailEnd/>
          </a:ln>
          <a:effectLst/>
        </p:spPr>
        <p:txBody>
          <a:bodyPr wrap="none">
            <a:spAutoFit/>
          </a:bodyPr>
          <a:lstStyle/>
          <a:p>
            <a:pPr>
              <a:buFontTx/>
              <a:buNone/>
            </a:pPr>
            <a:r>
              <a:rPr lang="en-GB" sz="3200">
                <a:effectLst>
                  <a:outerShdw blurRad="38100" dist="38100" dir="2700000" algn="tl">
                    <a:srgbClr val="C0C0C0"/>
                  </a:outerShdw>
                </a:effectLst>
              </a:rPr>
              <a:t>CA</a:t>
            </a:r>
            <a:endParaRPr lang="en-US" sz="3200">
              <a:effectLst>
                <a:outerShdw blurRad="38100" dist="38100" dir="2700000" algn="tl">
                  <a:srgbClr val="C0C0C0"/>
                </a:outerShdw>
              </a:effectLst>
            </a:endParaRPr>
          </a:p>
        </p:txBody>
      </p:sp>
      <p:sp>
        <p:nvSpPr>
          <p:cNvPr id="8" name="Text Box 11"/>
          <p:cNvSpPr txBox="1">
            <a:spLocks noChangeArrowheads="1"/>
          </p:cNvSpPr>
          <p:nvPr/>
        </p:nvSpPr>
        <p:spPr bwMode="auto">
          <a:xfrm>
            <a:off x="5292824" y="3059832"/>
            <a:ext cx="749300" cy="579438"/>
          </a:xfrm>
          <a:prstGeom prst="rect">
            <a:avLst/>
          </a:prstGeom>
          <a:noFill/>
          <a:ln w="12700">
            <a:noFill/>
            <a:miter lim="800000"/>
            <a:headEnd/>
            <a:tailEnd/>
          </a:ln>
          <a:effectLst/>
        </p:spPr>
        <p:txBody>
          <a:bodyPr wrap="none">
            <a:spAutoFit/>
          </a:bodyPr>
          <a:lstStyle/>
          <a:p>
            <a:pPr>
              <a:buFontTx/>
              <a:buNone/>
            </a:pPr>
            <a:r>
              <a:rPr lang="en-GB" sz="3200">
                <a:effectLst>
                  <a:outerShdw blurRad="38100" dist="38100" dir="2700000" algn="tl">
                    <a:srgbClr val="C0C0C0"/>
                  </a:outerShdw>
                </a:effectLst>
              </a:rPr>
              <a:t>RA</a:t>
            </a:r>
            <a:endParaRPr lang="en-US" sz="3200">
              <a:effectLst>
                <a:outerShdw blurRad="38100" dist="38100" dir="2700000" algn="tl">
                  <a:srgbClr val="C0C0C0"/>
                </a:outerShdw>
              </a:effectLst>
            </a:endParaRPr>
          </a:p>
        </p:txBody>
      </p:sp>
      <p:sp>
        <p:nvSpPr>
          <p:cNvPr id="9" name="Text Box 12"/>
          <p:cNvSpPr txBox="1">
            <a:spLocks noChangeArrowheads="1"/>
          </p:cNvSpPr>
          <p:nvPr/>
        </p:nvSpPr>
        <p:spPr bwMode="auto">
          <a:xfrm>
            <a:off x="6588224" y="1916832"/>
            <a:ext cx="1463675" cy="669925"/>
          </a:xfrm>
          <a:prstGeom prst="rect">
            <a:avLst/>
          </a:prstGeom>
          <a:noFill/>
          <a:ln w="12700">
            <a:noFill/>
            <a:miter lim="800000"/>
            <a:headEnd/>
            <a:tailEnd/>
          </a:ln>
          <a:effectLst/>
        </p:spPr>
        <p:txBody>
          <a:bodyPr wrap="none">
            <a:spAutoFit/>
          </a:bodyPr>
          <a:lstStyle/>
          <a:p>
            <a:pPr algn="ctr">
              <a:lnSpc>
                <a:spcPct val="70000"/>
              </a:lnSpc>
              <a:buFontTx/>
              <a:buNone/>
            </a:pPr>
            <a:r>
              <a:rPr lang="en-GB" sz="2000">
                <a:effectLst>
                  <a:outerShdw blurRad="38100" dist="38100" dir="2700000" algn="tl">
                    <a:srgbClr val="C0C0C0"/>
                  </a:outerShdw>
                </a:effectLst>
              </a:rPr>
              <a:t>Certification</a:t>
            </a:r>
          </a:p>
          <a:p>
            <a:pPr algn="ctr">
              <a:lnSpc>
                <a:spcPct val="70000"/>
              </a:lnSpc>
              <a:buFontTx/>
              <a:buNone/>
            </a:pPr>
            <a:r>
              <a:rPr lang="en-GB" sz="2000">
                <a:effectLst>
                  <a:outerShdw blurRad="38100" dist="38100" dir="2700000" algn="tl">
                    <a:srgbClr val="C0C0C0"/>
                  </a:outerShdw>
                </a:effectLst>
              </a:rPr>
              <a:t>Entity</a:t>
            </a:r>
            <a:endParaRPr lang="en-US" sz="2000">
              <a:effectLst>
                <a:outerShdw blurRad="38100" dist="38100" dir="2700000" algn="tl">
                  <a:srgbClr val="C0C0C0"/>
                </a:outerShdw>
              </a:effectLst>
            </a:endParaRPr>
          </a:p>
        </p:txBody>
      </p:sp>
      <p:sp>
        <p:nvSpPr>
          <p:cNvPr id="10" name="AutoShape 13"/>
          <p:cNvSpPr>
            <a:spLocks noChangeArrowheads="1"/>
          </p:cNvSpPr>
          <p:nvPr/>
        </p:nvSpPr>
        <p:spPr bwMode="auto">
          <a:xfrm>
            <a:off x="6359624" y="3364632"/>
            <a:ext cx="914400" cy="1066800"/>
          </a:xfrm>
          <a:prstGeom prst="can">
            <a:avLst>
              <a:gd name="adj" fmla="val 29167"/>
            </a:avLst>
          </a:prstGeom>
          <a:solidFill>
            <a:srgbClr val="CCFFCC"/>
          </a:solidFill>
          <a:ln w="12700">
            <a:solidFill>
              <a:schemeClr val="tx1"/>
            </a:solidFill>
            <a:round/>
            <a:headEnd/>
            <a:tailEnd/>
          </a:ln>
          <a:effectLst>
            <a:outerShdw dist="35921" dir="2700000" algn="ctr" rotWithShape="0">
              <a:schemeClr val="bg2"/>
            </a:outerShdw>
          </a:effectLst>
        </p:spPr>
        <p:txBody>
          <a:bodyPr wrap="none" anchor="ctr">
            <a:spAutoFit/>
          </a:bodyPr>
          <a:lstStyle/>
          <a:p>
            <a:endParaRPr lang="en-IN"/>
          </a:p>
        </p:txBody>
      </p:sp>
      <p:pic>
        <p:nvPicPr>
          <p:cNvPr id="11" name="Picture 16" descr="C:\Program Files\Common Files\Microsoft Shared\Clipart\cagcat50\bd06784_.wmf"/>
          <p:cNvPicPr>
            <a:picLocks noChangeAspect="1" noChangeArrowheads="1"/>
          </p:cNvPicPr>
          <p:nvPr/>
        </p:nvPicPr>
        <p:blipFill>
          <a:blip r:embed="rId2" cstate="print"/>
          <a:srcRect/>
          <a:stretch>
            <a:fillRect/>
          </a:stretch>
        </p:blipFill>
        <p:spPr bwMode="auto">
          <a:xfrm>
            <a:off x="949424" y="4660032"/>
            <a:ext cx="604838" cy="558800"/>
          </a:xfrm>
          <a:prstGeom prst="rect">
            <a:avLst/>
          </a:prstGeom>
          <a:noFill/>
        </p:spPr>
      </p:pic>
      <p:pic>
        <p:nvPicPr>
          <p:cNvPr id="12" name="Picture 17" descr="C:\Program Files\Common Files\Microsoft Shared\Clipart\cagcat50\bs00580_.wmf"/>
          <p:cNvPicPr>
            <a:picLocks noChangeAspect="1" noChangeArrowheads="1"/>
          </p:cNvPicPr>
          <p:nvPr/>
        </p:nvPicPr>
        <p:blipFill>
          <a:blip r:embed="rId3" cstate="print"/>
          <a:srcRect/>
          <a:stretch>
            <a:fillRect/>
          </a:stretch>
        </p:blipFill>
        <p:spPr bwMode="auto">
          <a:xfrm>
            <a:off x="873224" y="2983632"/>
            <a:ext cx="612775" cy="515938"/>
          </a:xfrm>
          <a:prstGeom prst="rect">
            <a:avLst/>
          </a:prstGeom>
          <a:noFill/>
        </p:spPr>
      </p:pic>
      <p:sp>
        <p:nvSpPr>
          <p:cNvPr id="13" name="Line 18"/>
          <p:cNvSpPr>
            <a:spLocks noChangeShapeType="1"/>
          </p:cNvSpPr>
          <p:nvPr/>
        </p:nvSpPr>
        <p:spPr bwMode="auto">
          <a:xfrm flipV="1">
            <a:off x="5521424" y="2678832"/>
            <a:ext cx="0" cy="3810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4" name="Line 19"/>
          <p:cNvSpPr>
            <a:spLocks noChangeShapeType="1"/>
          </p:cNvSpPr>
          <p:nvPr/>
        </p:nvSpPr>
        <p:spPr bwMode="auto">
          <a:xfrm>
            <a:off x="5750024" y="2678832"/>
            <a:ext cx="0" cy="3810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5" name="Line 20"/>
          <p:cNvSpPr>
            <a:spLocks noChangeShapeType="1"/>
          </p:cNvSpPr>
          <p:nvPr/>
        </p:nvSpPr>
        <p:spPr bwMode="auto">
          <a:xfrm>
            <a:off x="1635224" y="3212232"/>
            <a:ext cx="3581400" cy="762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6" name="Line 21"/>
          <p:cNvSpPr>
            <a:spLocks noChangeShapeType="1"/>
          </p:cNvSpPr>
          <p:nvPr/>
        </p:nvSpPr>
        <p:spPr bwMode="auto">
          <a:xfrm flipH="1" flipV="1">
            <a:off x="1559024" y="3517032"/>
            <a:ext cx="3733800" cy="762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7" name="Line 22"/>
          <p:cNvSpPr>
            <a:spLocks noChangeShapeType="1"/>
          </p:cNvSpPr>
          <p:nvPr/>
        </p:nvSpPr>
        <p:spPr bwMode="auto">
          <a:xfrm flipV="1">
            <a:off x="1559024" y="3669432"/>
            <a:ext cx="3810000" cy="12192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8" name="Line 23"/>
          <p:cNvSpPr>
            <a:spLocks noChangeShapeType="1"/>
          </p:cNvSpPr>
          <p:nvPr/>
        </p:nvSpPr>
        <p:spPr bwMode="auto">
          <a:xfrm flipH="1">
            <a:off x="1559024" y="3745632"/>
            <a:ext cx="4114800" cy="13716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19" name="Text Box 25"/>
          <p:cNvSpPr txBox="1">
            <a:spLocks noChangeArrowheads="1"/>
          </p:cNvSpPr>
          <p:nvPr/>
        </p:nvSpPr>
        <p:spPr bwMode="auto">
          <a:xfrm>
            <a:off x="683568" y="5373216"/>
            <a:ext cx="1100137" cy="669925"/>
          </a:xfrm>
          <a:prstGeom prst="rect">
            <a:avLst/>
          </a:prstGeom>
          <a:noFill/>
          <a:ln w="12700">
            <a:noFill/>
            <a:miter lim="800000"/>
            <a:headEnd/>
            <a:tailEnd/>
          </a:ln>
          <a:effectLst/>
        </p:spPr>
        <p:txBody>
          <a:bodyPr wrap="none">
            <a:spAutoFit/>
          </a:bodyPr>
          <a:lstStyle/>
          <a:p>
            <a:pPr algn="ctr">
              <a:lnSpc>
                <a:spcPct val="70000"/>
              </a:lnSpc>
              <a:buFontTx/>
              <a:buNone/>
            </a:pPr>
            <a:r>
              <a:rPr lang="en-GB" sz="2000" dirty="0">
                <a:effectLst>
                  <a:outerShdw blurRad="38100" dist="38100" dir="2700000" algn="tl">
                    <a:srgbClr val="C0C0C0"/>
                  </a:outerShdw>
                </a:effectLst>
              </a:rPr>
              <a:t> Remote </a:t>
            </a:r>
          </a:p>
          <a:p>
            <a:pPr algn="ctr">
              <a:lnSpc>
                <a:spcPct val="70000"/>
              </a:lnSpc>
              <a:buFontTx/>
              <a:buNone/>
            </a:pPr>
            <a:r>
              <a:rPr lang="en-GB" sz="2000" dirty="0">
                <a:effectLst>
                  <a:outerShdw blurRad="38100" dist="38100" dir="2700000" algn="tl">
                    <a:srgbClr val="C0C0C0"/>
                  </a:outerShdw>
                </a:effectLst>
              </a:rPr>
              <a:t>Person</a:t>
            </a:r>
            <a:endParaRPr lang="en-US" sz="2000" dirty="0">
              <a:effectLst>
                <a:outerShdw blurRad="38100" dist="38100" dir="2700000" algn="tl">
                  <a:srgbClr val="C0C0C0"/>
                </a:outerShdw>
              </a:effectLst>
            </a:endParaRPr>
          </a:p>
        </p:txBody>
      </p:sp>
      <p:sp>
        <p:nvSpPr>
          <p:cNvPr id="20" name="Text Box 26"/>
          <p:cNvSpPr txBox="1">
            <a:spLocks noChangeArrowheads="1"/>
          </p:cNvSpPr>
          <p:nvPr/>
        </p:nvSpPr>
        <p:spPr bwMode="auto">
          <a:xfrm>
            <a:off x="5292824" y="4812432"/>
            <a:ext cx="874713" cy="669925"/>
          </a:xfrm>
          <a:prstGeom prst="rect">
            <a:avLst/>
          </a:prstGeom>
          <a:noFill/>
          <a:ln w="12700">
            <a:noFill/>
            <a:miter lim="800000"/>
            <a:headEnd/>
            <a:tailEnd/>
          </a:ln>
          <a:effectLst/>
        </p:spPr>
        <p:txBody>
          <a:bodyPr wrap="none">
            <a:spAutoFit/>
          </a:bodyPr>
          <a:lstStyle/>
          <a:p>
            <a:pPr algn="ctr">
              <a:lnSpc>
                <a:spcPct val="70000"/>
              </a:lnSpc>
              <a:buFontTx/>
              <a:buNone/>
            </a:pPr>
            <a:r>
              <a:rPr lang="en-GB" sz="2000">
                <a:effectLst>
                  <a:outerShdw blurRad="38100" dist="38100" dir="2700000" algn="tl">
                    <a:srgbClr val="C0C0C0"/>
                  </a:outerShdw>
                </a:effectLst>
              </a:rPr>
              <a:t>Local</a:t>
            </a:r>
          </a:p>
          <a:p>
            <a:pPr algn="ctr">
              <a:lnSpc>
                <a:spcPct val="70000"/>
              </a:lnSpc>
              <a:buFontTx/>
              <a:buNone/>
            </a:pPr>
            <a:r>
              <a:rPr lang="en-GB" sz="2000">
                <a:effectLst>
                  <a:outerShdw blurRad="38100" dist="38100" dir="2700000" algn="tl">
                    <a:srgbClr val="C0C0C0"/>
                  </a:outerShdw>
                </a:effectLst>
              </a:rPr>
              <a:t>Person</a:t>
            </a:r>
            <a:endParaRPr lang="en-US" sz="2000">
              <a:effectLst>
                <a:outerShdw blurRad="38100" dist="38100" dir="2700000" algn="tl">
                  <a:srgbClr val="C0C0C0"/>
                </a:outerShdw>
              </a:effectLst>
            </a:endParaRPr>
          </a:p>
        </p:txBody>
      </p:sp>
      <p:sp>
        <p:nvSpPr>
          <p:cNvPr id="21" name="Line 28"/>
          <p:cNvSpPr>
            <a:spLocks noChangeShapeType="1"/>
          </p:cNvSpPr>
          <p:nvPr/>
        </p:nvSpPr>
        <p:spPr bwMode="auto">
          <a:xfrm flipV="1">
            <a:off x="5673824" y="3745632"/>
            <a:ext cx="0" cy="9906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22" name="Line 29"/>
          <p:cNvSpPr>
            <a:spLocks noChangeShapeType="1"/>
          </p:cNvSpPr>
          <p:nvPr/>
        </p:nvSpPr>
        <p:spPr bwMode="auto">
          <a:xfrm>
            <a:off x="5826224" y="3745632"/>
            <a:ext cx="0" cy="1066800"/>
          </a:xfrm>
          <a:prstGeom prst="line">
            <a:avLst/>
          </a:prstGeom>
          <a:noFill/>
          <a:ln w="12700">
            <a:solidFill>
              <a:schemeClr val="tx1"/>
            </a:solidFill>
            <a:round/>
            <a:headEnd/>
            <a:tailEnd type="triangle" w="med" len="med"/>
          </a:ln>
          <a:effectLst/>
        </p:spPr>
        <p:txBody>
          <a:bodyPr>
            <a:spAutoFit/>
          </a:bodyPr>
          <a:lstStyle/>
          <a:p>
            <a:endParaRPr lang="en-IN"/>
          </a:p>
        </p:txBody>
      </p:sp>
      <p:sp>
        <p:nvSpPr>
          <p:cNvPr id="23" name="Text Box 30"/>
          <p:cNvSpPr txBox="1">
            <a:spLocks noChangeArrowheads="1"/>
          </p:cNvSpPr>
          <p:nvPr/>
        </p:nvSpPr>
        <p:spPr bwMode="auto">
          <a:xfrm>
            <a:off x="6435824" y="3669432"/>
            <a:ext cx="782638" cy="669925"/>
          </a:xfrm>
          <a:prstGeom prst="rect">
            <a:avLst/>
          </a:prstGeom>
          <a:noFill/>
          <a:ln w="12700">
            <a:noFill/>
            <a:miter lim="800000"/>
            <a:headEnd/>
            <a:tailEnd/>
          </a:ln>
          <a:effectLst/>
        </p:spPr>
        <p:txBody>
          <a:bodyPr wrap="none">
            <a:spAutoFit/>
          </a:bodyPr>
          <a:lstStyle/>
          <a:p>
            <a:pPr algn="ctr">
              <a:lnSpc>
                <a:spcPct val="70000"/>
              </a:lnSpc>
              <a:buFontTx/>
              <a:buNone/>
            </a:pPr>
            <a:r>
              <a:rPr lang="en-GB" sz="2000">
                <a:effectLst>
                  <a:outerShdw blurRad="38100" dist="38100" dir="2700000" algn="tl">
                    <a:srgbClr val="C0C0C0"/>
                  </a:outerShdw>
                </a:effectLst>
              </a:rPr>
              <a:t>Certs,</a:t>
            </a:r>
          </a:p>
          <a:p>
            <a:pPr algn="ctr">
              <a:lnSpc>
                <a:spcPct val="70000"/>
              </a:lnSpc>
              <a:buFontTx/>
              <a:buNone/>
            </a:pPr>
            <a:r>
              <a:rPr lang="en-GB" sz="2000">
                <a:effectLst>
                  <a:outerShdw blurRad="38100" dist="38100" dir="2700000" algn="tl">
                    <a:srgbClr val="C0C0C0"/>
                  </a:outerShdw>
                </a:effectLst>
              </a:rPr>
              <a:t>CRLs</a:t>
            </a:r>
            <a:endParaRPr lang="en-US" sz="2000">
              <a:effectLst>
                <a:outerShdw blurRad="38100" dist="38100" dir="2700000" algn="tl">
                  <a:srgbClr val="C0C0C0"/>
                </a:outerShdw>
              </a:effectLst>
            </a:endParaRPr>
          </a:p>
        </p:txBody>
      </p:sp>
      <p:sp>
        <p:nvSpPr>
          <p:cNvPr id="24" name="Text Box 31"/>
          <p:cNvSpPr txBox="1">
            <a:spLocks noChangeArrowheads="1"/>
          </p:cNvSpPr>
          <p:nvPr/>
        </p:nvSpPr>
        <p:spPr bwMode="auto">
          <a:xfrm>
            <a:off x="1619349" y="2864570"/>
            <a:ext cx="1292225" cy="263525"/>
          </a:xfrm>
          <a:prstGeom prst="rect">
            <a:avLst/>
          </a:prstGeom>
          <a:noFill/>
          <a:ln w="12700">
            <a:noFill/>
            <a:miter lim="800000"/>
            <a:headEnd/>
            <a:tailEnd/>
          </a:ln>
          <a:effectLst/>
        </p:spPr>
        <p:txBody>
          <a:bodyPr wrap="none">
            <a:spAutoFit/>
          </a:bodyPr>
          <a:lstStyle/>
          <a:p>
            <a:pPr algn="ctr">
              <a:lnSpc>
                <a:spcPct val="70000"/>
              </a:lnSpc>
              <a:buFontTx/>
              <a:buNone/>
            </a:pPr>
            <a:r>
              <a:rPr lang="en-GB" sz="1600">
                <a:solidFill>
                  <a:srgbClr val="FF3300"/>
                </a:solidFill>
                <a:effectLst>
                  <a:outerShdw blurRad="38100" dist="38100" dir="2700000" algn="tl">
                    <a:srgbClr val="C0C0C0"/>
                  </a:outerShdw>
                </a:effectLst>
              </a:rPr>
              <a:t>Cert. Request</a:t>
            </a:r>
            <a:endParaRPr lang="en-US" sz="1600">
              <a:solidFill>
                <a:srgbClr val="FF3300"/>
              </a:solidFill>
              <a:effectLst>
                <a:outerShdw blurRad="38100" dist="38100" dir="2700000" algn="tl">
                  <a:srgbClr val="C0C0C0"/>
                </a:outerShdw>
              </a:effectLst>
            </a:endParaRPr>
          </a:p>
        </p:txBody>
      </p:sp>
      <p:sp>
        <p:nvSpPr>
          <p:cNvPr id="25" name="Text Box 32"/>
          <p:cNvSpPr txBox="1">
            <a:spLocks noChangeArrowheads="1"/>
          </p:cNvSpPr>
          <p:nvPr/>
        </p:nvSpPr>
        <p:spPr bwMode="auto">
          <a:xfrm>
            <a:off x="1635224" y="3288432"/>
            <a:ext cx="1244600" cy="434975"/>
          </a:xfrm>
          <a:prstGeom prst="rect">
            <a:avLst/>
          </a:prstGeom>
          <a:noFill/>
          <a:ln w="12700">
            <a:noFill/>
            <a:miter lim="800000"/>
            <a:headEnd/>
            <a:tailEnd/>
          </a:ln>
          <a:effectLst/>
        </p:spPr>
        <p:txBody>
          <a:bodyPr>
            <a:spAutoFit/>
          </a:bodyPr>
          <a:lstStyle/>
          <a:p>
            <a:pPr algn="ctr">
              <a:lnSpc>
                <a:spcPct val="70000"/>
              </a:lnSpc>
              <a:buFontTx/>
              <a:buNone/>
            </a:pPr>
            <a:r>
              <a:rPr lang="en-GB" sz="1600">
                <a:solidFill>
                  <a:srgbClr val="FF3300"/>
                </a:solidFill>
                <a:effectLst>
                  <a:outerShdw blurRad="38100" dist="38100" dir="2700000" algn="tl">
                    <a:srgbClr val="C0C0C0"/>
                  </a:outerShdw>
                </a:effectLst>
              </a:rPr>
              <a:t>Signed Certificate</a:t>
            </a:r>
            <a:endParaRPr lang="en-US" sz="1600">
              <a:solidFill>
                <a:srgbClr val="FF3300"/>
              </a:solidFill>
              <a:effectLst>
                <a:outerShdw blurRad="38100" dist="38100" dir="2700000" algn="tl">
                  <a:srgbClr val="C0C0C0"/>
                </a:outerShdw>
              </a:effectLst>
            </a:endParaRPr>
          </a:p>
        </p:txBody>
      </p:sp>
      <p:pic>
        <p:nvPicPr>
          <p:cNvPr id="26" name="Picture 33" descr="C:\Program Files\Common Files\Microsoft Shared\Clipart\cagcat50\bd06790_.wmf"/>
          <p:cNvPicPr>
            <a:picLocks noChangeAspect="1" noChangeArrowheads="1"/>
          </p:cNvPicPr>
          <p:nvPr/>
        </p:nvPicPr>
        <p:blipFill>
          <a:blip r:embed="rId4" cstate="print"/>
          <a:srcRect/>
          <a:stretch>
            <a:fillRect/>
          </a:stretch>
        </p:blipFill>
        <p:spPr bwMode="auto">
          <a:xfrm>
            <a:off x="6131024" y="4888632"/>
            <a:ext cx="601663" cy="496888"/>
          </a:xfrm>
          <a:prstGeom prst="rect">
            <a:avLst/>
          </a:prstGeom>
          <a:noFill/>
        </p:spPr>
      </p:pic>
      <p:sp>
        <p:nvSpPr>
          <p:cNvPr id="27" name="Cloud"/>
          <p:cNvSpPr>
            <a:spLocks noChangeAspect="1" noEditPoints="1" noChangeArrowheads="1"/>
          </p:cNvSpPr>
          <p:nvPr/>
        </p:nvSpPr>
        <p:spPr bwMode="auto">
          <a:xfrm>
            <a:off x="2854424" y="1764432"/>
            <a:ext cx="1371600" cy="4038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sp>
        <p:nvSpPr>
          <p:cNvPr id="28" name="Text Box 35"/>
          <p:cNvSpPr txBox="1">
            <a:spLocks noChangeArrowheads="1"/>
          </p:cNvSpPr>
          <p:nvPr/>
        </p:nvSpPr>
        <p:spPr bwMode="auto">
          <a:xfrm>
            <a:off x="3083024" y="3517032"/>
            <a:ext cx="971550" cy="304800"/>
          </a:xfrm>
          <a:prstGeom prst="rect">
            <a:avLst/>
          </a:prstGeom>
          <a:noFill/>
          <a:ln w="12700">
            <a:noFill/>
            <a:miter lim="800000"/>
            <a:headEnd/>
            <a:tailEnd/>
          </a:ln>
          <a:effectLst/>
        </p:spPr>
        <p:txBody>
          <a:bodyPr wrap="none">
            <a:spAutoFit/>
          </a:bodyPr>
          <a:lstStyle/>
          <a:p>
            <a:pPr algn="ctr">
              <a:lnSpc>
                <a:spcPct val="70000"/>
              </a:lnSpc>
              <a:buFontTx/>
              <a:buNone/>
            </a:pPr>
            <a:r>
              <a:rPr lang="en-GB" sz="2000">
                <a:effectLst>
                  <a:outerShdw blurRad="38100" dist="38100" dir="2700000" algn="tl">
                    <a:srgbClr val="C0C0C0"/>
                  </a:outerShdw>
                </a:effectLst>
              </a:rPr>
              <a:t>Internet</a:t>
            </a:r>
            <a:endParaRPr lang="en-US" sz="2000">
              <a:effectLst>
                <a:outerShdw blurRad="38100" dist="38100" dir="2700000" algn="tl">
                  <a:srgbClr val="C0C0C0"/>
                </a:outerShdw>
              </a:effectLst>
            </a:endParaRPr>
          </a:p>
        </p:txBody>
      </p:sp>
      <p:sp>
        <p:nvSpPr>
          <p:cNvPr id="29" name="Slide Number Placeholder 28"/>
          <p:cNvSpPr>
            <a:spLocks noGrp="1"/>
          </p:cNvSpPr>
          <p:nvPr>
            <p:ph type="sldNum" sz="quarter" idx="12"/>
          </p:nvPr>
        </p:nvSpPr>
        <p:spPr>
          <a:xfrm>
            <a:off x="7092280" y="6453336"/>
            <a:ext cx="588336" cy="228600"/>
          </a:xfrm>
        </p:spPr>
        <p:txBody>
          <a:bodyPr/>
          <a:lstStyle/>
          <a:p>
            <a:fld id="{25C1E6C2-2095-40D1-B904-E6C777114388}"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832" y="692696"/>
            <a:ext cx="5105400" cy="2868168"/>
          </a:xfrm>
        </p:spPr>
        <p:txBody>
          <a:bodyPr/>
          <a:lstStyle/>
          <a:p>
            <a:r>
              <a:rPr lang="en-IN" dirty="0" smtClean="0"/>
              <a:t>THANK YOU</a:t>
            </a:r>
            <a:endParaRPr lang="en-IN" dirty="0"/>
          </a:p>
        </p:txBody>
      </p:sp>
      <p:sp>
        <p:nvSpPr>
          <p:cNvPr id="4" name="Slide Number Placeholder 3"/>
          <p:cNvSpPr>
            <a:spLocks noGrp="1"/>
          </p:cNvSpPr>
          <p:nvPr>
            <p:ph type="sldNum" sz="quarter" idx="12"/>
          </p:nvPr>
        </p:nvSpPr>
        <p:spPr/>
        <p:txBody>
          <a:bodyPr/>
          <a:lstStyle/>
          <a:p>
            <a:fld id="{25C1E6C2-2095-40D1-B904-E6C777114388}" type="slidenum">
              <a:rPr lang="en-IN" smtClean="0"/>
              <a:pPr/>
              <a:t>23</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C00000"/>
                </a:solidFill>
              </a:rPr>
              <a:t> OBJECTIVES</a:t>
            </a:r>
            <a:endParaRPr lang="en-IN" dirty="0">
              <a:solidFill>
                <a:srgbClr val="C00000"/>
              </a:solidFill>
            </a:endParaRPr>
          </a:p>
        </p:txBody>
      </p:sp>
      <p:sp>
        <p:nvSpPr>
          <p:cNvPr id="3" name="Content Placeholder 2"/>
          <p:cNvSpPr>
            <a:spLocks noGrp="1"/>
          </p:cNvSpPr>
          <p:nvPr>
            <p:ph idx="1"/>
          </p:nvPr>
        </p:nvSpPr>
        <p:spPr/>
        <p:txBody>
          <a:bodyPr/>
          <a:lstStyle/>
          <a:p>
            <a:r>
              <a:rPr lang="en-US" sz="2400" b="1" dirty="0" smtClean="0">
                <a:solidFill>
                  <a:srgbClr val="FF0000"/>
                </a:solidFill>
              </a:rPr>
              <a:t>Confidentiality</a:t>
            </a:r>
            <a:r>
              <a:rPr lang="en-US" sz="2400" dirty="0" smtClean="0">
                <a:solidFill>
                  <a:srgbClr val="FF0000"/>
                </a:solidFill>
              </a:rPr>
              <a:t>:</a:t>
            </a:r>
            <a:r>
              <a:rPr lang="en-US" sz="2400" dirty="0" smtClean="0"/>
              <a:t> only sender, intended receiver should “understand” message </a:t>
            </a:r>
            <a:r>
              <a:rPr lang="en-US" sz="2400" dirty="0" smtClean="0"/>
              <a:t>contents</a:t>
            </a:r>
            <a:endParaRPr lang="en-US" dirty="0" smtClean="0">
              <a:solidFill>
                <a:srgbClr val="260FB1"/>
              </a:solidFill>
            </a:endParaRPr>
          </a:p>
          <a:p>
            <a:r>
              <a:rPr lang="en-US" sz="2400" b="1" dirty="0" smtClean="0">
                <a:solidFill>
                  <a:srgbClr val="FF0000"/>
                </a:solidFill>
              </a:rPr>
              <a:t>Authentication</a:t>
            </a:r>
            <a:r>
              <a:rPr lang="en-US" sz="2400" dirty="0" smtClean="0">
                <a:solidFill>
                  <a:srgbClr val="FF0000"/>
                </a:solidFill>
              </a:rPr>
              <a:t>:</a:t>
            </a:r>
            <a:r>
              <a:rPr lang="en-US" sz="2400" dirty="0" smtClean="0"/>
              <a:t> sender, receiver want to confirm identity of each other </a:t>
            </a:r>
          </a:p>
          <a:p>
            <a:r>
              <a:rPr lang="en-US" sz="2400" b="1" dirty="0" smtClean="0">
                <a:solidFill>
                  <a:srgbClr val="FF0000"/>
                </a:solidFill>
              </a:rPr>
              <a:t>Message integrity</a:t>
            </a:r>
            <a:r>
              <a:rPr lang="en-US" sz="2400" dirty="0" smtClean="0">
                <a:solidFill>
                  <a:srgbClr val="FF0000"/>
                </a:solidFill>
              </a:rPr>
              <a:t>:</a:t>
            </a:r>
            <a:r>
              <a:rPr lang="en-US" sz="2400" dirty="0" smtClean="0"/>
              <a:t> sender, receiver want to ensure message not altered (in transit, or afterwards) without detection</a:t>
            </a:r>
          </a:p>
          <a:p>
            <a:r>
              <a:rPr lang="en-US" sz="2400" b="1" dirty="0" smtClean="0">
                <a:solidFill>
                  <a:srgbClr val="FF0000"/>
                </a:solidFill>
              </a:rPr>
              <a:t>Access and availability</a:t>
            </a:r>
            <a:r>
              <a:rPr lang="en-US" sz="2400" dirty="0" smtClean="0">
                <a:solidFill>
                  <a:srgbClr val="FF0000"/>
                </a:solidFill>
              </a:rPr>
              <a:t>:</a:t>
            </a:r>
            <a:r>
              <a:rPr lang="en-US" sz="2400" dirty="0" smtClean="0"/>
              <a:t> services must be accessible and available to users within required time.</a:t>
            </a:r>
          </a:p>
          <a:p>
            <a:pPr>
              <a:buNone/>
            </a:pPr>
            <a:endParaRPr lang="en-IN" dirty="0"/>
          </a:p>
        </p:txBody>
      </p:sp>
      <p:sp>
        <p:nvSpPr>
          <p:cNvPr id="4" name="Slide Number Placeholder 3"/>
          <p:cNvSpPr>
            <a:spLocks noGrp="1"/>
          </p:cNvSpPr>
          <p:nvPr>
            <p:ph type="sldNum" sz="quarter" idx="12"/>
          </p:nvPr>
        </p:nvSpPr>
        <p:spPr>
          <a:xfrm>
            <a:off x="6876256" y="6381328"/>
            <a:ext cx="588336" cy="228600"/>
          </a:xfrm>
        </p:spPr>
        <p:txBody>
          <a:bodyPr/>
          <a:lstStyle/>
          <a:p>
            <a:fld id="{25C1E6C2-2095-40D1-B904-E6C777114388}" type="slidenum">
              <a:rPr lang="en-IN" smtClean="0"/>
              <a:pPr/>
              <a:t>3</a:t>
            </a:fld>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 </a:t>
            </a:r>
            <a:r>
              <a:rPr lang="en-IN" b="0" dirty="0" smtClean="0">
                <a:solidFill>
                  <a:srgbClr val="C00000"/>
                </a:solidFill>
              </a:rPr>
              <a:t>BASIC TERMINOLOGY</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Plaintext </a:t>
            </a:r>
          </a:p>
          <a:p>
            <a:pPr>
              <a:buNone/>
            </a:pPr>
            <a:r>
              <a:rPr lang="en-IN" dirty="0" smtClean="0"/>
              <a:t>   The original intelligible message </a:t>
            </a:r>
          </a:p>
          <a:p>
            <a:r>
              <a:rPr lang="en-IN" dirty="0" smtClean="0">
                <a:solidFill>
                  <a:srgbClr val="FF0000"/>
                </a:solidFill>
              </a:rPr>
              <a:t>Ciphertext </a:t>
            </a:r>
          </a:p>
          <a:p>
            <a:pPr>
              <a:buNone/>
            </a:pPr>
            <a:r>
              <a:rPr lang="en-IN" dirty="0" smtClean="0"/>
              <a:t>   The transformed message </a:t>
            </a:r>
          </a:p>
          <a:p>
            <a:r>
              <a:rPr lang="en-IN" dirty="0" smtClean="0">
                <a:solidFill>
                  <a:srgbClr val="FF0000"/>
                </a:solidFill>
              </a:rPr>
              <a:t>Cipher</a:t>
            </a:r>
            <a:r>
              <a:rPr lang="en-IN" dirty="0" smtClean="0"/>
              <a:t> </a:t>
            </a:r>
          </a:p>
          <a:p>
            <a:pPr>
              <a:buNone/>
            </a:pPr>
            <a:r>
              <a:rPr lang="en-IN" dirty="0" smtClean="0"/>
              <a:t>   An algorithm for transforming an intelligible message into one that is unintelligible by transposition and/or substitution methods </a:t>
            </a:r>
          </a:p>
          <a:p>
            <a:r>
              <a:rPr lang="en-IN" dirty="0" smtClean="0">
                <a:solidFill>
                  <a:srgbClr val="FF0000"/>
                </a:solidFill>
              </a:rPr>
              <a:t>Key</a:t>
            </a:r>
            <a:r>
              <a:rPr lang="en-IN" dirty="0" smtClean="0"/>
              <a:t> </a:t>
            </a:r>
          </a:p>
          <a:p>
            <a:pPr>
              <a:buNone/>
            </a:pPr>
            <a:r>
              <a:rPr lang="en-IN" dirty="0" smtClean="0"/>
              <a:t>   Some critical information used by the cipher, known only to the sender &amp; receiver </a:t>
            </a:r>
          </a:p>
          <a:p>
            <a:pPr>
              <a:buNone/>
            </a:pPr>
            <a:endParaRPr lang="en-IN" dirty="0"/>
          </a:p>
        </p:txBody>
      </p:sp>
      <p:sp>
        <p:nvSpPr>
          <p:cNvPr id="4" name="Slide Number Placeholder 3"/>
          <p:cNvSpPr>
            <a:spLocks noGrp="1"/>
          </p:cNvSpPr>
          <p:nvPr>
            <p:ph type="sldNum" sz="quarter" idx="12"/>
          </p:nvPr>
        </p:nvSpPr>
        <p:spPr>
          <a:xfrm>
            <a:off x="6948264" y="6381328"/>
            <a:ext cx="588336" cy="228600"/>
          </a:xfrm>
        </p:spPr>
        <p:txBody>
          <a:bodyPr/>
          <a:lstStyle/>
          <a:p>
            <a:fld id="{25C1E6C2-2095-40D1-B904-E6C777114388}" type="slidenum">
              <a:rPr lang="en-IN" smtClean="0"/>
              <a:pPr/>
              <a:t>4</a:t>
            </a:fld>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C00000"/>
                </a:solidFill>
              </a:rPr>
              <a:t>THE </a:t>
            </a:r>
            <a:r>
              <a:rPr lang="en-IN" dirty="0" smtClean="0">
                <a:solidFill>
                  <a:srgbClr val="C00000"/>
                </a:solidFill>
              </a:rPr>
              <a:t>LANGUAGE OF CRYTOGRAPHY</a:t>
            </a:r>
            <a:endParaRPr lang="en-IN" dirty="0">
              <a:solidFill>
                <a:srgbClr val="C00000"/>
              </a:solidFill>
            </a:endParaRPr>
          </a:p>
        </p:txBody>
      </p:sp>
      <p:grpSp>
        <p:nvGrpSpPr>
          <p:cNvPr id="4" name="Group 4"/>
          <p:cNvGrpSpPr>
            <a:grpSpLocks noGrp="1"/>
          </p:cNvGrpSpPr>
          <p:nvPr>
            <p:ph idx="1"/>
          </p:nvPr>
        </p:nvGrpSpPr>
        <p:grpSpPr bwMode="auto">
          <a:xfrm>
            <a:off x="251520" y="1609725"/>
            <a:ext cx="7444680" cy="2899395"/>
            <a:chOff x="357" y="896"/>
            <a:chExt cx="4917" cy="2085"/>
          </a:xfrm>
        </p:grpSpPr>
        <p:sp>
          <p:nvSpPr>
            <p:cNvPr id="5" name="Text Box 5"/>
            <p:cNvSpPr txBox="1">
              <a:spLocks noChangeArrowheads="1"/>
            </p:cNvSpPr>
            <p:nvPr/>
          </p:nvSpPr>
          <p:spPr bwMode="auto">
            <a:xfrm>
              <a:off x="357" y="1679"/>
              <a:ext cx="789" cy="250"/>
            </a:xfrm>
            <a:prstGeom prst="rect">
              <a:avLst/>
            </a:prstGeom>
            <a:solidFill>
              <a:schemeClr val="bg1"/>
            </a:solidFill>
            <a:ln w="9525">
              <a:noFill/>
              <a:miter lim="800000"/>
              <a:headEnd/>
              <a:tailEnd/>
            </a:ln>
          </p:spPr>
          <p:txBody>
            <a:bodyPr wrap="none">
              <a:spAutoFit/>
            </a:bodyPr>
            <a:lstStyle/>
            <a:p>
              <a:pPr algn="ctr"/>
              <a:r>
                <a:rPr lang="en-US" dirty="0">
                  <a:solidFill>
                    <a:srgbClr val="FF0000"/>
                  </a:solidFill>
                </a:rPr>
                <a:t>plaintext</a:t>
              </a:r>
            </a:p>
          </p:txBody>
        </p:sp>
        <p:sp>
          <p:nvSpPr>
            <p:cNvPr id="6" name="Text Box 6"/>
            <p:cNvSpPr txBox="1">
              <a:spLocks noChangeArrowheads="1"/>
            </p:cNvSpPr>
            <p:nvPr/>
          </p:nvSpPr>
          <p:spPr bwMode="auto">
            <a:xfrm>
              <a:off x="4482" y="1667"/>
              <a:ext cx="789" cy="250"/>
            </a:xfrm>
            <a:prstGeom prst="rect">
              <a:avLst/>
            </a:prstGeom>
            <a:solidFill>
              <a:schemeClr val="bg1"/>
            </a:solidFill>
            <a:ln w="9525">
              <a:noFill/>
              <a:miter lim="800000"/>
              <a:headEnd/>
              <a:tailEnd/>
            </a:ln>
          </p:spPr>
          <p:txBody>
            <a:bodyPr wrap="none">
              <a:spAutoFit/>
            </a:bodyPr>
            <a:lstStyle/>
            <a:p>
              <a:pPr algn="ctr"/>
              <a:r>
                <a:rPr lang="en-US" dirty="0">
                  <a:solidFill>
                    <a:srgbClr val="FF0000"/>
                  </a:solidFill>
                </a:rPr>
                <a:t>plaintext</a:t>
              </a:r>
            </a:p>
          </p:txBody>
        </p:sp>
        <p:sp>
          <p:nvSpPr>
            <p:cNvPr id="7" name="Text Box 7"/>
            <p:cNvSpPr txBox="1">
              <a:spLocks noChangeArrowheads="1"/>
            </p:cNvSpPr>
            <p:nvPr/>
          </p:nvSpPr>
          <p:spPr bwMode="auto">
            <a:xfrm>
              <a:off x="2391" y="1655"/>
              <a:ext cx="918" cy="250"/>
            </a:xfrm>
            <a:prstGeom prst="rect">
              <a:avLst/>
            </a:prstGeom>
            <a:solidFill>
              <a:schemeClr val="bg1"/>
            </a:solidFill>
            <a:ln w="9525">
              <a:noFill/>
              <a:miter lim="800000"/>
              <a:headEnd/>
              <a:tailEnd/>
            </a:ln>
          </p:spPr>
          <p:txBody>
            <a:bodyPr wrap="none">
              <a:spAutoFit/>
            </a:bodyPr>
            <a:lstStyle/>
            <a:p>
              <a:pPr algn="ctr"/>
              <a:r>
                <a:rPr lang="en-US" dirty="0">
                  <a:solidFill>
                    <a:srgbClr val="FF0000"/>
                  </a:solidFill>
                </a:rPr>
                <a:t>ciphertext</a:t>
              </a:r>
            </a:p>
          </p:txBody>
        </p:sp>
        <p:grpSp>
          <p:nvGrpSpPr>
            <p:cNvPr id="8" name="Group 8"/>
            <p:cNvGrpSpPr>
              <a:grpSpLocks/>
            </p:cNvGrpSpPr>
            <p:nvPr/>
          </p:nvGrpSpPr>
          <p:grpSpPr bwMode="auto">
            <a:xfrm>
              <a:off x="1342" y="1036"/>
              <a:ext cx="329" cy="383"/>
              <a:chOff x="195" y="1789"/>
              <a:chExt cx="329" cy="383"/>
            </a:xfrm>
          </p:grpSpPr>
          <p:sp>
            <p:nvSpPr>
              <p:cNvPr id="30" name="Text Box 9"/>
              <p:cNvSpPr txBox="1">
                <a:spLocks noChangeArrowheads="1"/>
              </p:cNvSpPr>
              <p:nvPr/>
            </p:nvSpPr>
            <p:spPr bwMode="auto">
              <a:xfrm>
                <a:off x="195" y="1789"/>
                <a:ext cx="233" cy="288"/>
              </a:xfrm>
              <a:prstGeom prst="rect">
                <a:avLst/>
              </a:prstGeom>
              <a:solidFill>
                <a:schemeClr val="bg1"/>
              </a:solidFill>
              <a:ln w="9525">
                <a:noFill/>
                <a:miter lim="800000"/>
                <a:headEnd/>
                <a:tailEnd/>
              </a:ln>
            </p:spPr>
            <p:txBody>
              <a:bodyPr wrap="none">
                <a:spAutoFit/>
              </a:bodyPr>
              <a:lstStyle/>
              <a:p>
                <a:pPr algn="ctr"/>
                <a:r>
                  <a:rPr lang="en-US" sz="2400" dirty="0">
                    <a:solidFill>
                      <a:srgbClr val="FF0000"/>
                    </a:solidFill>
                  </a:rPr>
                  <a:t>K</a:t>
                </a:r>
                <a:endParaRPr lang="en-US" sz="2400" dirty="0">
                  <a:solidFill>
                    <a:srgbClr val="FF0000"/>
                  </a:solidFill>
                  <a:latin typeface="Times New Roman" pitchFamily="18" charset="0"/>
                </a:endParaRPr>
              </a:p>
            </p:txBody>
          </p:sp>
          <p:sp>
            <p:nvSpPr>
              <p:cNvPr id="31" name="Text Box 10"/>
              <p:cNvSpPr txBox="1">
                <a:spLocks noChangeArrowheads="1"/>
              </p:cNvSpPr>
              <p:nvPr/>
            </p:nvSpPr>
            <p:spPr bwMode="auto">
              <a:xfrm>
                <a:off x="291" y="1922"/>
                <a:ext cx="233" cy="250"/>
              </a:xfrm>
              <a:prstGeom prst="rect">
                <a:avLst/>
              </a:prstGeom>
              <a:noFill/>
              <a:ln w="9525">
                <a:noFill/>
                <a:miter lim="800000"/>
                <a:headEnd/>
                <a:tailEnd/>
              </a:ln>
            </p:spPr>
            <p:txBody>
              <a:bodyPr wrap="none">
                <a:spAutoFit/>
              </a:bodyPr>
              <a:lstStyle/>
              <a:p>
                <a:pPr algn="ctr"/>
                <a:r>
                  <a:rPr lang="en-US" dirty="0">
                    <a:solidFill>
                      <a:srgbClr val="FF0000"/>
                    </a:solidFill>
                  </a:rPr>
                  <a:t>A</a:t>
                </a:r>
                <a:endParaRPr lang="en-US" dirty="0">
                  <a:solidFill>
                    <a:srgbClr val="FF0000"/>
                  </a:solidFill>
                  <a:latin typeface="Times New Roman" pitchFamily="18" charset="0"/>
                </a:endParaRPr>
              </a:p>
            </p:txBody>
          </p:sp>
        </p:grpSp>
        <p:pic>
          <p:nvPicPr>
            <p:cNvPr id="9" name="Picture 11" descr="Alice"/>
            <p:cNvPicPr>
              <a:picLocks noChangeAspect="1" noChangeArrowheads="1"/>
            </p:cNvPicPr>
            <p:nvPr/>
          </p:nvPicPr>
          <p:blipFill>
            <a:blip r:embed="rId2" cstate="print"/>
            <a:srcRect/>
            <a:stretch>
              <a:fillRect/>
            </a:stretch>
          </p:blipFill>
          <p:spPr bwMode="auto">
            <a:xfrm>
              <a:off x="788" y="1050"/>
              <a:ext cx="440" cy="543"/>
            </a:xfrm>
            <a:prstGeom prst="rect">
              <a:avLst/>
            </a:prstGeom>
            <a:noFill/>
            <a:ln w="9525">
              <a:noFill/>
              <a:miter lim="800000"/>
              <a:headEnd/>
              <a:tailEnd/>
            </a:ln>
          </p:spPr>
        </p:pic>
        <p:pic>
          <p:nvPicPr>
            <p:cNvPr id="10" name="Picture 12" descr="Eve"/>
            <p:cNvPicPr>
              <a:picLocks noChangeAspect="1" noChangeArrowheads="1"/>
            </p:cNvPicPr>
            <p:nvPr/>
          </p:nvPicPr>
          <p:blipFill>
            <a:blip r:embed="rId3" cstate="print"/>
            <a:srcRect/>
            <a:stretch>
              <a:fillRect/>
            </a:stretch>
          </p:blipFill>
          <p:spPr bwMode="auto">
            <a:xfrm>
              <a:off x="2883" y="2165"/>
              <a:ext cx="682" cy="816"/>
            </a:xfrm>
            <a:prstGeom prst="rect">
              <a:avLst/>
            </a:prstGeom>
            <a:noFill/>
            <a:ln w="9525">
              <a:noFill/>
              <a:miter lim="800000"/>
              <a:headEnd/>
              <a:tailEnd/>
            </a:ln>
          </p:spPr>
        </p:pic>
        <p:sp>
          <p:nvSpPr>
            <p:cNvPr id="11" name="Rectangle 13"/>
            <p:cNvSpPr>
              <a:spLocks noChangeArrowheads="1"/>
            </p:cNvSpPr>
            <p:nvPr/>
          </p:nvSpPr>
          <p:spPr bwMode="auto">
            <a:xfrm>
              <a:off x="1249" y="1621"/>
              <a:ext cx="877" cy="506"/>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244" y="1627"/>
              <a:ext cx="904" cy="442"/>
            </a:xfrm>
            <a:prstGeom prst="rect">
              <a:avLst/>
            </a:prstGeom>
            <a:noFill/>
            <a:ln w="9525">
              <a:noFill/>
              <a:miter lim="800000"/>
              <a:headEnd/>
              <a:tailEnd/>
            </a:ln>
          </p:spPr>
          <p:txBody>
            <a:bodyPr wrap="none">
              <a:spAutoFit/>
            </a:bodyPr>
            <a:lstStyle/>
            <a:p>
              <a:pPr algn="ctr"/>
              <a:r>
                <a:rPr lang="en-US" dirty="0">
                  <a:solidFill>
                    <a:schemeClr val="bg1"/>
                  </a:solidFill>
                </a:rPr>
                <a:t>encryption</a:t>
              </a:r>
            </a:p>
            <a:p>
              <a:pPr algn="ctr"/>
              <a:r>
                <a:rPr lang="en-US" dirty="0">
                  <a:solidFill>
                    <a:schemeClr val="bg1"/>
                  </a:solidFill>
                </a:rPr>
                <a:t>algorithm</a:t>
              </a:r>
            </a:p>
          </p:txBody>
        </p:sp>
        <p:sp>
          <p:nvSpPr>
            <p:cNvPr id="13" name="Rectangle 15"/>
            <p:cNvSpPr>
              <a:spLocks noChangeArrowheads="1"/>
            </p:cNvSpPr>
            <p:nvPr/>
          </p:nvSpPr>
          <p:spPr bwMode="auto">
            <a:xfrm>
              <a:off x="3606" y="1629"/>
              <a:ext cx="868" cy="506"/>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14" name="Text Box 16"/>
            <p:cNvSpPr txBox="1">
              <a:spLocks noChangeArrowheads="1"/>
            </p:cNvSpPr>
            <p:nvPr/>
          </p:nvSpPr>
          <p:spPr bwMode="auto">
            <a:xfrm>
              <a:off x="3591" y="1644"/>
              <a:ext cx="962" cy="442"/>
            </a:xfrm>
            <a:prstGeom prst="rect">
              <a:avLst/>
            </a:prstGeom>
            <a:noFill/>
            <a:ln w="9525">
              <a:noFill/>
              <a:miter lim="800000"/>
              <a:headEnd/>
              <a:tailEnd/>
            </a:ln>
          </p:spPr>
          <p:txBody>
            <a:bodyPr wrap="none">
              <a:spAutoFit/>
            </a:bodyPr>
            <a:lstStyle/>
            <a:p>
              <a:pPr algn="ctr"/>
              <a:r>
                <a:rPr lang="en-US" dirty="0">
                  <a:solidFill>
                    <a:schemeClr val="bg1"/>
                  </a:solidFill>
                </a:rPr>
                <a:t>decryption </a:t>
              </a:r>
            </a:p>
            <a:p>
              <a:pPr algn="ctr"/>
              <a:r>
                <a:rPr lang="en-US" dirty="0">
                  <a:solidFill>
                    <a:schemeClr val="bg1"/>
                  </a:solidFill>
                </a:rPr>
                <a:t>algorithm</a:t>
              </a:r>
            </a:p>
          </p:txBody>
        </p:sp>
        <p:sp>
          <p:nvSpPr>
            <p:cNvPr id="15" name="Line 17"/>
            <p:cNvSpPr>
              <a:spLocks noChangeShapeType="1"/>
            </p:cNvSpPr>
            <p:nvPr/>
          </p:nvSpPr>
          <p:spPr bwMode="auto">
            <a:xfrm>
              <a:off x="2144" y="1881"/>
              <a:ext cx="1450" cy="5"/>
            </a:xfrm>
            <a:prstGeom prst="line">
              <a:avLst/>
            </a:prstGeom>
            <a:noFill/>
            <a:ln w="38100">
              <a:solidFill>
                <a:schemeClr val="tx1"/>
              </a:solidFill>
              <a:round/>
              <a:headEnd/>
              <a:tailEnd type="triangle" w="med" len="med"/>
            </a:ln>
          </p:spPr>
          <p:txBody>
            <a:bodyPr/>
            <a:lstStyle/>
            <a:p>
              <a:endParaRPr lang="en-IN" dirty="0"/>
            </a:p>
          </p:txBody>
        </p:sp>
        <p:sp>
          <p:nvSpPr>
            <p:cNvPr id="16" name="Freeform 18"/>
            <p:cNvSpPr>
              <a:spLocks/>
            </p:cNvSpPr>
            <p:nvPr/>
          </p:nvSpPr>
          <p:spPr bwMode="auto">
            <a:xfrm>
              <a:off x="2446" y="1914"/>
              <a:ext cx="361" cy="576"/>
            </a:xfrm>
            <a:custGeom>
              <a:avLst/>
              <a:gdLst>
                <a:gd name="T0" fmla="*/ 0 w 344"/>
                <a:gd name="T1" fmla="*/ 0 h 789"/>
                <a:gd name="T2" fmla="*/ 415 w 344"/>
                <a:gd name="T3" fmla="*/ 21 h 789"/>
                <a:gd name="T4" fmla="*/ 439 w 344"/>
                <a:gd name="T5" fmla="*/ 120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p:spPr>
          <p:txBody>
            <a:bodyPr/>
            <a:lstStyle/>
            <a:p>
              <a:endParaRPr lang="en-IN" dirty="0"/>
            </a:p>
          </p:txBody>
        </p:sp>
        <p:sp>
          <p:nvSpPr>
            <p:cNvPr id="17" name="Freeform 19"/>
            <p:cNvSpPr>
              <a:spLocks/>
            </p:cNvSpPr>
            <p:nvPr/>
          </p:nvSpPr>
          <p:spPr bwMode="auto">
            <a:xfrm flipH="1">
              <a:off x="2871" y="1913"/>
              <a:ext cx="361" cy="576"/>
            </a:xfrm>
            <a:custGeom>
              <a:avLst/>
              <a:gdLst>
                <a:gd name="T0" fmla="*/ 0 w 344"/>
                <a:gd name="T1" fmla="*/ 0 h 789"/>
                <a:gd name="T2" fmla="*/ 415 w 344"/>
                <a:gd name="T3" fmla="*/ 21 h 789"/>
                <a:gd name="T4" fmla="*/ 439 w 344"/>
                <a:gd name="T5" fmla="*/ 120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p:spPr>
          <p:txBody>
            <a:bodyPr/>
            <a:lstStyle/>
            <a:p>
              <a:endParaRPr lang="en-IN" dirty="0"/>
            </a:p>
          </p:txBody>
        </p:sp>
        <p:sp>
          <p:nvSpPr>
            <p:cNvPr id="18" name="Line 20"/>
            <p:cNvSpPr>
              <a:spLocks noChangeShapeType="1"/>
            </p:cNvSpPr>
            <p:nvPr/>
          </p:nvSpPr>
          <p:spPr bwMode="auto">
            <a:xfrm flipH="1">
              <a:off x="1495" y="1382"/>
              <a:ext cx="1" cy="247"/>
            </a:xfrm>
            <a:prstGeom prst="line">
              <a:avLst/>
            </a:prstGeom>
            <a:noFill/>
            <a:ln w="38100">
              <a:solidFill>
                <a:schemeClr val="tx1"/>
              </a:solidFill>
              <a:round/>
              <a:headEnd/>
              <a:tailEnd type="triangle" w="med" len="med"/>
            </a:ln>
          </p:spPr>
          <p:txBody>
            <a:bodyPr/>
            <a:lstStyle/>
            <a:p>
              <a:endParaRPr lang="en-IN" dirty="0"/>
            </a:p>
          </p:txBody>
        </p:sp>
        <p:sp>
          <p:nvSpPr>
            <p:cNvPr id="19" name="Line 21"/>
            <p:cNvSpPr>
              <a:spLocks noChangeShapeType="1"/>
            </p:cNvSpPr>
            <p:nvPr/>
          </p:nvSpPr>
          <p:spPr bwMode="auto">
            <a:xfrm flipH="1">
              <a:off x="3744" y="1363"/>
              <a:ext cx="1" cy="247"/>
            </a:xfrm>
            <a:prstGeom prst="line">
              <a:avLst/>
            </a:prstGeom>
            <a:noFill/>
            <a:ln w="38100">
              <a:solidFill>
                <a:schemeClr val="tx1"/>
              </a:solidFill>
              <a:round/>
              <a:headEnd/>
              <a:tailEnd type="triangle" w="med" len="med"/>
            </a:ln>
          </p:spPr>
          <p:txBody>
            <a:bodyPr/>
            <a:lstStyle/>
            <a:p>
              <a:endParaRPr lang="en-IN" dirty="0"/>
            </a:p>
          </p:txBody>
        </p:sp>
        <p:sp>
          <p:nvSpPr>
            <p:cNvPr id="20" name="Text Box 22"/>
            <p:cNvSpPr txBox="1">
              <a:spLocks noChangeArrowheads="1"/>
            </p:cNvSpPr>
            <p:nvPr/>
          </p:nvSpPr>
          <p:spPr bwMode="auto">
            <a:xfrm>
              <a:off x="1603" y="897"/>
              <a:ext cx="950" cy="634"/>
            </a:xfrm>
            <a:prstGeom prst="rect">
              <a:avLst/>
            </a:prstGeom>
            <a:solidFill>
              <a:schemeClr val="bg1"/>
            </a:solidFill>
            <a:ln w="9525">
              <a:noFill/>
              <a:miter lim="800000"/>
              <a:headEnd/>
              <a:tailEnd/>
            </a:ln>
          </p:spPr>
          <p:txBody>
            <a:bodyPr>
              <a:spAutoFit/>
            </a:bodyPr>
            <a:lstStyle/>
            <a:p>
              <a:r>
                <a:rPr lang="en-US" dirty="0"/>
                <a:t>Alice’s </a:t>
              </a:r>
            </a:p>
            <a:p>
              <a:r>
                <a:rPr lang="en-US" dirty="0"/>
                <a:t>encryption</a:t>
              </a:r>
            </a:p>
            <a:p>
              <a:r>
                <a:rPr lang="en-US" dirty="0"/>
                <a:t>key</a:t>
              </a:r>
            </a:p>
          </p:txBody>
        </p:sp>
        <p:sp>
          <p:nvSpPr>
            <p:cNvPr id="21" name="Text Box 23"/>
            <p:cNvSpPr txBox="1">
              <a:spLocks noChangeArrowheads="1"/>
            </p:cNvSpPr>
            <p:nvPr/>
          </p:nvSpPr>
          <p:spPr bwMode="auto">
            <a:xfrm>
              <a:off x="3896" y="940"/>
              <a:ext cx="950" cy="634"/>
            </a:xfrm>
            <a:prstGeom prst="rect">
              <a:avLst/>
            </a:prstGeom>
            <a:solidFill>
              <a:schemeClr val="bg1"/>
            </a:solidFill>
            <a:ln w="9525">
              <a:noFill/>
              <a:miter lim="800000"/>
              <a:headEnd/>
              <a:tailEnd/>
            </a:ln>
          </p:spPr>
          <p:txBody>
            <a:bodyPr>
              <a:spAutoFit/>
            </a:bodyPr>
            <a:lstStyle/>
            <a:p>
              <a:r>
                <a:rPr lang="en-US" dirty="0"/>
                <a:t>Bob’s </a:t>
              </a:r>
            </a:p>
            <a:p>
              <a:r>
                <a:rPr lang="en-US" dirty="0"/>
                <a:t>decryption</a:t>
              </a:r>
            </a:p>
            <a:p>
              <a:r>
                <a:rPr lang="en-US" dirty="0"/>
                <a:t>key</a:t>
              </a:r>
            </a:p>
          </p:txBody>
        </p:sp>
        <p:pic>
          <p:nvPicPr>
            <p:cNvPr id="22" name="Picture 24" descr="Bob"/>
            <p:cNvPicPr>
              <a:picLocks noChangeAspect="1" noChangeArrowheads="1"/>
            </p:cNvPicPr>
            <p:nvPr/>
          </p:nvPicPr>
          <p:blipFill>
            <a:blip r:embed="rId4" cstate="print"/>
            <a:srcRect/>
            <a:stretch>
              <a:fillRect/>
            </a:stretch>
          </p:blipFill>
          <p:spPr bwMode="auto">
            <a:xfrm>
              <a:off x="4762" y="1178"/>
              <a:ext cx="512" cy="523"/>
            </a:xfrm>
            <a:prstGeom prst="rect">
              <a:avLst/>
            </a:prstGeom>
            <a:noFill/>
            <a:ln w="9525">
              <a:noFill/>
              <a:miter lim="800000"/>
              <a:headEnd/>
              <a:tailEnd/>
            </a:ln>
          </p:spPr>
        </p:pic>
        <p:grpSp>
          <p:nvGrpSpPr>
            <p:cNvPr id="23" name="Group 25"/>
            <p:cNvGrpSpPr>
              <a:grpSpLocks/>
            </p:cNvGrpSpPr>
            <p:nvPr/>
          </p:nvGrpSpPr>
          <p:grpSpPr bwMode="auto">
            <a:xfrm>
              <a:off x="3656" y="1118"/>
              <a:ext cx="321" cy="383"/>
              <a:chOff x="195" y="1789"/>
              <a:chExt cx="321" cy="383"/>
            </a:xfrm>
          </p:grpSpPr>
          <p:sp>
            <p:nvSpPr>
              <p:cNvPr id="28" name="Text Box 26"/>
              <p:cNvSpPr txBox="1">
                <a:spLocks noChangeArrowheads="1"/>
              </p:cNvSpPr>
              <p:nvPr/>
            </p:nvSpPr>
            <p:spPr bwMode="auto">
              <a:xfrm>
                <a:off x="195" y="1789"/>
                <a:ext cx="233" cy="288"/>
              </a:xfrm>
              <a:prstGeom prst="rect">
                <a:avLst/>
              </a:prstGeom>
              <a:solidFill>
                <a:schemeClr val="bg1"/>
              </a:solidFill>
              <a:ln w="9525">
                <a:noFill/>
                <a:miter lim="800000"/>
                <a:headEnd/>
                <a:tailEnd/>
              </a:ln>
            </p:spPr>
            <p:txBody>
              <a:bodyPr wrap="none">
                <a:spAutoFit/>
              </a:bodyPr>
              <a:lstStyle/>
              <a:p>
                <a:pPr algn="ctr"/>
                <a:r>
                  <a:rPr lang="en-US" sz="2400" dirty="0">
                    <a:solidFill>
                      <a:srgbClr val="FF0000"/>
                    </a:solidFill>
                  </a:rPr>
                  <a:t>K</a:t>
                </a:r>
                <a:endParaRPr lang="en-US" sz="2400" dirty="0">
                  <a:solidFill>
                    <a:srgbClr val="FF0000"/>
                  </a:solidFill>
                  <a:latin typeface="Times New Roman" pitchFamily="18" charset="0"/>
                </a:endParaRPr>
              </a:p>
            </p:txBody>
          </p:sp>
          <p:sp>
            <p:nvSpPr>
              <p:cNvPr id="29" name="Text Box 27"/>
              <p:cNvSpPr txBox="1">
                <a:spLocks noChangeArrowheads="1"/>
              </p:cNvSpPr>
              <p:nvPr/>
            </p:nvSpPr>
            <p:spPr bwMode="auto">
              <a:xfrm>
                <a:off x="299" y="1922"/>
                <a:ext cx="217" cy="250"/>
              </a:xfrm>
              <a:prstGeom prst="rect">
                <a:avLst/>
              </a:prstGeom>
              <a:noFill/>
              <a:ln w="9525">
                <a:noFill/>
                <a:miter lim="800000"/>
                <a:headEnd/>
                <a:tailEnd/>
              </a:ln>
            </p:spPr>
            <p:txBody>
              <a:bodyPr wrap="none">
                <a:spAutoFit/>
              </a:bodyPr>
              <a:lstStyle/>
              <a:p>
                <a:pPr algn="ctr"/>
                <a:r>
                  <a:rPr lang="en-US" dirty="0">
                    <a:solidFill>
                      <a:srgbClr val="FF0000"/>
                    </a:solidFill>
                  </a:rPr>
                  <a:t>B</a:t>
                </a:r>
                <a:endParaRPr lang="en-US" dirty="0">
                  <a:solidFill>
                    <a:srgbClr val="FF0000"/>
                  </a:solidFill>
                  <a:latin typeface="Times New Roman" pitchFamily="18" charset="0"/>
                </a:endParaRPr>
              </a:p>
            </p:txBody>
          </p:sp>
        </p:grpSp>
        <p:sp>
          <p:nvSpPr>
            <p:cNvPr id="24" name="Line 28"/>
            <p:cNvSpPr>
              <a:spLocks noChangeShapeType="1"/>
            </p:cNvSpPr>
            <p:nvPr/>
          </p:nvSpPr>
          <p:spPr bwMode="auto">
            <a:xfrm>
              <a:off x="780" y="1897"/>
              <a:ext cx="425" cy="0"/>
            </a:xfrm>
            <a:prstGeom prst="line">
              <a:avLst/>
            </a:prstGeom>
            <a:noFill/>
            <a:ln w="38100">
              <a:solidFill>
                <a:schemeClr val="tx1"/>
              </a:solidFill>
              <a:round/>
              <a:headEnd/>
              <a:tailEnd type="triangle" w="med" len="med"/>
            </a:ln>
          </p:spPr>
          <p:txBody>
            <a:bodyPr/>
            <a:lstStyle/>
            <a:p>
              <a:endParaRPr lang="en-IN" dirty="0"/>
            </a:p>
          </p:txBody>
        </p:sp>
        <p:sp>
          <p:nvSpPr>
            <p:cNvPr id="25" name="Line 29"/>
            <p:cNvSpPr>
              <a:spLocks noChangeShapeType="1"/>
            </p:cNvSpPr>
            <p:nvPr/>
          </p:nvSpPr>
          <p:spPr bwMode="auto">
            <a:xfrm>
              <a:off x="4518" y="1904"/>
              <a:ext cx="425" cy="0"/>
            </a:xfrm>
            <a:prstGeom prst="line">
              <a:avLst/>
            </a:prstGeom>
            <a:noFill/>
            <a:ln w="38100">
              <a:solidFill>
                <a:schemeClr val="tx1"/>
              </a:solidFill>
              <a:round/>
              <a:headEnd/>
              <a:tailEnd type="triangle" w="med" len="med"/>
            </a:ln>
          </p:spPr>
          <p:txBody>
            <a:bodyPr/>
            <a:lstStyle/>
            <a:p>
              <a:endParaRPr lang="en-IN" dirty="0"/>
            </a:p>
          </p:txBody>
        </p:sp>
        <p:pic>
          <p:nvPicPr>
            <p:cNvPr id="26" name="Picture 30" descr="BS00768_[1]"/>
            <p:cNvPicPr>
              <a:picLocks noChangeAspect="1" noChangeArrowheads="1"/>
            </p:cNvPicPr>
            <p:nvPr/>
          </p:nvPicPr>
          <p:blipFill>
            <a:blip r:embed="rId5" cstate="print"/>
            <a:srcRect/>
            <a:stretch>
              <a:fillRect/>
            </a:stretch>
          </p:blipFill>
          <p:spPr bwMode="auto">
            <a:xfrm flipH="1" flipV="1">
              <a:off x="1371" y="896"/>
              <a:ext cx="293" cy="152"/>
            </a:xfrm>
            <a:prstGeom prst="rect">
              <a:avLst/>
            </a:prstGeom>
            <a:noFill/>
            <a:ln w="9525">
              <a:noFill/>
              <a:miter lim="800000"/>
              <a:headEnd/>
              <a:tailEnd/>
            </a:ln>
          </p:spPr>
        </p:pic>
        <p:pic>
          <p:nvPicPr>
            <p:cNvPr id="27" name="Picture 31" descr="BS00768_[1]"/>
            <p:cNvPicPr>
              <a:picLocks noChangeAspect="1" noChangeArrowheads="1"/>
            </p:cNvPicPr>
            <p:nvPr/>
          </p:nvPicPr>
          <p:blipFill>
            <a:blip r:embed="rId5" cstate="print"/>
            <a:srcRect/>
            <a:stretch>
              <a:fillRect/>
            </a:stretch>
          </p:blipFill>
          <p:spPr bwMode="auto">
            <a:xfrm flipH="1" flipV="1">
              <a:off x="3625" y="955"/>
              <a:ext cx="293" cy="152"/>
            </a:xfrm>
            <a:prstGeom prst="rect">
              <a:avLst/>
            </a:prstGeom>
            <a:noFill/>
            <a:ln w="9525">
              <a:noFill/>
              <a:miter lim="800000"/>
              <a:headEnd/>
              <a:tailEnd/>
            </a:ln>
          </p:spPr>
        </p:pic>
      </p:grpSp>
      <p:sp>
        <p:nvSpPr>
          <p:cNvPr id="32" name="Rectangle 3"/>
          <p:cNvSpPr txBox="1">
            <a:spLocks noChangeArrowheads="1"/>
          </p:cNvSpPr>
          <p:nvPr/>
        </p:nvSpPr>
        <p:spPr>
          <a:xfrm>
            <a:off x="327025" y="4452938"/>
            <a:ext cx="8218488" cy="141446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ZapfDingbats" pitchFamily="82" charset="2"/>
              <a:buNone/>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m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plaintext message</a:t>
            </a: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ZapfDingbats" pitchFamily="82" charset="2"/>
              <a:buNone/>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a:t>
            </a:r>
            <a:r>
              <a:rPr kumimoji="0" lang="en-US" sz="2400" b="0" i="0" u="none" strike="noStrike" kern="1200" cap="none" spc="0" normalizeH="0" baseline="-25000" noProof="0" dirty="0" smtClean="0">
                <a:ln>
                  <a:noFill/>
                </a:ln>
                <a:solidFill>
                  <a:srgbClr val="FF0000"/>
                </a:solidFill>
                <a:effectLst/>
                <a:uLnTx/>
                <a:uFillTx/>
                <a:latin typeface="+mn-lt"/>
                <a:ea typeface="+mn-ea"/>
                <a:cs typeface="+mn-cs"/>
              </a:rPr>
              <a:t>A</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(m)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ciphertext, encrypted with key K</a:t>
            </a:r>
            <a:r>
              <a:rPr kumimoji="0" lang="en-US" sz="2400" b="0" i="0" u="none" strike="noStrike" kern="1200" cap="none" spc="0" normalizeH="0" baseline="-25000" noProof="0" dirty="0" smtClean="0">
                <a:ln>
                  <a:noFill/>
                </a:ln>
                <a:solidFill>
                  <a:schemeClr val="tx1"/>
                </a:solidFill>
                <a:effectLst/>
                <a:uLnTx/>
                <a:uFillTx/>
                <a:latin typeface="+mn-lt"/>
                <a:ea typeface="+mn-ea"/>
                <a:cs typeface="+mn-cs"/>
              </a:rPr>
              <a:t>A</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ZapfDingbats" pitchFamily="82" charset="2"/>
              <a:buNone/>
              <a:tabLst/>
              <a:defRPr/>
            </a:pPr>
            <a:r>
              <a:rPr kumimoji="0" lang="en-US" sz="2400" b="0" i="0" u="none" strike="noStrike" kern="1200" cap="none" spc="0" normalizeH="0" baseline="0" noProof="0" dirty="0" smtClean="0">
                <a:ln>
                  <a:noFill/>
                </a:ln>
                <a:solidFill>
                  <a:srgbClr val="FF3300"/>
                </a:solidFill>
                <a:effectLst/>
                <a:uLnTx/>
                <a:uFillTx/>
                <a:latin typeface="+mn-lt"/>
                <a:ea typeface="+mn-ea"/>
                <a:cs typeface="+mn-cs"/>
              </a:rPr>
              <a:t>m = K</a:t>
            </a:r>
            <a:r>
              <a:rPr kumimoji="0" lang="en-US" sz="2400" b="0" i="0" u="none" strike="noStrike" kern="1200" cap="none" spc="0" normalizeH="0" baseline="-25000" noProof="0" dirty="0" smtClean="0">
                <a:ln>
                  <a:noFill/>
                </a:ln>
                <a:solidFill>
                  <a:srgbClr val="FF3300"/>
                </a:solidFill>
                <a:effectLst/>
                <a:uLnTx/>
                <a:uFillTx/>
                <a:latin typeface="+mn-lt"/>
                <a:ea typeface="+mn-ea"/>
                <a:cs typeface="+mn-cs"/>
              </a:rPr>
              <a:t>B</a:t>
            </a:r>
            <a:r>
              <a:rPr kumimoji="0" lang="en-US" sz="2400" b="0" i="0" u="none" strike="noStrike" kern="1200" cap="none" spc="0" normalizeH="0" baseline="0" noProof="0" dirty="0" smtClean="0">
                <a:ln>
                  <a:noFill/>
                </a:ln>
                <a:solidFill>
                  <a:srgbClr val="FF3300"/>
                </a:solidFill>
                <a:effectLst/>
                <a:uLnTx/>
                <a:uFillTx/>
                <a:latin typeface="+mn-lt"/>
                <a:ea typeface="+mn-ea"/>
                <a:cs typeface="+mn-cs"/>
              </a:rPr>
              <a:t>(K</a:t>
            </a:r>
            <a:r>
              <a:rPr kumimoji="0" lang="en-US" sz="2400" b="0" i="0" u="none" strike="noStrike" kern="1200" cap="none" spc="0" normalizeH="0" baseline="-25000" noProof="0" dirty="0" smtClean="0">
                <a:ln>
                  <a:noFill/>
                </a:ln>
                <a:solidFill>
                  <a:srgbClr val="FF3300"/>
                </a:solidFill>
                <a:effectLst/>
                <a:uLnTx/>
                <a:uFillTx/>
                <a:latin typeface="+mn-lt"/>
                <a:ea typeface="+mn-ea"/>
                <a:cs typeface="+mn-cs"/>
              </a:rPr>
              <a:t>A</a:t>
            </a:r>
            <a:r>
              <a:rPr kumimoji="0" lang="en-US" sz="2400" b="0" i="0" u="none" strike="noStrike" kern="1200" cap="none" spc="0" normalizeH="0" baseline="0" noProof="0" dirty="0" smtClean="0">
                <a:ln>
                  <a:noFill/>
                </a:ln>
                <a:solidFill>
                  <a:srgbClr val="FF3300"/>
                </a:solidFill>
                <a:effectLst/>
                <a:uLnTx/>
                <a:uFillTx/>
                <a:latin typeface="+mn-lt"/>
                <a:ea typeface="+mn-ea"/>
                <a:cs typeface="+mn-cs"/>
              </a:rPr>
              <a:t>(m))</a:t>
            </a:r>
            <a:endParaRPr kumimoji="0" lang="en-US" sz="2400" b="0" i="0" u="none" strike="noStrike" kern="1200" cap="none" spc="0" normalizeH="0" baseline="-25000" noProof="0" dirty="0" smtClean="0">
              <a:ln>
                <a:noFill/>
              </a:ln>
              <a:solidFill>
                <a:srgbClr val="FF330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ZapfDingbats" pitchFamily="8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 name="Slide Number Placeholder 32"/>
          <p:cNvSpPr>
            <a:spLocks noGrp="1"/>
          </p:cNvSpPr>
          <p:nvPr>
            <p:ph type="sldNum" sz="quarter" idx="12"/>
          </p:nvPr>
        </p:nvSpPr>
        <p:spPr>
          <a:xfrm>
            <a:off x="6804248" y="6381328"/>
            <a:ext cx="588336" cy="228600"/>
          </a:xfrm>
        </p:spPr>
        <p:txBody>
          <a:bodyPr/>
          <a:lstStyle/>
          <a:p>
            <a:fld id="{25C1E6C2-2095-40D1-B904-E6C777114388}" type="slidenum">
              <a:rPr lang="en-IN" smtClean="0"/>
              <a:pPr/>
              <a:t>5</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CONTINUED</a:t>
            </a:r>
            <a:endParaRPr lang="en-IN" dirty="0">
              <a:solidFill>
                <a:srgbClr val="C00000"/>
              </a:solidFill>
            </a:endParaRPr>
          </a:p>
        </p:txBody>
      </p:sp>
      <p:sp>
        <p:nvSpPr>
          <p:cNvPr id="3" name="Content Placeholder 2"/>
          <p:cNvSpPr>
            <a:spLocks noGrp="1"/>
          </p:cNvSpPr>
          <p:nvPr>
            <p:ph idx="1"/>
          </p:nvPr>
        </p:nvSpPr>
        <p:spPr/>
        <p:txBody>
          <a:bodyPr/>
          <a:lstStyle/>
          <a:p>
            <a:pPr>
              <a:buNone/>
            </a:pPr>
            <a:endParaRPr lang="en-IN" dirty="0" smtClean="0"/>
          </a:p>
          <a:p>
            <a:pPr>
              <a:buNone/>
            </a:pPr>
            <a:endParaRPr lang="en-IN" b="1" dirty="0" smtClean="0">
              <a:solidFill>
                <a:srgbClr val="FF0000"/>
              </a:solidFill>
            </a:endParaRPr>
          </a:p>
          <a:p>
            <a:pPr>
              <a:buNone/>
            </a:pPr>
            <a:r>
              <a:rPr lang="en-IN" sz="2800" b="1" dirty="0" smtClean="0">
                <a:solidFill>
                  <a:srgbClr val="FF0000"/>
                </a:solidFill>
              </a:rPr>
              <a:t>KERCHOFF’s PRINCIPLE </a:t>
            </a:r>
            <a:r>
              <a:rPr lang="en-IN" dirty="0" smtClean="0"/>
              <a:t>: </a:t>
            </a:r>
          </a:p>
          <a:p>
            <a:pPr>
              <a:buNone/>
            </a:pPr>
            <a:r>
              <a:rPr lang="en-IN" i="1" dirty="0" smtClean="0"/>
              <a:t>          All algorithms must be public; only the keys are secret.</a:t>
            </a:r>
            <a:endParaRPr lang="en-IN" i="1" dirty="0"/>
          </a:p>
        </p:txBody>
      </p:sp>
      <p:sp>
        <p:nvSpPr>
          <p:cNvPr id="4" name="Slide Number Placeholder 3"/>
          <p:cNvSpPr>
            <a:spLocks noGrp="1"/>
          </p:cNvSpPr>
          <p:nvPr>
            <p:ph type="sldNum" sz="quarter" idx="12"/>
          </p:nvPr>
        </p:nvSpPr>
        <p:spPr>
          <a:xfrm>
            <a:off x="6876256" y="6381328"/>
            <a:ext cx="588336" cy="228600"/>
          </a:xfrm>
        </p:spPr>
        <p:txBody>
          <a:bodyPr/>
          <a:lstStyle/>
          <a:p>
            <a:fld id="{25C1E6C2-2095-40D1-B904-E6C777114388}"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PRINCIPLES OF CRYPTOGRAPHY</a:t>
            </a:r>
            <a:endParaRPr lang="en-IN" dirty="0">
              <a:solidFill>
                <a:srgbClr val="C00000"/>
              </a:solidFill>
            </a:endParaRPr>
          </a:p>
        </p:txBody>
      </p:sp>
      <p:sp>
        <p:nvSpPr>
          <p:cNvPr id="3" name="Content Placeholder 2"/>
          <p:cNvSpPr>
            <a:spLocks noGrp="1"/>
          </p:cNvSpPr>
          <p:nvPr>
            <p:ph idx="1"/>
          </p:nvPr>
        </p:nvSpPr>
        <p:spPr/>
        <p:txBody>
          <a:bodyPr/>
          <a:lstStyle/>
          <a:p>
            <a:endParaRPr lang="en-IN" dirty="0" smtClean="0">
              <a:solidFill>
                <a:srgbClr val="FF0000"/>
              </a:solidFill>
            </a:endParaRPr>
          </a:p>
          <a:p>
            <a:r>
              <a:rPr lang="en-IN" sz="2800" dirty="0" smtClean="0">
                <a:solidFill>
                  <a:srgbClr val="FF0000"/>
                </a:solidFill>
              </a:rPr>
              <a:t>Redundancy</a:t>
            </a:r>
            <a:r>
              <a:rPr lang="en-IN" dirty="0" smtClean="0"/>
              <a:t>: Messages must contain some redundancy.</a:t>
            </a:r>
          </a:p>
          <a:p>
            <a:pPr>
              <a:buNone/>
            </a:pPr>
            <a:endParaRPr lang="en-IN" dirty="0" smtClean="0"/>
          </a:p>
          <a:p>
            <a:r>
              <a:rPr lang="en-IN" sz="2800" dirty="0" smtClean="0">
                <a:solidFill>
                  <a:srgbClr val="FF0000"/>
                </a:solidFill>
              </a:rPr>
              <a:t>Freshness</a:t>
            </a:r>
            <a:r>
              <a:rPr lang="en-IN" sz="2800" dirty="0" smtClean="0"/>
              <a:t> </a:t>
            </a:r>
            <a:r>
              <a:rPr lang="en-IN" dirty="0" smtClean="0"/>
              <a:t>: Some method is needed to foil replay attacks.</a:t>
            </a:r>
          </a:p>
        </p:txBody>
      </p:sp>
      <p:sp>
        <p:nvSpPr>
          <p:cNvPr id="4" name="Slide Number Placeholder 3"/>
          <p:cNvSpPr>
            <a:spLocks noGrp="1"/>
          </p:cNvSpPr>
          <p:nvPr>
            <p:ph type="sldNum" sz="quarter" idx="12"/>
          </p:nvPr>
        </p:nvSpPr>
        <p:spPr>
          <a:xfrm>
            <a:off x="6948264" y="6381328"/>
            <a:ext cx="588336" cy="228600"/>
          </a:xfrm>
        </p:spPr>
        <p:txBody>
          <a:bodyPr/>
          <a:lstStyle/>
          <a:p>
            <a:fld id="{25C1E6C2-2095-40D1-B904-E6C777114388}" type="slidenum">
              <a:rPr lang="en-IN" smtClean="0"/>
              <a:pPr/>
              <a:t>7</a:t>
            </a:fld>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TYPES OF CRYPTOGRAPHY</a:t>
            </a:r>
            <a:endParaRPr lang="en-IN" dirty="0">
              <a:solidFill>
                <a:srgbClr val="C00000"/>
              </a:solidFill>
            </a:endParaRPr>
          </a:p>
        </p:txBody>
      </p:sp>
      <p:sp>
        <p:nvSpPr>
          <p:cNvPr id="3" name="Content Placeholder 2"/>
          <p:cNvSpPr>
            <a:spLocks noGrp="1"/>
          </p:cNvSpPr>
          <p:nvPr>
            <p:ph sz="half" idx="1"/>
          </p:nvPr>
        </p:nvSpPr>
        <p:spPr>
          <a:xfrm>
            <a:off x="457200" y="1600200"/>
            <a:ext cx="7067128" cy="4637112"/>
          </a:xfrm>
        </p:spPr>
        <p:txBody>
          <a:bodyPr/>
          <a:lstStyle/>
          <a:p>
            <a:pPr>
              <a:buNone/>
            </a:pPr>
            <a:endParaRPr lang="en-IN" dirty="0" smtClean="0"/>
          </a:p>
          <a:p>
            <a:endParaRPr lang="en-IN" dirty="0"/>
          </a:p>
        </p:txBody>
      </p:sp>
      <p:sp>
        <p:nvSpPr>
          <p:cNvPr id="4" name="Content Placeholder 3"/>
          <p:cNvSpPr>
            <a:spLocks noGrp="1"/>
          </p:cNvSpPr>
          <p:nvPr>
            <p:ph sz="half" idx="2"/>
          </p:nvPr>
        </p:nvSpPr>
        <p:spPr>
          <a:xfrm>
            <a:off x="467544" y="1600200"/>
            <a:ext cx="7231704" cy="4525963"/>
          </a:xfrm>
        </p:spPr>
        <p:txBody>
          <a:bodyPr/>
          <a:lstStyle/>
          <a:p>
            <a:pPr>
              <a:buNone/>
            </a:pPr>
            <a:r>
              <a:rPr lang="en-IN" dirty="0" smtClean="0"/>
              <a:t> </a:t>
            </a:r>
          </a:p>
          <a:p>
            <a:pPr>
              <a:buNone/>
            </a:pPr>
            <a:endParaRPr lang="en-IN" dirty="0"/>
          </a:p>
        </p:txBody>
      </p:sp>
      <p:cxnSp>
        <p:nvCxnSpPr>
          <p:cNvPr id="6" name="Straight Arrow Connector 5"/>
          <p:cNvCxnSpPr>
            <a:stCxn id="4" idx="0"/>
          </p:cNvCxnSpPr>
          <p:nvPr/>
        </p:nvCxnSpPr>
        <p:spPr>
          <a:xfrm flipH="1">
            <a:off x="2123728" y="1600200"/>
            <a:ext cx="1959668" cy="1324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p:cNvCxnSpPr>
          <p:nvPr/>
        </p:nvCxnSpPr>
        <p:spPr>
          <a:xfrm>
            <a:off x="4083396" y="1600200"/>
            <a:ext cx="1712740" cy="1396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115616" y="2996952"/>
            <a:ext cx="1944216" cy="273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5148064" y="2996952"/>
            <a:ext cx="2016224" cy="2952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1187624" y="3933056"/>
            <a:ext cx="1872208" cy="1200329"/>
          </a:xfrm>
          <a:prstGeom prst="rect">
            <a:avLst/>
          </a:prstGeom>
          <a:noFill/>
        </p:spPr>
        <p:txBody>
          <a:bodyPr wrap="square" rtlCol="0">
            <a:spAutoFit/>
          </a:bodyPr>
          <a:lstStyle/>
          <a:p>
            <a:r>
              <a:rPr lang="en-IN" sz="2400" b="1" dirty="0" smtClean="0">
                <a:solidFill>
                  <a:schemeClr val="bg1"/>
                </a:solidFill>
              </a:rPr>
              <a:t>SYMMETRIC</a:t>
            </a:r>
          </a:p>
          <a:p>
            <a:r>
              <a:rPr lang="en-IN" sz="2400" b="1" dirty="0" smtClean="0">
                <a:solidFill>
                  <a:schemeClr val="bg1"/>
                </a:solidFill>
              </a:rPr>
              <a:t>(sharing </a:t>
            </a:r>
          </a:p>
          <a:p>
            <a:r>
              <a:rPr lang="en-IN" sz="2400" b="1" dirty="0">
                <a:solidFill>
                  <a:schemeClr val="bg1"/>
                </a:solidFill>
              </a:rPr>
              <a:t> </a:t>
            </a:r>
            <a:r>
              <a:rPr lang="en-IN" sz="2400" b="1" dirty="0" smtClean="0">
                <a:solidFill>
                  <a:schemeClr val="bg1"/>
                </a:solidFill>
              </a:rPr>
              <a:t>   secrecy)</a:t>
            </a:r>
            <a:endParaRPr lang="en-IN" sz="2400" b="1" dirty="0">
              <a:solidFill>
                <a:schemeClr val="bg1"/>
              </a:solidFill>
            </a:endParaRPr>
          </a:p>
        </p:txBody>
      </p:sp>
      <p:sp>
        <p:nvSpPr>
          <p:cNvPr id="12" name="TextBox 11"/>
          <p:cNvSpPr txBox="1"/>
          <p:nvPr/>
        </p:nvSpPr>
        <p:spPr>
          <a:xfrm>
            <a:off x="5148064" y="4077072"/>
            <a:ext cx="2088232" cy="1200329"/>
          </a:xfrm>
          <a:prstGeom prst="rect">
            <a:avLst/>
          </a:prstGeom>
          <a:noFill/>
        </p:spPr>
        <p:txBody>
          <a:bodyPr wrap="square" rtlCol="0">
            <a:spAutoFit/>
          </a:bodyPr>
          <a:lstStyle/>
          <a:p>
            <a:r>
              <a:rPr lang="en-IN" sz="2400" b="1" dirty="0" smtClean="0">
                <a:solidFill>
                  <a:schemeClr val="bg1"/>
                </a:solidFill>
              </a:rPr>
              <a:t>ASYMMETRIC</a:t>
            </a:r>
          </a:p>
          <a:p>
            <a:r>
              <a:rPr lang="en-IN" sz="2400" b="1" dirty="0" smtClean="0">
                <a:solidFill>
                  <a:schemeClr val="bg1"/>
                </a:solidFill>
              </a:rPr>
              <a:t> (personal</a:t>
            </a:r>
          </a:p>
          <a:p>
            <a:r>
              <a:rPr lang="en-IN" sz="2400" b="1" dirty="0">
                <a:solidFill>
                  <a:schemeClr val="bg1"/>
                </a:solidFill>
              </a:rPr>
              <a:t> </a:t>
            </a:r>
            <a:r>
              <a:rPr lang="en-IN" sz="2400" b="1" dirty="0" smtClean="0">
                <a:solidFill>
                  <a:schemeClr val="bg1"/>
                </a:solidFill>
              </a:rPr>
              <a:t>    secrecy)</a:t>
            </a:r>
            <a:endParaRPr lang="en-IN" sz="2400" b="1" dirty="0">
              <a:solidFill>
                <a:schemeClr val="bg1"/>
              </a:solidFill>
            </a:endParaRPr>
          </a:p>
        </p:txBody>
      </p:sp>
      <p:sp>
        <p:nvSpPr>
          <p:cNvPr id="13" name="Slide Number Placeholder 12"/>
          <p:cNvSpPr>
            <a:spLocks noGrp="1"/>
          </p:cNvSpPr>
          <p:nvPr>
            <p:ph type="sldNum" sz="quarter" idx="12"/>
          </p:nvPr>
        </p:nvSpPr>
        <p:spPr>
          <a:xfrm>
            <a:off x="6948264" y="6381328"/>
            <a:ext cx="588336" cy="228600"/>
          </a:xfrm>
        </p:spPr>
        <p:txBody>
          <a:bodyPr/>
          <a:lstStyle/>
          <a:p>
            <a:fld id="{25C1E6C2-2095-40D1-B904-E6C777114388}"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C00000"/>
                </a:solidFill>
              </a:rPr>
              <a:t>ONE-TIME PADS</a:t>
            </a:r>
            <a:endParaRPr lang="en-IN" dirty="0">
              <a:solidFill>
                <a:srgbClr val="C00000"/>
              </a:solidFill>
            </a:endParaRPr>
          </a:p>
        </p:txBody>
      </p:sp>
      <p:sp>
        <p:nvSpPr>
          <p:cNvPr id="3" name="Content Placeholder 2"/>
          <p:cNvSpPr>
            <a:spLocks noGrp="1"/>
          </p:cNvSpPr>
          <p:nvPr>
            <p:ph idx="1"/>
          </p:nvPr>
        </p:nvSpPr>
        <p:spPr/>
        <p:txBody>
          <a:bodyPr/>
          <a:lstStyle/>
          <a:p>
            <a:pPr algn="just">
              <a:buNone/>
            </a:pPr>
            <a:r>
              <a:rPr lang="en-US" dirty="0" smtClean="0"/>
              <a:t>   </a:t>
            </a:r>
          </a:p>
          <a:p>
            <a:pPr algn="just">
              <a:buNone/>
            </a:pPr>
            <a:r>
              <a:rPr lang="en-US" dirty="0" smtClean="0"/>
              <a:t>   One of the goals of cryptography is perfect secrecy. A study by Shannon has shown that perfect secrecy can be achieved if each plaintext symbol is encrypted with a key randomly chosen from a key domain. This idea is used in a cipher called one-time pad, invented by </a:t>
            </a:r>
            <a:r>
              <a:rPr lang="en-US" dirty="0" smtClean="0">
                <a:solidFill>
                  <a:srgbClr val="FF0000"/>
                </a:solidFill>
              </a:rPr>
              <a:t>Vernam</a:t>
            </a:r>
            <a:r>
              <a:rPr lang="en-US" dirty="0" smtClean="0"/>
              <a:t>. </a:t>
            </a:r>
          </a:p>
          <a:p>
            <a:pPr>
              <a:buNone/>
            </a:pPr>
            <a:endParaRPr lang="en-IN" dirty="0"/>
          </a:p>
        </p:txBody>
      </p:sp>
      <p:sp>
        <p:nvSpPr>
          <p:cNvPr id="4" name="Slide Number Placeholder 3"/>
          <p:cNvSpPr>
            <a:spLocks noGrp="1"/>
          </p:cNvSpPr>
          <p:nvPr>
            <p:ph type="sldNum" sz="quarter" idx="12"/>
          </p:nvPr>
        </p:nvSpPr>
        <p:spPr>
          <a:xfrm>
            <a:off x="7092280" y="6309320"/>
            <a:ext cx="588336" cy="228600"/>
          </a:xfrm>
        </p:spPr>
        <p:txBody>
          <a:bodyPr/>
          <a:lstStyle/>
          <a:p>
            <a:fld id="{25C1E6C2-2095-40D1-B904-E6C777114388}" type="slidenum">
              <a:rPr lang="en-IN" smtClean="0"/>
              <a:pPr/>
              <a:t>9</a:t>
            </a:fld>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356</TotalTime>
  <Words>878</Words>
  <Application>Microsoft Office PowerPoint</Application>
  <PresentationFormat>On-screen Show (4:3)</PresentationFormat>
  <Paragraphs>177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CRYPTOGRAPHY</vt:lpstr>
      <vt:lpstr> BASICS</vt:lpstr>
      <vt:lpstr> OBJECTIVES</vt:lpstr>
      <vt:lpstr> BASIC TERMINOLOGY</vt:lpstr>
      <vt:lpstr>THE LANGUAGE OF CRYTOGRAPHY</vt:lpstr>
      <vt:lpstr>CONTINUED</vt:lpstr>
      <vt:lpstr>PRINCIPLES OF CRYPTOGRAPHY</vt:lpstr>
      <vt:lpstr>TYPES OF CRYPTOGRAPHY</vt:lpstr>
      <vt:lpstr> ONE-TIME PADS</vt:lpstr>
      <vt:lpstr>QUANTUM CRYPTOGRAPHY</vt:lpstr>
      <vt:lpstr>BB84 PROTOCOL</vt:lpstr>
      <vt:lpstr>BB84 PROTOCOL CONTINUED</vt:lpstr>
      <vt:lpstr>BB84 PROTOCOL CONTINUED</vt:lpstr>
      <vt:lpstr>CONTINUED</vt:lpstr>
      <vt:lpstr>PUBLIC KEY CRYPTOGRAPHY</vt:lpstr>
      <vt:lpstr>CONTINUED</vt:lpstr>
      <vt:lpstr>DIGITAL SIGNATURE</vt:lpstr>
      <vt:lpstr>DIGITAL CERTIFICATE</vt:lpstr>
      <vt:lpstr>CONTINUED</vt:lpstr>
      <vt:lpstr>PUBLIC KEY INFRASTRUCTURE</vt:lpstr>
      <vt:lpstr>X509 PKI – Technical View </vt:lpstr>
      <vt:lpstr>8509 PKI – SIMPLE MODEL</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bhavika</dc:creator>
  <cp:lastModifiedBy>bhavika</cp:lastModifiedBy>
  <cp:revision>27</cp:revision>
  <dcterms:created xsi:type="dcterms:W3CDTF">2013-03-04T08:29:25Z</dcterms:created>
  <dcterms:modified xsi:type="dcterms:W3CDTF">2013-03-04T16:47:59Z</dcterms:modified>
</cp:coreProperties>
</file>