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314" r:id="rId3"/>
    <p:sldId id="315" r:id="rId4"/>
    <p:sldId id="313" r:id="rId5"/>
    <p:sldId id="316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9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39-46EF-BFB1-85DB31F8BB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ABB</c:v>
                </c:pt>
                <c:pt idx="1">
                  <c:v>KAWASAKI</c:v>
                </c:pt>
                <c:pt idx="2">
                  <c:v>KUKA</c:v>
                </c:pt>
                <c:pt idx="3">
                  <c:v>EPSON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0.21</c:v>
                </c:pt>
                <c:pt idx="1">
                  <c:v>0.09</c:v>
                </c:pt>
                <c:pt idx="2">
                  <c:v>0.09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39-46EF-BFB1-85DB31F8B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0455591514363E-2"/>
          <c:y val="5.4299934137465207E-2"/>
          <c:w val="0.93171117526550651"/>
          <c:h val="0.767425980976346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276.10000000000002</c:v>
                </c:pt>
                <c:pt idx="1">
                  <c:v>189.6</c:v>
                </c:pt>
                <c:pt idx="2">
                  <c:v>200.7</c:v>
                </c:pt>
                <c:pt idx="3">
                  <c:v>250.8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D4-446B-A5D8-76BFF0841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829128"/>
        <c:axId val="378830928"/>
      </c:barChart>
      <c:catAx>
        <c:axId val="37882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30928"/>
        <c:crosses val="autoZero"/>
        <c:auto val="1"/>
        <c:lblAlgn val="ctr"/>
        <c:lblOffset val="100"/>
        <c:noMultiLvlLbl val="0"/>
      </c:catAx>
      <c:valAx>
        <c:axId val="37883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29128"/>
        <c:crosses val="autoZero"/>
        <c:crossBetween val="between"/>
      </c:valAx>
      <c:spPr>
        <a:noFill/>
        <a:ln>
          <a:solidFill>
            <a:schemeClr val="accent4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0.37662</cdr:x>
      <cdr:y>0.89429</cdr:y>
    </cdr:from>
    <cdr:to>
      <cdr:x>0.64935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1457E1C-90C1-E79E-C103-B527ADE7CD8D}"/>
            </a:ext>
          </a:extLst>
        </cdr:cNvPr>
        <cdr:cNvSpPr txBox="1"/>
      </cdr:nvSpPr>
      <cdr:spPr>
        <a:xfrm xmlns:a="http://schemas.openxmlformats.org/drawingml/2006/main">
          <a:off x="2088232" y="4464496"/>
          <a:ext cx="1512168" cy="527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ROBOTICS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023B5-5DB5-4458-BE07-A596032ABF6B}" type="datetime1">
              <a:rPr lang="en-US" smtClean="0"/>
              <a:t>8/30/2024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ROBOT INFO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ROBOTICS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F6616-1504-4598-8D91-0A50CF5DCA41}" type="datetime1">
              <a:rPr lang="en-US" smtClean="0"/>
              <a:t>8/30/2024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ROBOT INFO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rsal-robots.com/" TargetMode="External"/><Relationship Id="rId2" Type="http://schemas.openxmlformats.org/officeDocument/2006/relationships/hyperlink" Target="https://us.aibo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nimble.com/" TargetMode="External"/><Relationship Id="rId4" Type="http://schemas.openxmlformats.org/officeDocument/2006/relationships/hyperlink" Target="http://global.shar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3852" y="332656"/>
            <a:ext cx="8229600" cy="2895600"/>
          </a:xfrm>
        </p:spPr>
        <p:txBody>
          <a:bodyPr/>
          <a:lstStyle/>
          <a:p>
            <a:r>
              <a:rPr lang="en-US" dirty="0"/>
              <a:t>ROBOTICS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0E1F30-BF34-0EB2-4DAF-629DB6C0F3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70181" y="3462874"/>
            <a:ext cx="101531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Robotics is the interdisciplinary field that integrates mechanical engineering, electrical engineering, and computer science to design, build, and operate robots.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5126-E279-02B8-AD55-A6757F57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Giants of Industrial Robotics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5F034-428F-E0FF-290A-352D64DA6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381667"/>
              </p:ext>
            </p:extLst>
          </p:nvPr>
        </p:nvGraphicFramePr>
        <p:xfrm>
          <a:off x="1773932" y="1905000"/>
          <a:ext cx="3174405" cy="36122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2196">
                  <a:extLst>
                    <a:ext uri="{9D8B030D-6E8A-4147-A177-3AD203B41FA5}">
                      <a16:colId xmlns:a16="http://schemas.microsoft.com/office/drawing/2014/main" val="2981550995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3120935958"/>
                    </a:ext>
                  </a:extLst>
                </a:gridCol>
              </a:tblGrid>
              <a:tr h="602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53204"/>
                  </a:ext>
                </a:extLst>
              </a:tr>
              <a:tr h="602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43598"/>
                  </a:ext>
                </a:extLst>
              </a:tr>
              <a:tr h="602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KAWASAKI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6996"/>
                  </a:ext>
                </a:extLst>
              </a:tr>
              <a:tr h="602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KUKA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06583"/>
                  </a:ext>
                </a:extLst>
              </a:tr>
              <a:tr h="602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71684"/>
                  </a:ext>
                </a:extLst>
              </a:tr>
              <a:tr h="602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FANUC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589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B11849B-60FE-BE0A-EBD6-B5DC0D621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39788"/>
              </p:ext>
            </p:extLst>
          </p:nvPr>
        </p:nvGraphicFramePr>
        <p:xfrm>
          <a:off x="6526460" y="1348917"/>
          <a:ext cx="5400601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2454C29-F7A3-A235-5CC4-F6FF5C88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B87F43-D26E-05B3-6BDF-F42D5DC9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 lang="en-IN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A53774C-B03B-53DE-379B-B3A80147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3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11A6-8EFA-EE49-7341-3589EFDD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IN ROBOTICS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CE73FE-14D4-9745-1D03-B72A01A73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95009"/>
              </p:ext>
            </p:extLst>
          </p:nvPr>
        </p:nvGraphicFramePr>
        <p:xfrm>
          <a:off x="1522413" y="1904999"/>
          <a:ext cx="4572000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02038634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5100434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INVESTMENT9</a:t>
                      </a:r>
                    </a:p>
                    <a:p>
                      <a:pPr algn="ctr"/>
                      <a:r>
                        <a:rPr lang="en-US" dirty="0"/>
                        <a:t>(IN $B)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839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996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189.6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463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861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1951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731C297-E53F-CF48-7F82-C7A9D9D8A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295222"/>
              </p:ext>
            </p:extLst>
          </p:nvPr>
        </p:nvGraphicFramePr>
        <p:xfrm>
          <a:off x="6238428" y="1484784"/>
          <a:ext cx="5544616" cy="4992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B376009-F588-A9CB-7599-1F479E84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A8C6603-D120-0557-E066-9EC2493C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 lang="en-I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D4D1B65-A5E0-AACA-7AE5-1C25A8E1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7" y="381000"/>
            <a:ext cx="6984775" cy="743744"/>
          </a:xfrm>
        </p:spPr>
        <p:txBody>
          <a:bodyPr/>
          <a:lstStyle/>
          <a:p>
            <a:r>
              <a:rPr lang="en-US" b="1" dirty="0"/>
              <a:t>: Key Components of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773" y="1484784"/>
            <a:ext cx="7632847" cy="49922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Sensors:</a:t>
            </a:r>
            <a:r>
              <a:rPr lang="en-US" dirty="0"/>
              <a:t> Gather data about the robot’s environment (e.g., cameras, lidar).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Actuators:</a:t>
            </a:r>
            <a:r>
              <a:rPr lang="en-US" dirty="0"/>
              <a:t> Move and control the robot’s limbs and parts (e.g., motors, servos).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Controller:</a:t>
            </a:r>
            <a:r>
              <a:rPr lang="en-US" dirty="0"/>
              <a:t> The “brain” of the robot, which processes inputs and makes decisions.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Power Supply:</a:t>
            </a:r>
            <a:r>
              <a:rPr lang="en-US" dirty="0"/>
              <a:t> Provides energy for the robot’s operation.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Software:</a:t>
            </a:r>
            <a:r>
              <a:rPr lang="en-US" dirty="0"/>
              <a:t> Programs that control the robot's actions and responses.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24C03-BD25-4ECB-0918-88B6F164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692697"/>
            <a:ext cx="4032448" cy="499221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5F4695-312A-BC9E-F695-4318CAF1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DC12D8-2781-007E-5D72-CDF18BF1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A7C8D8-DFC0-179F-DC16-D387C96D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068D-1571-EBB2-457E-8AFFD86B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ROBOTS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B11D-6067-AF53-7D46-94D38339C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7757983" cy="411480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AIBO 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 </a:t>
            </a:r>
            <a:r>
              <a:rPr lang="en-IN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 10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 err="1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RoBoHon</a:t>
            </a:r>
            <a:endParaRPr lang="en-IN" dirty="0">
              <a:solidFill>
                <a:schemeClr val="accent1"/>
              </a:solidFill>
            </a:endParaRPr>
          </a:p>
          <a:p>
            <a:pPr algn="l"/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Nimble</a:t>
            </a:r>
            <a:br>
              <a:rPr lang="en-US" dirty="0"/>
            </a:br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82E7A-A131-ACFD-3B51-4EA7ADE5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94C9BD5-45DC-FF96-F7F7-49CF6314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050042-0D07-9F32-F993-AD313F15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68</TotalTime>
  <Words>163</Words>
  <Application>Microsoft Office PowerPoint</Application>
  <PresentationFormat>Custom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ROBOTICS</vt:lpstr>
      <vt:lpstr>The Giants of Industrial Robotics</vt:lpstr>
      <vt:lpstr>INVESTMENT IN ROBOTICS</vt:lpstr>
      <vt:lpstr>: Key Components of Robots</vt:lpstr>
      <vt:lpstr>UPCOMING ROBOTS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2024-08-27T04:07:23Z</dcterms:created>
  <dcterms:modified xsi:type="dcterms:W3CDTF">2024-08-30T06:48:45Z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