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008" y="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2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2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Coal Production in India – Dashboard Report</a:t>
            </a:r>
          </a:p>
        </p:txBody>
      </p:sp>
      <p:pic>
        <p:nvPicPr>
          <p:cNvPr id="3" name="Picture 2" descr="Screenshot 2025-04-09 1714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42" y="1097280"/>
            <a:ext cx="733311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Key Production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760" y="3535680"/>
            <a:ext cx="5841343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Total Coal Production: 730.75 MT</a:t>
            </a:r>
          </a:p>
          <a:p>
            <a:r>
              <a:rPr dirty="0"/>
              <a:t>• Total Lignite Production: 42.72 MT</a:t>
            </a:r>
          </a:p>
          <a:p>
            <a:endParaRPr lang="en-US" dirty="0"/>
          </a:p>
          <a:p>
            <a:endParaRPr dirty="0"/>
          </a:p>
          <a:p>
            <a:r>
              <a:rPr dirty="0"/>
              <a:t>Insight:</a:t>
            </a:r>
          </a:p>
          <a:p>
            <a:r>
              <a:rPr dirty="0"/>
              <a:t>Coal accounts for ~94.5% of the total mined material,</a:t>
            </a:r>
            <a:endParaRPr lang="en-US" dirty="0"/>
          </a:p>
          <a:p>
            <a:r>
              <a:rPr dirty="0"/>
              <a:t> indicating dominance in Indian thermal resource extraction.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37ECC6DF-0C6C-58ED-4870-1D31A2D5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914400"/>
            <a:ext cx="2287181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Ownership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67760"/>
            <a:ext cx="5984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Insight:</a:t>
            </a:r>
          </a:p>
          <a:p>
            <a:r>
              <a:rPr dirty="0"/>
              <a:t>Government ownership dominates with 83% of mines,</a:t>
            </a:r>
          </a:p>
          <a:p>
            <a:r>
              <a:rPr dirty="0"/>
              <a:t>showing strong public sector control.</a:t>
            </a:r>
          </a:p>
        </p:txBody>
      </p:sp>
      <p:pic>
        <p:nvPicPr>
          <p:cNvPr id="6" name="Picture 5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B49DA082-41EB-5549-C302-92A9767A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3" y="950770"/>
            <a:ext cx="2129328" cy="2155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Mine Type Breakdown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924" y="401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Insight:</a:t>
            </a:r>
          </a:p>
          <a:p>
            <a:r>
              <a:rPr dirty="0"/>
              <a:t>Open Cast (OC) mining accounts for over 93% of all production,</a:t>
            </a:r>
          </a:p>
          <a:p>
            <a:r>
              <a:rPr dirty="0"/>
              <a:t>suggesting surface mining is the most efficient and widely used.</a:t>
            </a:r>
          </a:p>
        </p:txBody>
      </p:sp>
      <p:pic>
        <p:nvPicPr>
          <p:cNvPr id="8" name="Picture 7" descr="A blue circle with black and yellow numbers&#10;&#10;AI-generated content may be incorrect.">
            <a:extLst>
              <a:ext uri="{FF2B5EF4-FFF2-40B4-BE49-F238E27FC236}">
                <a16:creationId xmlns:a16="http://schemas.microsoft.com/office/drawing/2014/main" id="{ACC09A6B-9BDA-B77C-7359-75556857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4" y="1344969"/>
            <a:ext cx="2008705" cy="20840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920" y="711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Top Producing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8960" y="3847242"/>
            <a:ext cx="3657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Insight:</a:t>
            </a:r>
          </a:p>
          <a:p>
            <a:r>
              <a:rPr dirty="0"/>
              <a:t>Chhattisgarh, Odisha, and Jharkhand are the top 3 contributors,</a:t>
            </a:r>
          </a:p>
          <a:p>
            <a:r>
              <a:rPr dirty="0"/>
              <a:t>producing over 430 MT combined.</a:t>
            </a:r>
          </a:p>
          <a:p>
            <a:endParaRPr dirty="0"/>
          </a:p>
          <a:p>
            <a:r>
              <a:rPr dirty="0"/>
              <a:t>Tamil Nadu and Gujarat are primarily lignite producers.</a:t>
            </a:r>
          </a:p>
        </p:txBody>
      </p:sp>
      <p:pic>
        <p:nvPicPr>
          <p:cNvPr id="10" name="Picture 9" descr="A screenshot of a graph">
            <a:extLst>
              <a:ext uri="{FF2B5EF4-FFF2-40B4-BE49-F238E27FC236}">
                <a16:creationId xmlns:a16="http://schemas.microsoft.com/office/drawing/2014/main" id="{86EB9153-CFD2-5CA1-F723-D523EF23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724758"/>
            <a:ext cx="2506970" cy="27855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Geographic Trends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480" y="42164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Insight:</a:t>
            </a:r>
          </a:p>
          <a:p>
            <a:r>
              <a:rPr dirty="0"/>
              <a:t>Coal mining is concentrated in central and eastern India,</a:t>
            </a:r>
          </a:p>
          <a:p>
            <a:r>
              <a:rPr dirty="0"/>
              <a:t>while Lignite is found mainly in Tamil Nadu and Gujarat.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E290A-29E8-AB4E-B9BC-7D250832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00" y="923397"/>
            <a:ext cx="2829320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Conclusion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48640"/>
            <a:ext cx="5238422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Key Takeaways:</a:t>
            </a:r>
            <a:endParaRPr lang="en-US" dirty="0"/>
          </a:p>
          <a:p>
            <a:endParaRPr dirty="0"/>
          </a:p>
          <a:p>
            <a:r>
              <a:rPr dirty="0"/>
              <a:t>• Government dominates coal production (83%).</a:t>
            </a:r>
          </a:p>
          <a:p>
            <a:r>
              <a:rPr dirty="0"/>
              <a:t>• Surface mining (OC) is most common (~93%).</a:t>
            </a:r>
          </a:p>
          <a:p>
            <a:r>
              <a:rPr dirty="0"/>
              <a:t>• Coal-rich states: Chhattisgarh, Odisha, Jharkhand.</a:t>
            </a:r>
          </a:p>
          <a:p>
            <a:r>
              <a:rPr dirty="0"/>
              <a:t>• Lignite-rich states: Tamil Nadu, Gujarat.</a:t>
            </a:r>
          </a:p>
          <a:p>
            <a:endParaRPr dirty="0"/>
          </a:p>
          <a:p>
            <a:r>
              <a:rPr dirty="0"/>
              <a:t>Recommendations:</a:t>
            </a:r>
            <a:endParaRPr lang="en-US" dirty="0"/>
          </a:p>
          <a:p>
            <a:endParaRPr dirty="0"/>
          </a:p>
          <a:p>
            <a:r>
              <a:rPr dirty="0"/>
              <a:t>• Explore production potential in underutilized mines.</a:t>
            </a:r>
          </a:p>
          <a:p>
            <a:r>
              <a:rPr dirty="0"/>
              <a:t>• Evaluate private sector engagement.</a:t>
            </a:r>
          </a:p>
          <a:p>
            <a:r>
              <a:rPr dirty="0"/>
              <a:t>• Consider investing in UG mining modernization.</a:t>
            </a:r>
          </a:p>
        </p:txBody>
      </p:sp>
      <p:pic>
        <p:nvPicPr>
          <p:cNvPr id="5" name="Picture 4" descr="A yellow excavator and a truck in a quarry with Vietnam Veterans Memorial in the background&#10;&#10;AI-generated content may be incorrect.">
            <a:extLst>
              <a:ext uri="{FF2B5EF4-FFF2-40B4-BE49-F238E27FC236}">
                <a16:creationId xmlns:a16="http://schemas.microsoft.com/office/drawing/2014/main" id="{D9E70DA8-3264-CD7C-6915-10B9F59B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8" y="893235"/>
            <a:ext cx="4667732" cy="22082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223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Md Shabab</cp:lastModifiedBy>
  <cp:revision>2</cp:revision>
  <dcterms:created xsi:type="dcterms:W3CDTF">2013-01-27T09:14:16Z</dcterms:created>
  <dcterms:modified xsi:type="dcterms:W3CDTF">2025-04-09T16:19:03Z</dcterms:modified>
  <cp:category/>
</cp:coreProperties>
</file>