
<file path=[Content_Types].xml><?xml version="1.0" encoding="utf-8"?>
<Types xmlns="http://schemas.openxmlformats.org/package/2006/content-types">
  <Default Extension="png" ContentType="image/png"/>
  <Default Extension="svg" ContentType="image/svg+xml"/>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59" r:id="rId5"/>
    <p:sldId id="260" r:id="rId6"/>
    <p:sldId id="256"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p:scale>
          <a:sx n="66" d="100"/>
          <a:sy n="66" d="100"/>
        </p:scale>
        <p:origin x="634"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C651-53A1-4363-A397-76CA2F1130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7FA7B7-CFC3-4FF9-83A2-F3CA6DF349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A8D700-A404-4B2A-BF86-57E715572CC5}"/>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5" name="Footer Placeholder 4">
            <a:extLst>
              <a:ext uri="{FF2B5EF4-FFF2-40B4-BE49-F238E27FC236}">
                <a16:creationId xmlns:a16="http://schemas.microsoft.com/office/drawing/2014/main" id="{6948D915-2E91-4E4D-85EC-AA1B7933E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31299-743A-4B7C-BD5B-9743025DA2A6}"/>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389737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B3D3-E589-48BE-A0C9-D04705C8CB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A0A637-BB64-4E17-8817-3BB2244856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6994BF-B41B-4F8C-BC97-92766E2E2326}"/>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5" name="Footer Placeholder 4">
            <a:extLst>
              <a:ext uri="{FF2B5EF4-FFF2-40B4-BE49-F238E27FC236}">
                <a16:creationId xmlns:a16="http://schemas.microsoft.com/office/drawing/2014/main" id="{BB14AD07-1CE9-4C7C-B1CF-D3AF81F0E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97ECA-9EAC-4019-BECD-E55AF53984D7}"/>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82346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EAAD9-0CB6-4FB2-BA3A-842DF11D99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5F8D76-CBAB-496A-B292-369FDBDF6A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94819D-858A-4DA8-9A21-FB6007A93005}"/>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5" name="Footer Placeholder 4">
            <a:extLst>
              <a:ext uri="{FF2B5EF4-FFF2-40B4-BE49-F238E27FC236}">
                <a16:creationId xmlns:a16="http://schemas.microsoft.com/office/drawing/2014/main" id="{5F94FD75-9BE3-4188-9BB1-839186513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C8CE1-5F37-4F3F-B165-0ACDCCE20336}"/>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177315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ECD6-7444-4FEE-954B-6F50846E1C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2FD6BA-7C42-41F9-9214-25AFF6044B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91A0C-B4F1-469D-AD1D-583889625AA8}"/>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5" name="Footer Placeholder 4">
            <a:extLst>
              <a:ext uri="{FF2B5EF4-FFF2-40B4-BE49-F238E27FC236}">
                <a16:creationId xmlns:a16="http://schemas.microsoft.com/office/drawing/2014/main" id="{FBF3970D-C5B1-4361-A0F2-90408F1EA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1E895-F376-4313-8C06-912F70E739B3}"/>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295135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55E9-60E7-4638-A57F-925679A4E9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405E07-3930-49B3-97ED-83E0B19A6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324825-07DA-47C5-976B-FADA2E052D4F}"/>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5" name="Footer Placeholder 4">
            <a:extLst>
              <a:ext uri="{FF2B5EF4-FFF2-40B4-BE49-F238E27FC236}">
                <a16:creationId xmlns:a16="http://schemas.microsoft.com/office/drawing/2014/main" id="{F4A176B6-B573-43FB-B3FF-005817F87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B4E79-6E44-4F52-A247-F4E0C8E6CA0E}"/>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315284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3862-9A9F-458A-84AF-EBF635B850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0BAF0A-C252-451D-9279-9B29C92FE4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49F7D2-B665-40AF-8986-0672364FF7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66DF1F-F576-43FF-AA2D-8AAA1DC5F56D}"/>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6" name="Footer Placeholder 5">
            <a:extLst>
              <a:ext uri="{FF2B5EF4-FFF2-40B4-BE49-F238E27FC236}">
                <a16:creationId xmlns:a16="http://schemas.microsoft.com/office/drawing/2014/main" id="{40BB30FE-AC06-4BEB-ABE4-D19E3A886C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4E1B0-37A1-43F2-990E-D8294104F9F6}"/>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122632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530D-AD73-4DC8-B30A-A5BB1ACBA6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75D905-F75D-4CD3-A259-7FFB0E6E9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405A38-2130-4B07-A438-0D2845342F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99C491-B424-49FF-875E-6706D5C2E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F40DC2-904C-46F4-B662-2E7E252795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282C9B-BCE9-44CC-879F-543BB5893F4B}"/>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8" name="Footer Placeholder 7">
            <a:extLst>
              <a:ext uri="{FF2B5EF4-FFF2-40B4-BE49-F238E27FC236}">
                <a16:creationId xmlns:a16="http://schemas.microsoft.com/office/drawing/2014/main" id="{49FA1276-38CC-43A3-ADA3-15F90D204F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EC4BD6-3919-43F6-BEE2-863BC56DDAAE}"/>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239361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DC49-7C65-42A1-A4EE-8A2265723D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CE31AC-9C44-4F2A-ABBA-AB1DB7280206}"/>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4" name="Footer Placeholder 3">
            <a:extLst>
              <a:ext uri="{FF2B5EF4-FFF2-40B4-BE49-F238E27FC236}">
                <a16:creationId xmlns:a16="http://schemas.microsoft.com/office/drawing/2014/main" id="{60F4F3C0-ADBB-47DA-B1EC-9BC82D7C52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B32B54-00AA-4CEB-B25F-35317744F02F}"/>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226454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3F207D-B496-4378-B632-8F5504987667}"/>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3" name="Footer Placeholder 2">
            <a:extLst>
              <a:ext uri="{FF2B5EF4-FFF2-40B4-BE49-F238E27FC236}">
                <a16:creationId xmlns:a16="http://schemas.microsoft.com/office/drawing/2014/main" id="{71FA21BA-044C-4F06-8925-CB42CABC52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8EA768-DA82-4135-8170-29C86341913D}"/>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267740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479C-C1BB-4733-A03A-6E12D567C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E86C41-2940-46BE-82D1-8436B64D41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2632B4-214F-4C95-B7BD-0D9822005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482834-4A0D-4485-80A3-E2F903388A7C}"/>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6" name="Footer Placeholder 5">
            <a:extLst>
              <a:ext uri="{FF2B5EF4-FFF2-40B4-BE49-F238E27FC236}">
                <a16:creationId xmlns:a16="http://schemas.microsoft.com/office/drawing/2014/main" id="{BF4852BF-DB58-4397-BCF4-EF2108CAC6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1DBE7E-B516-4877-A8A7-065969D50C23}"/>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359593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477D-DABA-4D4F-B4F5-0AF0CA1BA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93A907-1205-4372-98BF-E3010D1D8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28ED46-D8B2-4489-95C0-5841B805A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846DBE-F6C4-4D49-A7C1-1C11F2C70BA5}"/>
              </a:ext>
            </a:extLst>
          </p:cNvPr>
          <p:cNvSpPr>
            <a:spLocks noGrp="1"/>
          </p:cNvSpPr>
          <p:nvPr>
            <p:ph type="dt" sz="half" idx="10"/>
          </p:nvPr>
        </p:nvSpPr>
        <p:spPr/>
        <p:txBody>
          <a:bodyPr/>
          <a:lstStyle/>
          <a:p>
            <a:fld id="{4BF7F96F-237A-4B9B-8567-56CEE136A37D}" type="datetimeFigureOut">
              <a:rPr lang="en-IN" smtClean="0"/>
              <a:t>26-10-2024</a:t>
            </a:fld>
            <a:endParaRPr lang="en-IN"/>
          </a:p>
        </p:txBody>
      </p:sp>
      <p:sp>
        <p:nvSpPr>
          <p:cNvPr id="6" name="Footer Placeholder 5">
            <a:extLst>
              <a:ext uri="{FF2B5EF4-FFF2-40B4-BE49-F238E27FC236}">
                <a16:creationId xmlns:a16="http://schemas.microsoft.com/office/drawing/2014/main" id="{0E5AFEE7-BA1D-46F7-8B3A-C91E2309A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7F2AF-3C27-4808-91B1-2EE35E2B2A3F}"/>
              </a:ext>
            </a:extLst>
          </p:cNvPr>
          <p:cNvSpPr>
            <a:spLocks noGrp="1"/>
          </p:cNvSpPr>
          <p:nvPr>
            <p:ph type="sldNum" sz="quarter" idx="12"/>
          </p:nvPr>
        </p:nvSpPr>
        <p:spPr/>
        <p:txBody>
          <a:bodyPr/>
          <a:lstStyle/>
          <a:p>
            <a:fld id="{6C2EAA27-90F1-4293-B158-B8E20971EFAB}" type="slidenum">
              <a:rPr lang="en-IN" smtClean="0"/>
              <a:t>‹#›</a:t>
            </a:fld>
            <a:endParaRPr lang="en-IN"/>
          </a:p>
        </p:txBody>
      </p:sp>
    </p:spTree>
    <p:extLst>
      <p:ext uri="{BB962C8B-B14F-4D97-AF65-F5344CB8AC3E}">
        <p14:creationId xmlns:p14="http://schemas.microsoft.com/office/powerpoint/2010/main" val="326997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F1CC6-6F5A-4838-AE77-271FD5E05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A6688A-9C75-4EF2-A959-0F70D73EE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AB204-4B4A-4A01-AC1D-E001EFFFC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7F96F-237A-4B9B-8567-56CEE136A37D}" type="datetimeFigureOut">
              <a:rPr lang="en-IN" smtClean="0"/>
              <a:t>26-10-2024</a:t>
            </a:fld>
            <a:endParaRPr lang="en-IN"/>
          </a:p>
        </p:txBody>
      </p:sp>
      <p:sp>
        <p:nvSpPr>
          <p:cNvPr id="5" name="Footer Placeholder 4">
            <a:extLst>
              <a:ext uri="{FF2B5EF4-FFF2-40B4-BE49-F238E27FC236}">
                <a16:creationId xmlns:a16="http://schemas.microsoft.com/office/drawing/2014/main" id="{68C2A33A-13C9-4300-9D16-D4E601F76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1DB01C-9A96-4637-84E5-A5B0F5859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EAA27-90F1-4293-B158-B8E20971EFAB}" type="slidenum">
              <a:rPr lang="en-IN" smtClean="0"/>
              <a:t>‹#›</a:t>
            </a:fld>
            <a:endParaRPr lang="en-IN"/>
          </a:p>
        </p:txBody>
      </p:sp>
    </p:spTree>
    <p:extLst>
      <p:ext uri="{BB962C8B-B14F-4D97-AF65-F5344CB8AC3E}">
        <p14:creationId xmlns:p14="http://schemas.microsoft.com/office/powerpoint/2010/main" val="219502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svgsilh.com/image/1940543.html" TargetMode="Externa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svgsilh.com/image/1940543.html" TargetMode="Externa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svgsilh.com/image/1940543.html" TargetMode="Externa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svgsilh.com/image/1940543.html" TargetMode="Externa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svgsilh.com/image/1940543.html" TargetMode="Externa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webp"/><Relationship Id="rId7" Type="http://schemas.openxmlformats.org/officeDocument/2006/relationships/hyperlink" Target="https://svgsilh.com/image/1940543.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svgsilh.com/image/1940543.html" TargetMode="Externa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svgsilh.com/image/1940543.html" TargetMode="Externa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9BDBC8-C93E-4CB3-9687-A98F1BE45F92}"/>
              </a:ext>
            </a:extLst>
          </p:cNvPr>
          <p:cNvSpPr txBox="1"/>
          <p:nvPr/>
        </p:nvSpPr>
        <p:spPr>
          <a:xfrm>
            <a:off x="3753090" y="706055"/>
            <a:ext cx="4155311" cy="461665"/>
          </a:xfrm>
          <a:prstGeom prst="rect">
            <a:avLst/>
          </a:prstGeom>
          <a:noFill/>
        </p:spPr>
        <p:txBody>
          <a:bodyPr wrap="square" rtlCol="0">
            <a:spAutoFit/>
          </a:bodyPr>
          <a:lstStyle/>
          <a:p>
            <a:pPr algn="ctr"/>
            <a:r>
              <a:rPr lang="en-IN" sz="2400" dirty="0"/>
              <a:t>SALES PERFORMANCE ANALYSIS</a:t>
            </a:r>
          </a:p>
        </p:txBody>
      </p:sp>
      <p:pic>
        <p:nvPicPr>
          <p:cNvPr id="12" name="Picture 11">
            <a:extLst>
              <a:ext uri="{FF2B5EF4-FFF2-40B4-BE49-F238E27FC236}">
                <a16:creationId xmlns:a16="http://schemas.microsoft.com/office/drawing/2014/main" id="{107B7A52-1B9B-43AE-A30D-21225FBE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5996" y="321871"/>
            <a:ext cx="1503732" cy="845849"/>
          </a:xfrm>
          <a:prstGeom prst="rect">
            <a:avLst/>
          </a:prstGeom>
        </p:spPr>
      </p:pic>
      <p:sp>
        <p:nvSpPr>
          <p:cNvPr id="4" name="TextBox 3">
            <a:extLst>
              <a:ext uri="{FF2B5EF4-FFF2-40B4-BE49-F238E27FC236}">
                <a16:creationId xmlns:a16="http://schemas.microsoft.com/office/drawing/2014/main" id="{079D1125-B464-4F0F-92F1-7109EE779FC5}"/>
              </a:ext>
            </a:extLst>
          </p:cNvPr>
          <p:cNvSpPr txBox="1"/>
          <p:nvPr/>
        </p:nvSpPr>
        <p:spPr>
          <a:xfrm>
            <a:off x="4861369" y="95652"/>
            <a:ext cx="2245488" cy="769441"/>
          </a:xfrm>
          <a:prstGeom prst="rect">
            <a:avLst/>
          </a:prstGeom>
          <a:noFill/>
        </p:spPr>
        <p:txBody>
          <a:bodyPr wrap="square" rtlCol="0">
            <a:spAutoFit/>
          </a:bodyPr>
          <a:lstStyle/>
          <a:p>
            <a:r>
              <a:rPr lang="en-IN" sz="4400" dirty="0" err="1">
                <a:latin typeface="Arial Black" panose="020B0A04020102020204" pitchFamily="34" charset="0"/>
              </a:rPr>
              <a:t>Blink</a:t>
            </a:r>
            <a:r>
              <a:rPr lang="en-IN" sz="4400" dirty="0" err="1">
                <a:solidFill>
                  <a:srgbClr val="00B050"/>
                </a:solidFill>
                <a:latin typeface="Arial Black" panose="020B0A04020102020204" pitchFamily="34" charset="0"/>
              </a:rPr>
              <a:t>it</a:t>
            </a:r>
            <a:endParaRPr lang="en-IN" sz="4400" dirty="0">
              <a:solidFill>
                <a:srgbClr val="00B050"/>
              </a:solidFill>
              <a:latin typeface="Arial Black" panose="020B0A04020102020204" pitchFamily="34" charset="0"/>
            </a:endParaRPr>
          </a:p>
        </p:txBody>
      </p:sp>
      <p:sp>
        <p:nvSpPr>
          <p:cNvPr id="20" name="Rectangle 10">
            <a:extLst>
              <a:ext uri="{FF2B5EF4-FFF2-40B4-BE49-F238E27FC236}">
                <a16:creationId xmlns:a16="http://schemas.microsoft.com/office/drawing/2014/main" id="{1C72AF5D-C4AD-480D-9E70-5F2A6883F34B}"/>
              </a:ext>
            </a:extLst>
          </p:cNvPr>
          <p:cNvSpPr>
            <a:spLocks noChangeArrowheads="1"/>
          </p:cNvSpPr>
          <p:nvPr/>
        </p:nvSpPr>
        <p:spPr bwMode="auto">
          <a:xfrm>
            <a:off x="482358" y="1983658"/>
            <a:ext cx="10696774" cy="338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Introduction to </a:t>
            </a:r>
            <a:r>
              <a:rPr kumimoji="0" lang="en-US" altLang="en-US" sz="1800" b="1" i="0" u="none" strike="noStrike" cap="none" normalizeH="0" baseline="0" dirty="0" err="1">
                <a:ln>
                  <a:noFill/>
                </a:ln>
                <a:solidFill>
                  <a:schemeClr val="tx1"/>
                </a:solidFill>
                <a:effectLst/>
                <a:latin typeface="Arial" panose="020B0604020202020204" pitchFamily="34" charset="0"/>
              </a:rPr>
              <a:t>Blinkit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err="1">
                <a:ln>
                  <a:noFill/>
                </a:ln>
                <a:solidFill>
                  <a:schemeClr val="tx1"/>
                </a:solidFill>
                <a:effectLst/>
                <a:latin typeface="Arial" panose="020B0604020202020204" pitchFamily="34" charset="0"/>
              </a:rPr>
              <a:t>Blinkit</a:t>
            </a:r>
            <a:r>
              <a:rPr kumimoji="0" lang="en-US" altLang="en-US" sz="1800" b="0" i="0" u="none" strike="noStrike" cap="none" normalizeH="0" baseline="0" dirty="0">
                <a:ln>
                  <a:noFill/>
                </a:ln>
                <a:solidFill>
                  <a:schemeClr val="tx1"/>
                </a:solidFill>
                <a:effectLst/>
                <a:latin typeface="Arial" panose="020B0604020202020204" pitchFamily="34" charset="0"/>
              </a:rPr>
              <a:t> is an online grocery delivery platform known for providing a wide variety of essential grocery and household items with fast delivery times. It serves millions of customers, making data insights into sales performance crucial for identifying trends, optimizing inventory, and improving customer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Sales Performance Analysis Dashboard is designed to analyze </a:t>
            </a:r>
            <a:r>
              <a:rPr kumimoji="0" lang="en-US" altLang="en-US" sz="1800" b="0" i="0" u="none" strike="noStrike" cap="none" normalizeH="0" baseline="0" dirty="0" err="1">
                <a:ln>
                  <a:noFill/>
                </a:ln>
                <a:solidFill>
                  <a:schemeClr val="tx1"/>
                </a:solidFill>
                <a:effectLst/>
                <a:latin typeface="Arial" panose="020B0604020202020204" pitchFamily="34" charset="0"/>
              </a:rPr>
              <a:t>Blinkit’s</a:t>
            </a:r>
            <a:r>
              <a:rPr kumimoji="0" lang="en-US" altLang="en-US" sz="1800" b="0" i="0" u="none" strike="noStrike" cap="none" normalizeH="0" baseline="0" dirty="0">
                <a:ln>
                  <a:noFill/>
                </a:ln>
                <a:solidFill>
                  <a:schemeClr val="tx1"/>
                </a:solidFill>
                <a:effectLst/>
                <a:latin typeface="Arial" panose="020B0604020202020204" pitchFamily="34" charset="0"/>
              </a:rPr>
              <a:t> sales data to uncover key trends, sales metrics, and actionable insights. The primary objectives are to assess overall sales performance, understand customer purchase behavior, and provide a foundation for strategic decision-making.</a:t>
            </a:r>
          </a:p>
        </p:txBody>
      </p:sp>
      <p:pic>
        <p:nvPicPr>
          <p:cNvPr id="21" name="Graphic 20">
            <a:extLst>
              <a:ext uri="{FF2B5EF4-FFF2-40B4-BE49-F238E27FC236}">
                <a16:creationId xmlns:a16="http://schemas.microsoft.com/office/drawing/2014/main" id="{3D99F592-DE9C-44C9-A158-CD763C407C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20301266">
            <a:off x="312358" y="185114"/>
            <a:ext cx="859166" cy="977731"/>
          </a:xfrm>
          <a:prstGeom prst="rect">
            <a:avLst/>
          </a:prstGeom>
        </p:spPr>
      </p:pic>
      <p:pic>
        <p:nvPicPr>
          <p:cNvPr id="22" name="Graphic 21">
            <a:extLst>
              <a:ext uri="{FF2B5EF4-FFF2-40B4-BE49-F238E27FC236}">
                <a16:creationId xmlns:a16="http://schemas.microsoft.com/office/drawing/2014/main" id="{B1D20313-70CE-469B-8CBE-FBF575412A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5"/>
              </a:ext>
            </a:extLst>
          </a:blip>
          <a:stretch>
            <a:fillRect/>
          </a:stretch>
        </p:blipFill>
        <p:spPr>
          <a:xfrm rot="1496808">
            <a:off x="891975" y="296153"/>
            <a:ext cx="859166" cy="977731"/>
          </a:xfrm>
          <a:prstGeom prst="rect">
            <a:avLst/>
          </a:prstGeom>
        </p:spPr>
      </p:pic>
      <p:pic>
        <p:nvPicPr>
          <p:cNvPr id="23" name="Picture 22">
            <a:extLst>
              <a:ext uri="{FF2B5EF4-FFF2-40B4-BE49-F238E27FC236}">
                <a16:creationId xmlns:a16="http://schemas.microsoft.com/office/drawing/2014/main" id="{DCD4BF80-0860-4626-8BBF-A46BEF130A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68771" y="5030004"/>
            <a:ext cx="1327229" cy="1635391"/>
          </a:xfrm>
          <a:prstGeom prst="rect">
            <a:avLst/>
          </a:prstGeom>
          <a:effectLst>
            <a:outerShdw blurRad="50800" dist="88900" sx="1000" sy="1000" algn="ctr" rotWithShape="0">
              <a:srgbClr val="000000"/>
            </a:outerShdw>
            <a:softEdge rad="50800"/>
          </a:effectLst>
        </p:spPr>
      </p:pic>
    </p:spTree>
    <p:extLst>
      <p:ext uri="{BB962C8B-B14F-4D97-AF65-F5344CB8AC3E}">
        <p14:creationId xmlns:p14="http://schemas.microsoft.com/office/powerpoint/2010/main" val="1143103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9BDBC8-C93E-4CB3-9687-A98F1BE45F92}"/>
              </a:ext>
            </a:extLst>
          </p:cNvPr>
          <p:cNvSpPr txBox="1"/>
          <p:nvPr/>
        </p:nvSpPr>
        <p:spPr>
          <a:xfrm>
            <a:off x="3753090" y="706055"/>
            <a:ext cx="4155311" cy="461665"/>
          </a:xfrm>
          <a:prstGeom prst="rect">
            <a:avLst/>
          </a:prstGeom>
          <a:noFill/>
        </p:spPr>
        <p:txBody>
          <a:bodyPr wrap="square" rtlCol="0">
            <a:spAutoFit/>
          </a:bodyPr>
          <a:lstStyle/>
          <a:p>
            <a:pPr algn="ctr"/>
            <a:r>
              <a:rPr lang="en-IN" sz="2400" dirty="0"/>
              <a:t>SALES PERFORMANCE ANALYSIS</a:t>
            </a:r>
          </a:p>
        </p:txBody>
      </p:sp>
      <p:pic>
        <p:nvPicPr>
          <p:cNvPr id="12" name="Picture 11">
            <a:extLst>
              <a:ext uri="{FF2B5EF4-FFF2-40B4-BE49-F238E27FC236}">
                <a16:creationId xmlns:a16="http://schemas.microsoft.com/office/drawing/2014/main" id="{107B7A52-1B9B-43AE-A30D-21225FBE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8268" y="172060"/>
            <a:ext cx="1503732" cy="845849"/>
          </a:xfrm>
          <a:prstGeom prst="rect">
            <a:avLst/>
          </a:prstGeom>
        </p:spPr>
      </p:pic>
      <p:sp>
        <p:nvSpPr>
          <p:cNvPr id="4" name="TextBox 3">
            <a:extLst>
              <a:ext uri="{FF2B5EF4-FFF2-40B4-BE49-F238E27FC236}">
                <a16:creationId xmlns:a16="http://schemas.microsoft.com/office/drawing/2014/main" id="{079D1125-B464-4F0F-92F1-7109EE779FC5}"/>
              </a:ext>
            </a:extLst>
          </p:cNvPr>
          <p:cNvSpPr txBox="1"/>
          <p:nvPr/>
        </p:nvSpPr>
        <p:spPr>
          <a:xfrm>
            <a:off x="4861369" y="95652"/>
            <a:ext cx="2245488" cy="769441"/>
          </a:xfrm>
          <a:prstGeom prst="rect">
            <a:avLst/>
          </a:prstGeom>
          <a:noFill/>
        </p:spPr>
        <p:txBody>
          <a:bodyPr wrap="square" rtlCol="0">
            <a:spAutoFit/>
          </a:bodyPr>
          <a:lstStyle/>
          <a:p>
            <a:r>
              <a:rPr lang="en-IN" sz="4400" dirty="0" err="1">
                <a:latin typeface="Arial Black" panose="020B0A04020102020204" pitchFamily="34" charset="0"/>
              </a:rPr>
              <a:t>Blink</a:t>
            </a:r>
            <a:r>
              <a:rPr lang="en-IN" sz="4400" dirty="0" err="1">
                <a:solidFill>
                  <a:srgbClr val="00B050"/>
                </a:solidFill>
                <a:latin typeface="Arial Black" panose="020B0A04020102020204" pitchFamily="34" charset="0"/>
              </a:rPr>
              <a:t>it</a:t>
            </a:r>
            <a:endParaRPr lang="en-IN" sz="4400" dirty="0">
              <a:solidFill>
                <a:srgbClr val="00B050"/>
              </a:solidFill>
              <a:latin typeface="Arial Black" panose="020B0A04020102020204" pitchFamily="34" charset="0"/>
            </a:endParaRPr>
          </a:p>
        </p:txBody>
      </p:sp>
      <p:sp>
        <p:nvSpPr>
          <p:cNvPr id="5" name="TextBox 4">
            <a:extLst>
              <a:ext uri="{FF2B5EF4-FFF2-40B4-BE49-F238E27FC236}">
                <a16:creationId xmlns:a16="http://schemas.microsoft.com/office/drawing/2014/main" id="{D1D3789E-1363-4033-82E0-7D59488192F7}"/>
              </a:ext>
            </a:extLst>
          </p:cNvPr>
          <p:cNvSpPr txBox="1"/>
          <p:nvPr/>
        </p:nvSpPr>
        <p:spPr>
          <a:xfrm>
            <a:off x="648181" y="1898247"/>
            <a:ext cx="5636871" cy="4617995"/>
          </a:xfrm>
          <a:prstGeom prst="rect">
            <a:avLst/>
          </a:prstGeom>
          <a:noFill/>
        </p:spPr>
        <p:txBody>
          <a:bodyPr wrap="square" rtlCol="0">
            <a:spAutoFit/>
          </a:bodyPr>
          <a:lstStyle/>
          <a:p>
            <a:pPr>
              <a:lnSpc>
                <a:spcPct val="150000"/>
              </a:lnSpc>
            </a:pPr>
            <a:r>
              <a:rPr lang="en-IN" dirty="0"/>
              <a:t>✓ Requirement Gathering/ Business Requirements</a:t>
            </a:r>
          </a:p>
          <a:p>
            <a:pPr>
              <a:lnSpc>
                <a:spcPct val="150000"/>
              </a:lnSpc>
            </a:pPr>
            <a:r>
              <a:rPr lang="en-IN" dirty="0"/>
              <a:t>✓ Data Walkthrough</a:t>
            </a:r>
          </a:p>
          <a:p>
            <a:pPr>
              <a:lnSpc>
                <a:spcPct val="150000"/>
              </a:lnSpc>
            </a:pPr>
            <a:r>
              <a:rPr lang="en-IN" dirty="0"/>
              <a:t>✓ Data Connection</a:t>
            </a:r>
          </a:p>
          <a:p>
            <a:pPr>
              <a:lnSpc>
                <a:spcPct val="150000"/>
              </a:lnSpc>
            </a:pPr>
            <a:r>
              <a:rPr lang="en-IN" dirty="0"/>
              <a:t>✓ Data Cleaning / Quality Check</a:t>
            </a:r>
          </a:p>
          <a:p>
            <a:pPr>
              <a:lnSpc>
                <a:spcPct val="150000"/>
              </a:lnSpc>
            </a:pPr>
            <a:r>
              <a:rPr lang="en-IN" dirty="0"/>
              <a:t>✓ Data Modelling</a:t>
            </a:r>
          </a:p>
          <a:p>
            <a:pPr>
              <a:lnSpc>
                <a:spcPct val="150000"/>
              </a:lnSpc>
            </a:pPr>
            <a:r>
              <a:rPr lang="en-IN" dirty="0"/>
              <a:t>✓ Data Processing</a:t>
            </a:r>
          </a:p>
          <a:p>
            <a:pPr>
              <a:lnSpc>
                <a:spcPct val="150000"/>
              </a:lnSpc>
            </a:pPr>
            <a:r>
              <a:rPr lang="en-IN" dirty="0"/>
              <a:t>✓ DAX Calculations</a:t>
            </a:r>
          </a:p>
          <a:p>
            <a:pPr>
              <a:lnSpc>
                <a:spcPct val="150000"/>
              </a:lnSpc>
            </a:pPr>
            <a:r>
              <a:rPr lang="en-IN" dirty="0"/>
              <a:t>✓ Dashboard Lay outing</a:t>
            </a:r>
          </a:p>
          <a:p>
            <a:pPr>
              <a:lnSpc>
                <a:spcPct val="150000"/>
              </a:lnSpc>
            </a:pPr>
            <a:r>
              <a:rPr lang="en-IN" dirty="0"/>
              <a:t>✓ Charts Development and Formatting</a:t>
            </a:r>
          </a:p>
          <a:p>
            <a:pPr>
              <a:lnSpc>
                <a:spcPct val="150000"/>
              </a:lnSpc>
            </a:pPr>
            <a:r>
              <a:rPr lang="en-IN" dirty="0"/>
              <a:t>✓ Dashboard / Report Development</a:t>
            </a:r>
          </a:p>
          <a:p>
            <a:pPr>
              <a:lnSpc>
                <a:spcPct val="150000"/>
              </a:lnSpc>
            </a:pPr>
            <a:r>
              <a:rPr lang="en-IN" dirty="0"/>
              <a:t>✓ Insights Generation</a:t>
            </a:r>
          </a:p>
        </p:txBody>
      </p:sp>
      <p:sp>
        <p:nvSpPr>
          <p:cNvPr id="10" name="TextBox 9">
            <a:extLst>
              <a:ext uri="{FF2B5EF4-FFF2-40B4-BE49-F238E27FC236}">
                <a16:creationId xmlns:a16="http://schemas.microsoft.com/office/drawing/2014/main" id="{589CCCD9-69AC-49DC-A283-4C71CD33EA09}"/>
              </a:ext>
            </a:extLst>
          </p:cNvPr>
          <p:cNvSpPr txBox="1"/>
          <p:nvPr/>
        </p:nvSpPr>
        <p:spPr>
          <a:xfrm>
            <a:off x="0" y="1302151"/>
            <a:ext cx="4155311" cy="461665"/>
          </a:xfrm>
          <a:prstGeom prst="rect">
            <a:avLst/>
          </a:prstGeom>
          <a:noFill/>
        </p:spPr>
        <p:txBody>
          <a:bodyPr wrap="square" rtlCol="0">
            <a:spAutoFit/>
          </a:bodyPr>
          <a:lstStyle/>
          <a:p>
            <a:pPr algn="ctr"/>
            <a:r>
              <a:rPr lang="en-IN" sz="2400" b="1" u="sng" dirty="0"/>
              <a:t>Steps in this Project</a:t>
            </a:r>
          </a:p>
        </p:txBody>
      </p:sp>
      <p:pic>
        <p:nvPicPr>
          <p:cNvPr id="15" name="Graphic 14">
            <a:extLst>
              <a:ext uri="{FF2B5EF4-FFF2-40B4-BE49-F238E27FC236}">
                <a16:creationId xmlns:a16="http://schemas.microsoft.com/office/drawing/2014/main" id="{744CA0E7-3C13-4C39-976D-0498EB499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20301266">
            <a:off x="312357" y="133220"/>
            <a:ext cx="859166" cy="977731"/>
          </a:xfrm>
          <a:prstGeom prst="rect">
            <a:avLst/>
          </a:prstGeom>
        </p:spPr>
      </p:pic>
      <p:pic>
        <p:nvPicPr>
          <p:cNvPr id="17" name="Graphic 16">
            <a:extLst>
              <a:ext uri="{FF2B5EF4-FFF2-40B4-BE49-F238E27FC236}">
                <a16:creationId xmlns:a16="http://schemas.microsoft.com/office/drawing/2014/main" id="{B3DDBAD5-E75E-4DFF-B769-F6471AD947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5"/>
              </a:ext>
            </a:extLst>
          </a:blip>
          <a:stretch>
            <a:fillRect/>
          </a:stretch>
        </p:blipFill>
        <p:spPr>
          <a:xfrm rot="1496808">
            <a:off x="891973" y="231229"/>
            <a:ext cx="859166" cy="977731"/>
          </a:xfrm>
          <a:prstGeom prst="rect">
            <a:avLst/>
          </a:prstGeom>
        </p:spPr>
      </p:pic>
      <p:pic>
        <p:nvPicPr>
          <p:cNvPr id="8" name="Picture 7">
            <a:extLst>
              <a:ext uri="{FF2B5EF4-FFF2-40B4-BE49-F238E27FC236}">
                <a16:creationId xmlns:a16="http://schemas.microsoft.com/office/drawing/2014/main" id="{50C819B3-984A-4EF5-B302-495093583D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79427" y="2626612"/>
            <a:ext cx="2724865" cy="3653564"/>
          </a:xfrm>
          <a:prstGeom prst="rect">
            <a:avLst/>
          </a:prstGeom>
          <a:effectLst>
            <a:outerShdw blurRad="50800" dist="88900" sx="1000" sy="1000" algn="ctr" rotWithShape="0">
              <a:srgbClr val="000000"/>
            </a:outerShdw>
            <a:softEdge rad="177800"/>
          </a:effectLst>
        </p:spPr>
      </p:pic>
    </p:spTree>
    <p:extLst>
      <p:ext uri="{BB962C8B-B14F-4D97-AF65-F5344CB8AC3E}">
        <p14:creationId xmlns:p14="http://schemas.microsoft.com/office/powerpoint/2010/main" val="31106375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9BDBC8-C93E-4CB3-9687-A98F1BE45F92}"/>
              </a:ext>
            </a:extLst>
          </p:cNvPr>
          <p:cNvSpPr txBox="1"/>
          <p:nvPr/>
        </p:nvSpPr>
        <p:spPr>
          <a:xfrm>
            <a:off x="3753090" y="706055"/>
            <a:ext cx="4155311" cy="461665"/>
          </a:xfrm>
          <a:prstGeom prst="rect">
            <a:avLst/>
          </a:prstGeom>
          <a:noFill/>
        </p:spPr>
        <p:txBody>
          <a:bodyPr wrap="square" rtlCol="0">
            <a:spAutoFit/>
          </a:bodyPr>
          <a:lstStyle/>
          <a:p>
            <a:pPr algn="ctr"/>
            <a:r>
              <a:rPr lang="en-IN" sz="2400" dirty="0"/>
              <a:t>SALES PERFORMANCE ANALYSIS</a:t>
            </a:r>
          </a:p>
        </p:txBody>
      </p:sp>
      <p:pic>
        <p:nvPicPr>
          <p:cNvPr id="12" name="Picture 11">
            <a:extLst>
              <a:ext uri="{FF2B5EF4-FFF2-40B4-BE49-F238E27FC236}">
                <a16:creationId xmlns:a16="http://schemas.microsoft.com/office/drawing/2014/main" id="{107B7A52-1B9B-43AE-A30D-21225FBE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8268" y="172060"/>
            <a:ext cx="1503732" cy="845849"/>
          </a:xfrm>
          <a:prstGeom prst="rect">
            <a:avLst/>
          </a:prstGeom>
        </p:spPr>
      </p:pic>
      <p:sp>
        <p:nvSpPr>
          <p:cNvPr id="4" name="TextBox 3">
            <a:extLst>
              <a:ext uri="{FF2B5EF4-FFF2-40B4-BE49-F238E27FC236}">
                <a16:creationId xmlns:a16="http://schemas.microsoft.com/office/drawing/2014/main" id="{079D1125-B464-4F0F-92F1-7109EE779FC5}"/>
              </a:ext>
            </a:extLst>
          </p:cNvPr>
          <p:cNvSpPr txBox="1"/>
          <p:nvPr/>
        </p:nvSpPr>
        <p:spPr>
          <a:xfrm>
            <a:off x="4861369" y="95652"/>
            <a:ext cx="2245488" cy="769441"/>
          </a:xfrm>
          <a:prstGeom prst="rect">
            <a:avLst/>
          </a:prstGeom>
          <a:noFill/>
        </p:spPr>
        <p:txBody>
          <a:bodyPr wrap="square" rtlCol="0">
            <a:spAutoFit/>
          </a:bodyPr>
          <a:lstStyle/>
          <a:p>
            <a:r>
              <a:rPr lang="en-IN" sz="4400" dirty="0" err="1">
                <a:latin typeface="Arial Black" panose="020B0A04020102020204" pitchFamily="34" charset="0"/>
              </a:rPr>
              <a:t>Blink</a:t>
            </a:r>
            <a:r>
              <a:rPr lang="en-IN" sz="4400" dirty="0" err="1">
                <a:solidFill>
                  <a:srgbClr val="00B050"/>
                </a:solidFill>
                <a:latin typeface="Arial Black" panose="020B0A04020102020204" pitchFamily="34" charset="0"/>
              </a:rPr>
              <a:t>it</a:t>
            </a:r>
            <a:endParaRPr lang="en-IN" sz="4400" dirty="0">
              <a:solidFill>
                <a:srgbClr val="00B050"/>
              </a:solidFill>
              <a:latin typeface="Arial Black" panose="020B0A04020102020204" pitchFamily="34" charset="0"/>
            </a:endParaRPr>
          </a:p>
        </p:txBody>
      </p:sp>
      <p:sp>
        <p:nvSpPr>
          <p:cNvPr id="2" name="TextBox 1">
            <a:extLst>
              <a:ext uri="{FF2B5EF4-FFF2-40B4-BE49-F238E27FC236}">
                <a16:creationId xmlns:a16="http://schemas.microsoft.com/office/drawing/2014/main" id="{BED8585B-01B4-4F57-B3C6-76A1AF898DF3}"/>
              </a:ext>
            </a:extLst>
          </p:cNvPr>
          <p:cNvSpPr txBox="1"/>
          <p:nvPr/>
        </p:nvSpPr>
        <p:spPr>
          <a:xfrm>
            <a:off x="740780" y="1527858"/>
            <a:ext cx="2384385" cy="369332"/>
          </a:xfrm>
          <a:prstGeom prst="rect">
            <a:avLst/>
          </a:prstGeom>
          <a:noFill/>
        </p:spPr>
        <p:txBody>
          <a:bodyPr wrap="square" rtlCol="0">
            <a:spAutoFit/>
          </a:bodyPr>
          <a:lstStyle/>
          <a:p>
            <a:r>
              <a:rPr lang="en-IN" b="1" u="sng" dirty="0"/>
              <a:t>Business Requirements</a:t>
            </a:r>
          </a:p>
        </p:txBody>
      </p:sp>
      <p:sp>
        <p:nvSpPr>
          <p:cNvPr id="3" name="TextBox 2">
            <a:extLst>
              <a:ext uri="{FF2B5EF4-FFF2-40B4-BE49-F238E27FC236}">
                <a16:creationId xmlns:a16="http://schemas.microsoft.com/office/drawing/2014/main" id="{37FC9429-8502-43FE-8A6D-A05EBA034A31}"/>
              </a:ext>
            </a:extLst>
          </p:cNvPr>
          <p:cNvSpPr txBox="1"/>
          <p:nvPr/>
        </p:nvSpPr>
        <p:spPr>
          <a:xfrm>
            <a:off x="740779" y="1940844"/>
            <a:ext cx="9097701" cy="923330"/>
          </a:xfrm>
          <a:prstGeom prst="rect">
            <a:avLst/>
          </a:prstGeom>
          <a:noFill/>
        </p:spPr>
        <p:txBody>
          <a:bodyPr wrap="square" rtlCol="0">
            <a:spAutoFit/>
          </a:bodyPr>
          <a:lstStyle/>
          <a:p>
            <a:r>
              <a:rPr lang="en-US" dirty="0"/>
              <a:t>To conduct a comprehensive analysis of </a:t>
            </a:r>
            <a:r>
              <a:rPr lang="en-US" dirty="0" err="1"/>
              <a:t>Blinkit's</a:t>
            </a:r>
            <a:r>
              <a:rPr lang="en-US" dirty="0"/>
              <a:t> sales performance, customer satisfaction, and inventory distribution to identify key insights and opportunities for optimization using various KPIs and visualizations in Power Bl.</a:t>
            </a:r>
            <a:endParaRPr lang="en-IN" dirty="0"/>
          </a:p>
        </p:txBody>
      </p:sp>
      <p:sp>
        <p:nvSpPr>
          <p:cNvPr id="7" name="TextBox 6">
            <a:extLst>
              <a:ext uri="{FF2B5EF4-FFF2-40B4-BE49-F238E27FC236}">
                <a16:creationId xmlns:a16="http://schemas.microsoft.com/office/drawing/2014/main" id="{580701A2-4822-47DD-82BD-33F51A5E4E09}"/>
              </a:ext>
            </a:extLst>
          </p:cNvPr>
          <p:cNvSpPr txBox="1"/>
          <p:nvPr/>
        </p:nvSpPr>
        <p:spPr>
          <a:xfrm>
            <a:off x="740779" y="3055716"/>
            <a:ext cx="2812648" cy="373284"/>
          </a:xfrm>
          <a:prstGeom prst="rect">
            <a:avLst/>
          </a:prstGeom>
          <a:noFill/>
        </p:spPr>
        <p:txBody>
          <a:bodyPr wrap="square" rtlCol="0">
            <a:spAutoFit/>
          </a:bodyPr>
          <a:lstStyle/>
          <a:p>
            <a:r>
              <a:rPr lang="en-IN" b="1" u="sng" dirty="0"/>
              <a:t>KPI’S Requirements</a:t>
            </a:r>
          </a:p>
        </p:txBody>
      </p:sp>
      <p:sp>
        <p:nvSpPr>
          <p:cNvPr id="8" name="TextBox 7">
            <a:extLst>
              <a:ext uri="{FF2B5EF4-FFF2-40B4-BE49-F238E27FC236}">
                <a16:creationId xmlns:a16="http://schemas.microsoft.com/office/drawing/2014/main" id="{5DDE6D8B-B616-48B0-B253-7B8617F9A1F7}"/>
              </a:ext>
            </a:extLst>
          </p:cNvPr>
          <p:cNvSpPr txBox="1"/>
          <p:nvPr/>
        </p:nvSpPr>
        <p:spPr>
          <a:xfrm>
            <a:off x="706057" y="3670335"/>
            <a:ext cx="6400800" cy="1711366"/>
          </a:xfrm>
          <a:prstGeom prst="rect">
            <a:avLst/>
          </a:prstGeom>
          <a:noFill/>
        </p:spPr>
        <p:txBody>
          <a:bodyPr wrap="square" rtlCol="0">
            <a:spAutoFit/>
          </a:bodyPr>
          <a:lstStyle/>
          <a:p>
            <a:pPr marL="342900" indent="-342900">
              <a:lnSpc>
                <a:spcPct val="150000"/>
              </a:lnSpc>
              <a:buAutoNum type="arabicPeriod"/>
            </a:pPr>
            <a:r>
              <a:rPr lang="en-US" dirty="0"/>
              <a:t>Total Sales: The overall revenue generated from all items sold.</a:t>
            </a:r>
          </a:p>
          <a:p>
            <a:pPr marL="342900" indent="-342900">
              <a:lnSpc>
                <a:spcPct val="150000"/>
              </a:lnSpc>
              <a:buAutoNum type="arabicPeriod"/>
            </a:pPr>
            <a:r>
              <a:rPr lang="en-US" dirty="0"/>
              <a:t>Average Sales: The average revenue per sale.</a:t>
            </a:r>
          </a:p>
          <a:p>
            <a:pPr marL="342900" indent="-342900">
              <a:lnSpc>
                <a:spcPct val="150000"/>
              </a:lnSpc>
              <a:buAutoNum type="arabicPeriod"/>
            </a:pPr>
            <a:r>
              <a:rPr lang="en-US" dirty="0"/>
              <a:t>Number of Items: The total count of different items sold.</a:t>
            </a:r>
          </a:p>
          <a:p>
            <a:pPr marL="342900" indent="-342900">
              <a:lnSpc>
                <a:spcPct val="150000"/>
              </a:lnSpc>
              <a:buAutoNum type="arabicPeriod"/>
            </a:pPr>
            <a:r>
              <a:rPr lang="en-US" dirty="0"/>
              <a:t>Average Rating: The average customer rating for items sold.</a:t>
            </a:r>
            <a:endParaRPr lang="en-IN" dirty="0"/>
          </a:p>
        </p:txBody>
      </p:sp>
      <p:pic>
        <p:nvPicPr>
          <p:cNvPr id="11" name="Graphic 10">
            <a:extLst>
              <a:ext uri="{FF2B5EF4-FFF2-40B4-BE49-F238E27FC236}">
                <a16:creationId xmlns:a16="http://schemas.microsoft.com/office/drawing/2014/main" id="{588B173E-9ABA-499D-9848-36CD14E0FA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20301266">
            <a:off x="312358" y="185114"/>
            <a:ext cx="859166" cy="977731"/>
          </a:xfrm>
          <a:prstGeom prst="rect">
            <a:avLst/>
          </a:prstGeom>
        </p:spPr>
      </p:pic>
      <p:pic>
        <p:nvPicPr>
          <p:cNvPr id="13" name="Graphic 12">
            <a:extLst>
              <a:ext uri="{FF2B5EF4-FFF2-40B4-BE49-F238E27FC236}">
                <a16:creationId xmlns:a16="http://schemas.microsoft.com/office/drawing/2014/main" id="{C8AAA04E-04AF-4B72-8643-59C7E0941A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5"/>
              </a:ext>
            </a:extLst>
          </a:blip>
          <a:stretch>
            <a:fillRect/>
          </a:stretch>
        </p:blipFill>
        <p:spPr>
          <a:xfrm rot="1496808">
            <a:off x="891975" y="296153"/>
            <a:ext cx="859166" cy="977731"/>
          </a:xfrm>
          <a:prstGeom prst="rect">
            <a:avLst/>
          </a:prstGeom>
        </p:spPr>
      </p:pic>
      <p:pic>
        <p:nvPicPr>
          <p:cNvPr id="18" name="Picture 17">
            <a:extLst>
              <a:ext uri="{FF2B5EF4-FFF2-40B4-BE49-F238E27FC236}">
                <a16:creationId xmlns:a16="http://schemas.microsoft.com/office/drawing/2014/main" id="{F474A28B-BADA-44E9-867D-59662C6DDB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38480" y="3993827"/>
            <a:ext cx="1946446" cy="2609841"/>
          </a:xfrm>
          <a:prstGeom prst="rect">
            <a:avLst/>
          </a:prstGeom>
          <a:effectLst>
            <a:outerShdw blurRad="50800" dist="88900" algn="ctr" rotWithShape="0">
              <a:srgbClr val="000000"/>
            </a:outerShdw>
          </a:effectLst>
        </p:spPr>
      </p:pic>
    </p:spTree>
    <p:extLst>
      <p:ext uri="{BB962C8B-B14F-4D97-AF65-F5344CB8AC3E}">
        <p14:creationId xmlns:p14="http://schemas.microsoft.com/office/powerpoint/2010/main" val="1152495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9BDBC8-C93E-4CB3-9687-A98F1BE45F92}"/>
              </a:ext>
            </a:extLst>
          </p:cNvPr>
          <p:cNvSpPr txBox="1"/>
          <p:nvPr/>
        </p:nvSpPr>
        <p:spPr>
          <a:xfrm>
            <a:off x="3753090" y="706055"/>
            <a:ext cx="4155311" cy="461665"/>
          </a:xfrm>
          <a:prstGeom prst="rect">
            <a:avLst/>
          </a:prstGeom>
          <a:noFill/>
        </p:spPr>
        <p:txBody>
          <a:bodyPr wrap="square" rtlCol="0">
            <a:spAutoFit/>
          </a:bodyPr>
          <a:lstStyle/>
          <a:p>
            <a:pPr algn="ctr"/>
            <a:r>
              <a:rPr lang="en-IN" sz="2400" dirty="0"/>
              <a:t>SALES PERFORMANCE ANALYSIS</a:t>
            </a:r>
          </a:p>
        </p:txBody>
      </p:sp>
      <p:pic>
        <p:nvPicPr>
          <p:cNvPr id="12" name="Picture 11">
            <a:extLst>
              <a:ext uri="{FF2B5EF4-FFF2-40B4-BE49-F238E27FC236}">
                <a16:creationId xmlns:a16="http://schemas.microsoft.com/office/drawing/2014/main" id="{107B7A52-1B9B-43AE-A30D-21225FBE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8268" y="172060"/>
            <a:ext cx="1503732" cy="845849"/>
          </a:xfrm>
          <a:prstGeom prst="rect">
            <a:avLst/>
          </a:prstGeom>
        </p:spPr>
      </p:pic>
      <p:sp>
        <p:nvSpPr>
          <p:cNvPr id="4" name="TextBox 3">
            <a:extLst>
              <a:ext uri="{FF2B5EF4-FFF2-40B4-BE49-F238E27FC236}">
                <a16:creationId xmlns:a16="http://schemas.microsoft.com/office/drawing/2014/main" id="{079D1125-B464-4F0F-92F1-7109EE779FC5}"/>
              </a:ext>
            </a:extLst>
          </p:cNvPr>
          <p:cNvSpPr txBox="1"/>
          <p:nvPr/>
        </p:nvSpPr>
        <p:spPr>
          <a:xfrm>
            <a:off x="4861369" y="95652"/>
            <a:ext cx="2245488" cy="769441"/>
          </a:xfrm>
          <a:prstGeom prst="rect">
            <a:avLst/>
          </a:prstGeom>
          <a:noFill/>
        </p:spPr>
        <p:txBody>
          <a:bodyPr wrap="square" rtlCol="0">
            <a:spAutoFit/>
          </a:bodyPr>
          <a:lstStyle/>
          <a:p>
            <a:r>
              <a:rPr lang="en-IN" sz="4400" dirty="0" err="1">
                <a:latin typeface="Arial Black" panose="020B0A04020102020204" pitchFamily="34" charset="0"/>
              </a:rPr>
              <a:t>Blink</a:t>
            </a:r>
            <a:r>
              <a:rPr lang="en-IN" sz="4400" dirty="0" err="1">
                <a:solidFill>
                  <a:srgbClr val="00B050"/>
                </a:solidFill>
                <a:latin typeface="Arial Black" panose="020B0A04020102020204" pitchFamily="34" charset="0"/>
              </a:rPr>
              <a:t>it</a:t>
            </a:r>
            <a:endParaRPr lang="en-IN" sz="4400" dirty="0">
              <a:solidFill>
                <a:srgbClr val="00B050"/>
              </a:solidFill>
              <a:latin typeface="Arial Black" panose="020B0A04020102020204" pitchFamily="34" charset="0"/>
            </a:endParaRPr>
          </a:p>
        </p:txBody>
      </p:sp>
      <p:sp>
        <p:nvSpPr>
          <p:cNvPr id="2" name="TextBox 1">
            <a:extLst>
              <a:ext uri="{FF2B5EF4-FFF2-40B4-BE49-F238E27FC236}">
                <a16:creationId xmlns:a16="http://schemas.microsoft.com/office/drawing/2014/main" id="{05E7F19D-5B67-419C-9F41-760F65280D9C}"/>
              </a:ext>
            </a:extLst>
          </p:cNvPr>
          <p:cNvSpPr txBox="1"/>
          <p:nvPr/>
        </p:nvSpPr>
        <p:spPr>
          <a:xfrm>
            <a:off x="4759124" y="1138445"/>
            <a:ext cx="2673752" cy="369332"/>
          </a:xfrm>
          <a:prstGeom prst="rect">
            <a:avLst/>
          </a:prstGeom>
          <a:noFill/>
        </p:spPr>
        <p:txBody>
          <a:bodyPr wrap="square" rtlCol="0">
            <a:spAutoFit/>
          </a:bodyPr>
          <a:lstStyle/>
          <a:p>
            <a:r>
              <a:rPr lang="en-IN" b="1" u="sng" dirty="0"/>
              <a:t>Chart Requirements</a:t>
            </a:r>
          </a:p>
        </p:txBody>
      </p:sp>
      <p:sp>
        <p:nvSpPr>
          <p:cNvPr id="3" name="TextBox 2">
            <a:extLst>
              <a:ext uri="{FF2B5EF4-FFF2-40B4-BE49-F238E27FC236}">
                <a16:creationId xmlns:a16="http://schemas.microsoft.com/office/drawing/2014/main" id="{C60652F4-5C97-4000-968B-34C8A079AB73}"/>
              </a:ext>
            </a:extLst>
          </p:cNvPr>
          <p:cNvSpPr txBox="1"/>
          <p:nvPr/>
        </p:nvSpPr>
        <p:spPr>
          <a:xfrm>
            <a:off x="706057" y="1628312"/>
            <a:ext cx="11485943" cy="1169551"/>
          </a:xfrm>
          <a:prstGeom prst="rect">
            <a:avLst/>
          </a:prstGeom>
          <a:noFill/>
        </p:spPr>
        <p:txBody>
          <a:bodyPr wrap="square" rtlCol="0">
            <a:spAutoFit/>
          </a:bodyPr>
          <a:lstStyle/>
          <a:p>
            <a:r>
              <a:rPr lang="en-US" sz="1400" dirty="0"/>
              <a:t>1. </a:t>
            </a:r>
            <a:r>
              <a:rPr lang="en-US" sz="1400" b="1" dirty="0"/>
              <a:t>Total Sales by Fat Content:</a:t>
            </a:r>
          </a:p>
          <a:p>
            <a:endParaRPr lang="en-US" sz="1400" dirty="0"/>
          </a:p>
          <a:p>
            <a:r>
              <a:rPr lang="en-US" sz="1400" b="1" dirty="0"/>
              <a:t>              Objective: </a:t>
            </a:r>
            <a:r>
              <a:rPr lang="en-US" sz="1400" dirty="0"/>
              <a:t>Analyze the impact of fat content on total sales.</a:t>
            </a:r>
          </a:p>
          <a:p>
            <a:r>
              <a:rPr lang="en-US" sz="1400" b="1" dirty="0"/>
              <a:t>              Additional KPI Metrics: </a:t>
            </a:r>
            <a:r>
              <a:rPr lang="en-US" sz="1400" dirty="0"/>
              <a:t>Assess how other KPIs (Average Sales, Number of Items, Average Rating) vary with fat content.</a:t>
            </a:r>
          </a:p>
          <a:p>
            <a:r>
              <a:rPr lang="en-US" sz="1400" b="1" dirty="0"/>
              <a:t>              Chart Type: </a:t>
            </a:r>
            <a:r>
              <a:rPr lang="en-US" sz="1400" dirty="0"/>
              <a:t>Donut Chart.</a:t>
            </a:r>
            <a:endParaRPr lang="en-IN" sz="1400" dirty="0"/>
          </a:p>
        </p:txBody>
      </p:sp>
      <p:sp>
        <p:nvSpPr>
          <p:cNvPr id="7" name="TextBox 6">
            <a:extLst>
              <a:ext uri="{FF2B5EF4-FFF2-40B4-BE49-F238E27FC236}">
                <a16:creationId xmlns:a16="http://schemas.microsoft.com/office/drawing/2014/main" id="{7DF150B4-D355-4E3A-8DD7-3A0F9B30A600}"/>
              </a:ext>
            </a:extLst>
          </p:cNvPr>
          <p:cNvSpPr txBox="1"/>
          <p:nvPr/>
        </p:nvSpPr>
        <p:spPr>
          <a:xfrm>
            <a:off x="706058" y="2907452"/>
            <a:ext cx="11485942" cy="1384995"/>
          </a:xfrm>
          <a:prstGeom prst="rect">
            <a:avLst/>
          </a:prstGeom>
          <a:noFill/>
        </p:spPr>
        <p:txBody>
          <a:bodyPr wrap="square" rtlCol="0">
            <a:spAutoFit/>
          </a:bodyPr>
          <a:lstStyle/>
          <a:p>
            <a:r>
              <a:rPr lang="en-US" sz="1400" dirty="0"/>
              <a:t>2. </a:t>
            </a:r>
            <a:r>
              <a:rPr lang="en-US" sz="1400" b="1" dirty="0"/>
              <a:t>Total Sales by Item Type:</a:t>
            </a:r>
          </a:p>
          <a:p>
            <a:endParaRPr lang="en-US" sz="1400" dirty="0"/>
          </a:p>
          <a:p>
            <a:r>
              <a:rPr lang="en-US" sz="1400" b="1" dirty="0"/>
              <a:t>             Objective: </a:t>
            </a:r>
            <a:r>
              <a:rPr lang="en-US" sz="1400" dirty="0"/>
              <a:t>Identify the performance of different item types in terms of total sales.</a:t>
            </a:r>
          </a:p>
          <a:p>
            <a:r>
              <a:rPr lang="en-US" sz="1400" b="1" dirty="0"/>
              <a:t>             Additional KPI Metrics: </a:t>
            </a:r>
            <a:r>
              <a:rPr lang="en-US" sz="1400" dirty="0"/>
              <a:t>Assess how other KPIs (Average Sales, Number of Items, Average Rating) vary with fat content.</a:t>
            </a:r>
          </a:p>
          <a:p>
            <a:r>
              <a:rPr lang="en-US" sz="1400" b="1" dirty="0"/>
              <a:t>             Chart Type: </a:t>
            </a:r>
            <a:r>
              <a:rPr lang="en-US" sz="1400" dirty="0"/>
              <a:t>Bar Chart.</a:t>
            </a:r>
          </a:p>
          <a:p>
            <a:endParaRPr lang="en-IN" sz="1400" dirty="0"/>
          </a:p>
        </p:txBody>
      </p:sp>
      <p:sp>
        <p:nvSpPr>
          <p:cNvPr id="8" name="TextBox 7">
            <a:extLst>
              <a:ext uri="{FF2B5EF4-FFF2-40B4-BE49-F238E27FC236}">
                <a16:creationId xmlns:a16="http://schemas.microsoft.com/office/drawing/2014/main" id="{B6389A3A-4C5D-49C3-AEBC-023729143A2A}"/>
              </a:ext>
            </a:extLst>
          </p:cNvPr>
          <p:cNvSpPr txBox="1"/>
          <p:nvPr/>
        </p:nvSpPr>
        <p:spPr>
          <a:xfrm>
            <a:off x="613458" y="4195555"/>
            <a:ext cx="11485942" cy="1169551"/>
          </a:xfrm>
          <a:prstGeom prst="rect">
            <a:avLst/>
          </a:prstGeom>
          <a:noFill/>
        </p:spPr>
        <p:txBody>
          <a:bodyPr wrap="square" rtlCol="0">
            <a:spAutoFit/>
          </a:bodyPr>
          <a:lstStyle/>
          <a:p>
            <a:r>
              <a:rPr lang="en-US" sz="1400" dirty="0"/>
              <a:t>3</a:t>
            </a:r>
            <a:r>
              <a:rPr lang="en-US" sz="1400" b="1" dirty="0"/>
              <a:t>. Fat Content by Outlet for Total Sales:</a:t>
            </a:r>
          </a:p>
          <a:p>
            <a:endParaRPr lang="en-US" sz="1400" dirty="0"/>
          </a:p>
          <a:p>
            <a:r>
              <a:rPr lang="en-US" sz="1400" b="1" dirty="0"/>
              <a:t>              Objective: </a:t>
            </a:r>
            <a:r>
              <a:rPr lang="en-US" sz="1400" dirty="0"/>
              <a:t>Compare total sales across different outlets segmented by fat content.</a:t>
            </a:r>
          </a:p>
          <a:p>
            <a:r>
              <a:rPr lang="en-US" sz="1400" b="1" dirty="0"/>
              <a:t>              Additional KPI Metrics: </a:t>
            </a:r>
            <a:r>
              <a:rPr lang="en-US" sz="1400" dirty="0"/>
              <a:t>Assess how other KPIs (Average Sales, Number of Items, Average Rating) vary with fat content.</a:t>
            </a:r>
          </a:p>
          <a:p>
            <a:r>
              <a:rPr lang="en-US" sz="1400" b="1" dirty="0"/>
              <a:t>              Chart Type: </a:t>
            </a:r>
            <a:r>
              <a:rPr lang="en-US" sz="1400" dirty="0"/>
              <a:t>Stacked Column Chart.</a:t>
            </a:r>
            <a:endParaRPr lang="en-IN" sz="1400" dirty="0"/>
          </a:p>
        </p:txBody>
      </p:sp>
      <p:sp>
        <p:nvSpPr>
          <p:cNvPr id="11" name="TextBox 10">
            <a:extLst>
              <a:ext uri="{FF2B5EF4-FFF2-40B4-BE49-F238E27FC236}">
                <a16:creationId xmlns:a16="http://schemas.microsoft.com/office/drawing/2014/main" id="{642FE1FD-0626-4AA4-9259-8F71F831E36C}"/>
              </a:ext>
            </a:extLst>
          </p:cNvPr>
          <p:cNvSpPr txBox="1"/>
          <p:nvPr/>
        </p:nvSpPr>
        <p:spPr>
          <a:xfrm>
            <a:off x="613458" y="5483658"/>
            <a:ext cx="11485942" cy="954107"/>
          </a:xfrm>
          <a:prstGeom prst="rect">
            <a:avLst/>
          </a:prstGeom>
          <a:noFill/>
        </p:spPr>
        <p:txBody>
          <a:bodyPr wrap="square" rtlCol="0">
            <a:spAutoFit/>
          </a:bodyPr>
          <a:lstStyle/>
          <a:p>
            <a:r>
              <a:rPr lang="en-US" sz="1400" dirty="0"/>
              <a:t>3</a:t>
            </a:r>
            <a:r>
              <a:rPr lang="en-US" sz="1400" b="1" dirty="0"/>
              <a:t>. Total Sales by Outlet Establishment:</a:t>
            </a:r>
          </a:p>
          <a:p>
            <a:endParaRPr lang="en-US" sz="1400" dirty="0"/>
          </a:p>
          <a:p>
            <a:r>
              <a:rPr lang="en-US" sz="1400" b="1" dirty="0"/>
              <a:t>              Objective: </a:t>
            </a:r>
            <a:r>
              <a:rPr lang="en-US" sz="1400" dirty="0"/>
              <a:t>Evaluate how the age or type of outlet establishment influences total sales</a:t>
            </a:r>
            <a:r>
              <a:rPr lang="en-US" sz="1400" b="1" dirty="0"/>
              <a:t>.</a:t>
            </a:r>
          </a:p>
          <a:p>
            <a:r>
              <a:rPr lang="en-US" sz="1400" b="1" dirty="0"/>
              <a:t>              Chart Type: </a:t>
            </a:r>
            <a:r>
              <a:rPr lang="en-US" sz="1400" dirty="0"/>
              <a:t>Line Chart.</a:t>
            </a:r>
            <a:endParaRPr lang="en-IN" sz="1400" dirty="0"/>
          </a:p>
        </p:txBody>
      </p:sp>
      <p:pic>
        <p:nvPicPr>
          <p:cNvPr id="13" name="Graphic 12">
            <a:extLst>
              <a:ext uri="{FF2B5EF4-FFF2-40B4-BE49-F238E27FC236}">
                <a16:creationId xmlns:a16="http://schemas.microsoft.com/office/drawing/2014/main" id="{754DE2FF-47F8-4EDB-A7C5-1268CB948B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20301266">
            <a:off x="312358" y="185114"/>
            <a:ext cx="859166" cy="977731"/>
          </a:xfrm>
          <a:prstGeom prst="rect">
            <a:avLst/>
          </a:prstGeom>
        </p:spPr>
      </p:pic>
      <p:pic>
        <p:nvPicPr>
          <p:cNvPr id="14" name="Graphic 13">
            <a:extLst>
              <a:ext uri="{FF2B5EF4-FFF2-40B4-BE49-F238E27FC236}">
                <a16:creationId xmlns:a16="http://schemas.microsoft.com/office/drawing/2014/main" id="{5473356C-9B79-408C-88E1-CE4EE924A4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5"/>
              </a:ext>
            </a:extLst>
          </a:blip>
          <a:stretch>
            <a:fillRect/>
          </a:stretch>
        </p:blipFill>
        <p:spPr>
          <a:xfrm rot="1496808">
            <a:off x="891975" y="296153"/>
            <a:ext cx="859166" cy="977731"/>
          </a:xfrm>
          <a:prstGeom prst="rect">
            <a:avLst/>
          </a:prstGeom>
        </p:spPr>
      </p:pic>
      <p:pic>
        <p:nvPicPr>
          <p:cNvPr id="15" name="Picture 14">
            <a:extLst>
              <a:ext uri="{FF2B5EF4-FFF2-40B4-BE49-F238E27FC236}">
                <a16:creationId xmlns:a16="http://schemas.microsoft.com/office/drawing/2014/main" id="{C0C8FC0D-3E60-407B-A331-CA012A847C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85752" y="4712723"/>
            <a:ext cx="1482468" cy="1987729"/>
          </a:xfrm>
          <a:prstGeom prst="rect">
            <a:avLst/>
          </a:prstGeom>
          <a:effectLst>
            <a:outerShdw blurRad="50800" dist="88900" sx="1000" sy="1000" algn="ctr" rotWithShape="0">
              <a:srgbClr val="000000"/>
            </a:outerShdw>
            <a:softEdge rad="38100"/>
          </a:effectLst>
        </p:spPr>
      </p:pic>
    </p:spTree>
    <p:extLst>
      <p:ext uri="{BB962C8B-B14F-4D97-AF65-F5344CB8AC3E}">
        <p14:creationId xmlns:p14="http://schemas.microsoft.com/office/powerpoint/2010/main" val="9305000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9BDBC8-C93E-4CB3-9687-A98F1BE45F92}"/>
              </a:ext>
            </a:extLst>
          </p:cNvPr>
          <p:cNvSpPr txBox="1"/>
          <p:nvPr/>
        </p:nvSpPr>
        <p:spPr>
          <a:xfrm>
            <a:off x="3753090" y="706055"/>
            <a:ext cx="4155311" cy="461665"/>
          </a:xfrm>
          <a:prstGeom prst="rect">
            <a:avLst/>
          </a:prstGeom>
          <a:noFill/>
        </p:spPr>
        <p:txBody>
          <a:bodyPr wrap="square" rtlCol="0">
            <a:spAutoFit/>
          </a:bodyPr>
          <a:lstStyle/>
          <a:p>
            <a:pPr algn="ctr"/>
            <a:r>
              <a:rPr lang="en-IN" sz="2400" dirty="0"/>
              <a:t>SALES PERFORMANCE ANALYSIS</a:t>
            </a:r>
          </a:p>
        </p:txBody>
      </p:sp>
      <p:pic>
        <p:nvPicPr>
          <p:cNvPr id="12" name="Picture 11">
            <a:extLst>
              <a:ext uri="{FF2B5EF4-FFF2-40B4-BE49-F238E27FC236}">
                <a16:creationId xmlns:a16="http://schemas.microsoft.com/office/drawing/2014/main" id="{107B7A52-1B9B-43AE-A30D-21225FBE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8268" y="172060"/>
            <a:ext cx="1503732" cy="845849"/>
          </a:xfrm>
          <a:prstGeom prst="rect">
            <a:avLst/>
          </a:prstGeom>
        </p:spPr>
      </p:pic>
      <p:sp>
        <p:nvSpPr>
          <p:cNvPr id="4" name="TextBox 3">
            <a:extLst>
              <a:ext uri="{FF2B5EF4-FFF2-40B4-BE49-F238E27FC236}">
                <a16:creationId xmlns:a16="http://schemas.microsoft.com/office/drawing/2014/main" id="{079D1125-B464-4F0F-92F1-7109EE779FC5}"/>
              </a:ext>
            </a:extLst>
          </p:cNvPr>
          <p:cNvSpPr txBox="1"/>
          <p:nvPr/>
        </p:nvSpPr>
        <p:spPr>
          <a:xfrm>
            <a:off x="4861369" y="95652"/>
            <a:ext cx="2245488" cy="769441"/>
          </a:xfrm>
          <a:prstGeom prst="rect">
            <a:avLst/>
          </a:prstGeom>
          <a:noFill/>
        </p:spPr>
        <p:txBody>
          <a:bodyPr wrap="square" rtlCol="0">
            <a:spAutoFit/>
          </a:bodyPr>
          <a:lstStyle/>
          <a:p>
            <a:r>
              <a:rPr lang="en-IN" sz="4400" dirty="0" err="1">
                <a:latin typeface="Arial Black" panose="020B0A04020102020204" pitchFamily="34" charset="0"/>
              </a:rPr>
              <a:t>Blink</a:t>
            </a:r>
            <a:r>
              <a:rPr lang="en-IN" sz="4400" dirty="0" err="1">
                <a:solidFill>
                  <a:srgbClr val="00B050"/>
                </a:solidFill>
                <a:latin typeface="Arial Black" panose="020B0A04020102020204" pitchFamily="34" charset="0"/>
              </a:rPr>
              <a:t>it</a:t>
            </a:r>
            <a:endParaRPr lang="en-IN" sz="4400" dirty="0">
              <a:solidFill>
                <a:srgbClr val="00B050"/>
              </a:solidFill>
              <a:latin typeface="Arial Black" panose="020B0A04020102020204" pitchFamily="34" charset="0"/>
            </a:endParaRPr>
          </a:p>
        </p:txBody>
      </p:sp>
      <p:sp>
        <p:nvSpPr>
          <p:cNvPr id="2" name="TextBox 1">
            <a:extLst>
              <a:ext uri="{FF2B5EF4-FFF2-40B4-BE49-F238E27FC236}">
                <a16:creationId xmlns:a16="http://schemas.microsoft.com/office/drawing/2014/main" id="{05E7F19D-5B67-419C-9F41-760F65280D9C}"/>
              </a:ext>
            </a:extLst>
          </p:cNvPr>
          <p:cNvSpPr txBox="1"/>
          <p:nvPr/>
        </p:nvSpPr>
        <p:spPr>
          <a:xfrm>
            <a:off x="4759124" y="1138445"/>
            <a:ext cx="2673752" cy="369332"/>
          </a:xfrm>
          <a:prstGeom prst="rect">
            <a:avLst/>
          </a:prstGeom>
          <a:noFill/>
        </p:spPr>
        <p:txBody>
          <a:bodyPr wrap="square" rtlCol="0">
            <a:spAutoFit/>
          </a:bodyPr>
          <a:lstStyle/>
          <a:p>
            <a:r>
              <a:rPr lang="en-IN" b="1" u="sng" dirty="0"/>
              <a:t>Chart Requirements</a:t>
            </a:r>
          </a:p>
        </p:txBody>
      </p:sp>
      <p:sp>
        <p:nvSpPr>
          <p:cNvPr id="3" name="TextBox 2">
            <a:extLst>
              <a:ext uri="{FF2B5EF4-FFF2-40B4-BE49-F238E27FC236}">
                <a16:creationId xmlns:a16="http://schemas.microsoft.com/office/drawing/2014/main" id="{C60652F4-5C97-4000-968B-34C8A079AB73}"/>
              </a:ext>
            </a:extLst>
          </p:cNvPr>
          <p:cNvSpPr txBox="1"/>
          <p:nvPr/>
        </p:nvSpPr>
        <p:spPr>
          <a:xfrm>
            <a:off x="706057" y="1628312"/>
            <a:ext cx="11485943" cy="954107"/>
          </a:xfrm>
          <a:prstGeom prst="rect">
            <a:avLst/>
          </a:prstGeom>
          <a:noFill/>
        </p:spPr>
        <p:txBody>
          <a:bodyPr wrap="square" rtlCol="0">
            <a:spAutoFit/>
          </a:bodyPr>
          <a:lstStyle/>
          <a:p>
            <a:r>
              <a:rPr lang="en-US" sz="1400" b="1" dirty="0"/>
              <a:t>5. Sales by Outlet Size:</a:t>
            </a:r>
          </a:p>
          <a:p>
            <a:endParaRPr lang="en-US" sz="1400" dirty="0"/>
          </a:p>
          <a:p>
            <a:r>
              <a:rPr lang="en-US" sz="1400" b="1" dirty="0"/>
              <a:t>              Objective: </a:t>
            </a:r>
            <a:r>
              <a:rPr lang="en-US" sz="1400" dirty="0"/>
              <a:t>Analyze the correlation between outlet size and total sales.</a:t>
            </a:r>
          </a:p>
          <a:p>
            <a:r>
              <a:rPr lang="en-US" sz="1400" b="1" dirty="0"/>
              <a:t>              Chart Type: </a:t>
            </a:r>
            <a:r>
              <a:rPr lang="en-US" sz="1400" dirty="0"/>
              <a:t>Donut/Pie Chart.</a:t>
            </a:r>
            <a:endParaRPr lang="en-IN" sz="1400" dirty="0"/>
          </a:p>
        </p:txBody>
      </p:sp>
      <p:sp>
        <p:nvSpPr>
          <p:cNvPr id="7" name="TextBox 6">
            <a:extLst>
              <a:ext uri="{FF2B5EF4-FFF2-40B4-BE49-F238E27FC236}">
                <a16:creationId xmlns:a16="http://schemas.microsoft.com/office/drawing/2014/main" id="{7DF150B4-D355-4E3A-8DD7-3A0F9B30A600}"/>
              </a:ext>
            </a:extLst>
          </p:cNvPr>
          <p:cNvSpPr txBox="1"/>
          <p:nvPr/>
        </p:nvSpPr>
        <p:spPr>
          <a:xfrm>
            <a:off x="706058" y="2907452"/>
            <a:ext cx="11485942" cy="954107"/>
          </a:xfrm>
          <a:prstGeom prst="rect">
            <a:avLst/>
          </a:prstGeom>
          <a:noFill/>
        </p:spPr>
        <p:txBody>
          <a:bodyPr wrap="square" rtlCol="0">
            <a:spAutoFit/>
          </a:bodyPr>
          <a:lstStyle/>
          <a:p>
            <a:r>
              <a:rPr lang="en-US" sz="1400" b="1" dirty="0"/>
              <a:t>6. Sales by Outlet Location:</a:t>
            </a:r>
          </a:p>
          <a:p>
            <a:endParaRPr lang="en-US" sz="1400" dirty="0"/>
          </a:p>
          <a:p>
            <a:r>
              <a:rPr lang="en-US" sz="1400" b="1" dirty="0"/>
              <a:t>             Objective: </a:t>
            </a:r>
            <a:r>
              <a:rPr lang="en-US" sz="1400" dirty="0"/>
              <a:t>Assess the geographic distribution of sales across different locations.</a:t>
            </a:r>
          </a:p>
          <a:p>
            <a:r>
              <a:rPr lang="en-US" sz="1400" b="1" dirty="0"/>
              <a:t>             Chart Type: </a:t>
            </a:r>
            <a:r>
              <a:rPr lang="en-US" sz="1400" dirty="0"/>
              <a:t>Funnel Map.</a:t>
            </a:r>
            <a:endParaRPr lang="en-IN" sz="1400" dirty="0"/>
          </a:p>
        </p:txBody>
      </p:sp>
      <p:sp>
        <p:nvSpPr>
          <p:cNvPr id="11" name="TextBox 10">
            <a:extLst>
              <a:ext uri="{FF2B5EF4-FFF2-40B4-BE49-F238E27FC236}">
                <a16:creationId xmlns:a16="http://schemas.microsoft.com/office/drawing/2014/main" id="{642FE1FD-0626-4AA4-9259-8F71F831E36C}"/>
              </a:ext>
            </a:extLst>
          </p:cNvPr>
          <p:cNvSpPr txBox="1"/>
          <p:nvPr/>
        </p:nvSpPr>
        <p:spPr>
          <a:xfrm>
            <a:off x="659759" y="4186592"/>
            <a:ext cx="12894195" cy="1169551"/>
          </a:xfrm>
          <a:prstGeom prst="rect">
            <a:avLst/>
          </a:prstGeom>
          <a:noFill/>
        </p:spPr>
        <p:txBody>
          <a:bodyPr wrap="square" rtlCol="0">
            <a:spAutoFit/>
          </a:bodyPr>
          <a:lstStyle/>
          <a:p>
            <a:r>
              <a:rPr lang="en-US" sz="1400" b="1" dirty="0"/>
              <a:t>7. All Metrics by Outlet Type:</a:t>
            </a:r>
          </a:p>
          <a:p>
            <a:endParaRPr lang="en-US" sz="1400" dirty="0"/>
          </a:p>
          <a:p>
            <a:r>
              <a:rPr lang="en-US" sz="1400" b="1" dirty="0"/>
              <a:t>           Objective: </a:t>
            </a:r>
            <a:r>
              <a:rPr lang="en-US" sz="1400" dirty="0"/>
              <a:t>Provide a comprehensive view of all key metrics (Total Sales, Average Sales, Number of Items, Average Rating) </a:t>
            </a:r>
          </a:p>
          <a:p>
            <a:r>
              <a:rPr lang="en-US" sz="1400" dirty="0"/>
              <a:t>           broken down by different outlet types.</a:t>
            </a:r>
          </a:p>
          <a:p>
            <a:r>
              <a:rPr lang="en-US" sz="1400" b="1" dirty="0"/>
              <a:t>           Chart Type:</a:t>
            </a:r>
            <a:r>
              <a:rPr lang="en-US" sz="1400" dirty="0"/>
              <a:t> Matrix Card.</a:t>
            </a:r>
            <a:endParaRPr lang="en-IN" sz="1400" dirty="0"/>
          </a:p>
        </p:txBody>
      </p:sp>
      <p:pic>
        <p:nvPicPr>
          <p:cNvPr id="13" name="Graphic 12">
            <a:extLst>
              <a:ext uri="{FF2B5EF4-FFF2-40B4-BE49-F238E27FC236}">
                <a16:creationId xmlns:a16="http://schemas.microsoft.com/office/drawing/2014/main" id="{74EF33B7-EF9E-49D9-A16D-4F39C25E96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20301266">
            <a:off x="312358" y="185114"/>
            <a:ext cx="859166" cy="977731"/>
          </a:xfrm>
          <a:prstGeom prst="rect">
            <a:avLst/>
          </a:prstGeom>
        </p:spPr>
      </p:pic>
      <p:pic>
        <p:nvPicPr>
          <p:cNvPr id="14" name="Graphic 13">
            <a:extLst>
              <a:ext uri="{FF2B5EF4-FFF2-40B4-BE49-F238E27FC236}">
                <a16:creationId xmlns:a16="http://schemas.microsoft.com/office/drawing/2014/main" id="{8065343D-5663-4C2A-AC5C-39F4F8FB43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5"/>
              </a:ext>
            </a:extLst>
          </a:blip>
          <a:stretch>
            <a:fillRect/>
          </a:stretch>
        </p:blipFill>
        <p:spPr>
          <a:xfrm rot="1496808">
            <a:off x="891975" y="296153"/>
            <a:ext cx="859166" cy="977731"/>
          </a:xfrm>
          <a:prstGeom prst="rect">
            <a:avLst/>
          </a:prstGeom>
        </p:spPr>
      </p:pic>
      <p:pic>
        <p:nvPicPr>
          <p:cNvPr id="15" name="Picture 14">
            <a:extLst>
              <a:ext uri="{FF2B5EF4-FFF2-40B4-BE49-F238E27FC236}">
                <a16:creationId xmlns:a16="http://schemas.microsoft.com/office/drawing/2014/main" id="{0D8B27DF-06AF-4214-B067-BF484A0B26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51940" y="4667084"/>
            <a:ext cx="1506163" cy="2019499"/>
          </a:xfrm>
          <a:prstGeom prst="rect">
            <a:avLst/>
          </a:prstGeom>
          <a:effectLst>
            <a:outerShdw blurRad="50800" dist="88900" sx="1000" sy="1000" algn="ctr" rotWithShape="0">
              <a:srgbClr val="000000"/>
            </a:outerShdw>
            <a:softEdge rad="50800"/>
          </a:effectLst>
        </p:spPr>
      </p:pic>
    </p:spTree>
    <p:extLst>
      <p:ext uri="{BB962C8B-B14F-4D97-AF65-F5344CB8AC3E}">
        <p14:creationId xmlns:p14="http://schemas.microsoft.com/office/powerpoint/2010/main" val="2564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9BDBC8-C93E-4CB3-9687-A98F1BE45F92}"/>
              </a:ext>
            </a:extLst>
          </p:cNvPr>
          <p:cNvSpPr txBox="1"/>
          <p:nvPr/>
        </p:nvSpPr>
        <p:spPr>
          <a:xfrm>
            <a:off x="3753090" y="706055"/>
            <a:ext cx="4155311" cy="461665"/>
          </a:xfrm>
          <a:prstGeom prst="rect">
            <a:avLst/>
          </a:prstGeom>
          <a:noFill/>
        </p:spPr>
        <p:txBody>
          <a:bodyPr wrap="square" rtlCol="0">
            <a:spAutoFit/>
          </a:bodyPr>
          <a:lstStyle/>
          <a:p>
            <a:pPr algn="ctr"/>
            <a:r>
              <a:rPr lang="en-IN" sz="2400" dirty="0"/>
              <a:t>SALES PERFORMANCE ANALYSIS</a:t>
            </a:r>
          </a:p>
        </p:txBody>
      </p:sp>
      <p:pic>
        <p:nvPicPr>
          <p:cNvPr id="12" name="Picture 11">
            <a:extLst>
              <a:ext uri="{FF2B5EF4-FFF2-40B4-BE49-F238E27FC236}">
                <a16:creationId xmlns:a16="http://schemas.microsoft.com/office/drawing/2014/main" id="{107B7A52-1B9B-43AE-A30D-21225FBE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8268" y="172060"/>
            <a:ext cx="1503732" cy="845849"/>
          </a:xfrm>
          <a:prstGeom prst="rect">
            <a:avLst/>
          </a:prstGeom>
        </p:spPr>
      </p:pic>
      <p:pic>
        <p:nvPicPr>
          <p:cNvPr id="14" name="Picture 13">
            <a:extLst>
              <a:ext uri="{FF2B5EF4-FFF2-40B4-BE49-F238E27FC236}">
                <a16:creationId xmlns:a16="http://schemas.microsoft.com/office/drawing/2014/main" id="{EB26E3A6-109D-423A-B9D9-DDF6A789E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361" y="68551"/>
            <a:ext cx="2482771" cy="724950"/>
          </a:xfrm>
          <a:prstGeom prst="rect">
            <a:avLst/>
          </a:prstGeom>
        </p:spPr>
      </p:pic>
      <p:pic>
        <p:nvPicPr>
          <p:cNvPr id="16" name="Picture 15">
            <a:extLst>
              <a:ext uri="{FF2B5EF4-FFF2-40B4-BE49-F238E27FC236}">
                <a16:creationId xmlns:a16="http://schemas.microsoft.com/office/drawing/2014/main" id="{95A4911E-C01C-4301-BC92-4AB0BDFBA9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811" y="1257384"/>
            <a:ext cx="9217912" cy="5287394"/>
          </a:xfrm>
          <a:prstGeom prst="rect">
            <a:avLst/>
          </a:prstGeom>
        </p:spPr>
      </p:pic>
      <p:pic>
        <p:nvPicPr>
          <p:cNvPr id="17" name="Graphic 16">
            <a:extLst>
              <a:ext uri="{FF2B5EF4-FFF2-40B4-BE49-F238E27FC236}">
                <a16:creationId xmlns:a16="http://schemas.microsoft.com/office/drawing/2014/main" id="{4B0AF223-88E8-49A7-A213-DC28F3C9E1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rot="20301266">
            <a:off x="286985" y="106119"/>
            <a:ext cx="859166" cy="977731"/>
          </a:xfrm>
          <a:prstGeom prst="rect">
            <a:avLst/>
          </a:prstGeom>
        </p:spPr>
      </p:pic>
      <p:pic>
        <p:nvPicPr>
          <p:cNvPr id="18" name="Graphic 17">
            <a:extLst>
              <a:ext uri="{FF2B5EF4-FFF2-40B4-BE49-F238E27FC236}">
                <a16:creationId xmlns:a16="http://schemas.microsoft.com/office/drawing/2014/main" id="{C4418CF1-9021-4786-A2C8-7B9047F5B1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 uri="{837473B0-CC2E-450A-ABE3-18F120FF3D39}">
                <a1611:picAttrSrcUrl xmlns:a1611="http://schemas.microsoft.com/office/drawing/2016/11/main" r:id="rId7"/>
              </a:ext>
            </a:extLst>
          </a:blip>
          <a:stretch>
            <a:fillRect/>
          </a:stretch>
        </p:blipFill>
        <p:spPr>
          <a:xfrm rot="1496808">
            <a:off x="894132" y="217190"/>
            <a:ext cx="859166" cy="977731"/>
          </a:xfrm>
          <a:prstGeom prst="rect">
            <a:avLst/>
          </a:prstGeom>
        </p:spPr>
      </p:pic>
    </p:spTree>
    <p:extLst>
      <p:ext uri="{BB962C8B-B14F-4D97-AF65-F5344CB8AC3E}">
        <p14:creationId xmlns:p14="http://schemas.microsoft.com/office/powerpoint/2010/main" val="366225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9BDBC8-C93E-4CB3-9687-A98F1BE45F92}"/>
              </a:ext>
            </a:extLst>
          </p:cNvPr>
          <p:cNvSpPr txBox="1"/>
          <p:nvPr/>
        </p:nvSpPr>
        <p:spPr>
          <a:xfrm>
            <a:off x="3753090" y="706055"/>
            <a:ext cx="4155311" cy="461665"/>
          </a:xfrm>
          <a:prstGeom prst="rect">
            <a:avLst/>
          </a:prstGeom>
          <a:noFill/>
        </p:spPr>
        <p:txBody>
          <a:bodyPr wrap="square" rtlCol="0">
            <a:spAutoFit/>
          </a:bodyPr>
          <a:lstStyle/>
          <a:p>
            <a:pPr algn="ctr"/>
            <a:r>
              <a:rPr lang="en-IN" sz="2400" dirty="0"/>
              <a:t>SALES PERFORMANCE ANALYSIS</a:t>
            </a:r>
          </a:p>
        </p:txBody>
      </p:sp>
      <p:pic>
        <p:nvPicPr>
          <p:cNvPr id="12" name="Picture 11">
            <a:extLst>
              <a:ext uri="{FF2B5EF4-FFF2-40B4-BE49-F238E27FC236}">
                <a16:creationId xmlns:a16="http://schemas.microsoft.com/office/drawing/2014/main" id="{107B7A52-1B9B-43AE-A30D-21225FBE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8268" y="172060"/>
            <a:ext cx="1503732" cy="845849"/>
          </a:xfrm>
          <a:prstGeom prst="rect">
            <a:avLst/>
          </a:prstGeom>
        </p:spPr>
      </p:pic>
      <p:sp>
        <p:nvSpPr>
          <p:cNvPr id="4" name="TextBox 3">
            <a:extLst>
              <a:ext uri="{FF2B5EF4-FFF2-40B4-BE49-F238E27FC236}">
                <a16:creationId xmlns:a16="http://schemas.microsoft.com/office/drawing/2014/main" id="{079D1125-B464-4F0F-92F1-7109EE779FC5}"/>
              </a:ext>
            </a:extLst>
          </p:cNvPr>
          <p:cNvSpPr txBox="1"/>
          <p:nvPr/>
        </p:nvSpPr>
        <p:spPr>
          <a:xfrm>
            <a:off x="4861369" y="95652"/>
            <a:ext cx="2245488" cy="769441"/>
          </a:xfrm>
          <a:prstGeom prst="rect">
            <a:avLst/>
          </a:prstGeom>
          <a:noFill/>
        </p:spPr>
        <p:txBody>
          <a:bodyPr wrap="square" rtlCol="0">
            <a:spAutoFit/>
          </a:bodyPr>
          <a:lstStyle/>
          <a:p>
            <a:r>
              <a:rPr lang="en-IN" sz="4400" dirty="0" err="1">
                <a:latin typeface="Arial Black" panose="020B0A04020102020204" pitchFamily="34" charset="0"/>
              </a:rPr>
              <a:t>Blink</a:t>
            </a:r>
            <a:r>
              <a:rPr lang="en-IN" sz="4400" dirty="0" err="1">
                <a:solidFill>
                  <a:srgbClr val="00B050"/>
                </a:solidFill>
                <a:latin typeface="Arial Black" panose="020B0A04020102020204" pitchFamily="34" charset="0"/>
              </a:rPr>
              <a:t>it</a:t>
            </a:r>
            <a:endParaRPr lang="en-IN" sz="4400" dirty="0">
              <a:solidFill>
                <a:srgbClr val="00B050"/>
              </a:solidFill>
              <a:latin typeface="Arial Black" panose="020B0A04020102020204" pitchFamily="34" charset="0"/>
            </a:endParaRPr>
          </a:p>
        </p:txBody>
      </p:sp>
      <p:sp>
        <p:nvSpPr>
          <p:cNvPr id="2" name="TextBox 1">
            <a:extLst>
              <a:ext uri="{FF2B5EF4-FFF2-40B4-BE49-F238E27FC236}">
                <a16:creationId xmlns:a16="http://schemas.microsoft.com/office/drawing/2014/main" id="{983FCEFB-FC1C-4D3D-A11B-2B120E74E01D}"/>
              </a:ext>
            </a:extLst>
          </p:cNvPr>
          <p:cNvSpPr txBox="1"/>
          <p:nvPr/>
        </p:nvSpPr>
        <p:spPr>
          <a:xfrm>
            <a:off x="252755" y="1379228"/>
            <a:ext cx="10696774" cy="5450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Top-Selling Item Categories</a:t>
            </a:r>
            <a:r>
              <a:rPr lang="en-US" dirty="0"/>
              <a:t>: Certain item types, like "Fruits and Vegetables" and "Frozen Foods," appear as high performers in terms of sales, indicating customer preferences for fresh and frozen essentials.</a:t>
            </a:r>
          </a:p>
          <a:p>
            <a:pPr marL="285750" indent="-285750">
              <a:lnSpc>
                <a:spcPct val="150000"/>
              </a:lnSpc>
              <a:buFont typeface="Arial" panose="020B0604020202020204" pitchFamily="34" charset="0"/>
              <a:buChar char="•"/>
            </a:pPr>
            <a:r>
              <a:rPr lang="en-US" b="1" dirty="0"/>
              <a:t>Sales by Outlet Type</a:t>
            </a:r>
            <a:r>
              <a:rPr lang="en-US" dirty="0"/>
              <a:t>: Supermarket Type1 outlets consistently generate higher sales compared to Type2, possibly due to better item variety or customer footfall in these locations.</a:t>
            </a:r>
          </a:p>
          <a:p>
            <a:pPr marL="285750" indent="-285750">
              <a:lnSpc>
                <a:spcPct val="150000"/>
              </a:lnSpc>
              <a:buFont typeface="Arial" panose="020B0604020202020204" pitchFamily="34" charset="0"/>
              <a:buChar char="•"/>
            </a:pPr>
            <a:r>
              <a:rPr lang="en-US" b="1" dirty="0"/>
              <a:t>Impact of Outlet Location</a:t>
            </a:r>
            <a:r>
              <a:rPr lang="en-US" dirty="0"/>
              <a:t>: Outlets in Tier 1 locations outperform others in terms of sales, suggesting a strong market in more affluent or densely populated areas.</a:t>
            </a:r>
          </a:p>
          <a:p>
            <a:pPr marL="285750" indent="-285750">
              <a:lnSpc>
                <a:spcPct val="150000"/>
              </a:lnSpc>
              <a:buFont typeface="Arial" panose="020B0604020202020204" pitchFamily="34" charset="0"/>
              <a:buChar char="•"/>
            </a:pPr>
            <a:r>
              <a:rPr lang="en-US" b="1" dirty="0"/>
              <a:t>Item Fat Content Influence</a:t>
            </a:r>
            <a:r>
              <a:rPr lang="en-US" dirty="0"/>
              <a:t>: Items labeled "Low Fat" show a notable sales trend, indicating a shift in customer preference toward healthier options.</a:t>
            </a:r>
          </a:p>
          <a:p>
            <a:pPr marL="285750" indent="-285750">
              <a:lnSpc>
                <a:spcPct val="150000"/>
              </a:lnSpc>
              <a:buFont typeface="Arial" panose="020B0604020202020204" pitchFamily="34" charset="0"/>
              <a:buChar char="•"/>
            </a:pPr>
            <a:r>
              <a:rPr lang="en-US" b="1" dirty="0"/>
              <a:t>Item Visibility and Sales Correlation</a:t>
            </a:r>
            <a:r>
              <a:rPr lang="en-US" dirty="0"/>
              <a:t>: Higher visibility items (those with low 'Item Visibility' scores) tend to have higher sales, showing the importance of product placement in driving sales.</a:t>
            </a:r>
          </a:p>
          <a:p>
            <a:pPr marL="285750" indent="-285750">
              <a:lnSpc>
                <a:spcPct val="150000"/>
              </a:lnSpc>
              <a:buFont typeface="Arial" panose="020B0604020202020204" pitchFamily="34" charset="0"/>
              <a:buChar char="•"/>
            </a:pPr>
            <a:r>
              <a:rPr lang="en-US" b="1" dirty="0"/>
              <a:t>Outlet Size and Performance</a:t>
            </a:r>
            <a:r>
              <a:rPr lang="en-US" dirty="0"/>
              <a:t>: Medium-sized outlets report more consistent sales, balancing inventory and space effectively, while smaller outlets may face limitations in stocking high-demand items.</a:t>
            </a:r>
          </a:p>
          <a:p>
            <a:pPr marL="285750" indent="-285750">
              <a:lnSpc>
                <a:spcPct val="150000"/>
              </a:lnSpc>
              <a:buFont typeface="Arial" panose="020B0604020202020204" pitchFamily="34" charset="0"/>
              <a:buChar char="•"/>
            </a:pPr>
            <a:endParaRPr lang="en-IN" dirty="0"/>
          </a:p>
        </p:txBody>
      </p:sp>
      <p:pic>
        <p:nvPicPr>
          <p:cNvPr id="7" name="Graphic 6">
            <a:extLst>
              <a:ext uri="{FF2B5EF4-FFF2-40B4-BE49-F238E27FC236}">
                <a16:creationId xmlns:a16="http://schemas.microsoft.com/office/drawing/2014/main" id="{9069A1E3-5C93-4805-9C8D-0A17F69988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20301266">
            <a:off x="312358" y="185114"/>
            <a:ext cx="859166" cy="977731"/>
          </a:xfrm>
          <a:prstGeom prst="rect">
            <a:avLst/>
          </a:prstGeom>
        </p:spPr>
      </p:pic>
      <p:pic>
        <p:nvPicPr>
          <p:cNvPr id="8" name="Graphic 7">
            <a:extLst>
              <a:ext uri="{FF2B5EF4-FFF2-40B4-BE49-F238E27FC236}">
                <a16:creationId xmlns:a16="http://schemas.microsoft.com/office/drawing/2014/main" id="{40542D15-C9FD-48E6-8382-49C256D8C4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5"/>
              </a:ext>
            </a:extLst>
          </a:blip>
          <a:stretch>
            <a:fillRect/>
          </a:stretch>
        </p:blipFill>
        <p:spPr>
          <a:xfrm rot="1496808">
            <a:off x="891975" y="296153"/>
            <a:ext cx="859166" cy="977731"/>
          </a:xfrm>
          <a:prstGeom prst="rect">
            <a:avLst/>
          </a:prstGeom>
        </p:spPr>
      </p:pic>
    </p:spTree>
    <p:extLst>
      <p:ext uri="{BB962C8B-B14F-4D97-AF65-F5344CB8AC3E}">
        <p14:creationId xmlns:p14="http://schemas.microsoft.com/office/powerpoint/2010/main" val="19290973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9BDBC8-C93E-4CB3-9687-A98F1BE45F92}"/>
              </a:ext>
            </a:extLst>
          </p:cNvPr>
          <p:cNvSpPr txBox="1"/>
          <p:nvPr/>
        </p:nvSpPr>
        <p:spPr>
          <a:xfrm>
            <a:off x="3753090" y="706055"/>
            <a:ext cx="4155311" cy="461665"/>
          </a:xfrm>
          <a:prstGeom prst="rect">
            <a:avLst/>
          </a:prstGeom>
          <a:noFill/>
        </p:spPr>
        <p:txBody>
          <a:bodyPr wrap="square" rtlCol="0">
            <a:spAutoFit/>
          </a:bodyPr>
          <a:lstStyle/>
          <a:p>
            <a:pPr algn="ctr"/>
            <a:r>
              <a:rPr lang="en-IN" sz="2400" dirty="0"/>
              <a:t>SALES PERFORMANCE ANALYSIS</a:t>
            </a:r>
          </a:p>
        </p:txBody>
      </p:sp>
      <p:pic>
        <p:nvPicPr>
          <p:cNvPr id="12" name="Picture 11">
            <a:extLst>
              <a:ext uri="{FF2B5EF4-FFF2-40B4-BE49-F238E27FC236}">
                <a16:creationId xmlns:a16="http://schemas.microsoft.com/office/drawing/2014/main" id="{107B7A52-1B9B-43AE-A30D-21225FBE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8268" y="172060"/>
            <a:ext cx="1503732" cy="845849"/>
          </a:xfrm>
          <a:prstGeom prst="rect">
            <a:avLst/>
          </a:prstGeom>
        </p:spPr>
      </p:pic>
      <p:sp>
        <p:nvSpPr>
          <p:cNvPr id="4" name="TextBox 3">
            <a:extLst>
              <a:ext uri="{FF2B5EF4-FFF2-40B4-BE49-F238E27FC236}">
                <a16:creationId xmlns:a16="http://schemas.microsoft.com/office/drawing/2014/main" id="{079D1125-B464-4F0F-92F1-7109EE779FC5}"/>
              </a:ext>
            </a:extLst>
          </p:cNvPr>
          <p:cNvSpPr txBox="1"/>
          <p:nvPr/>
        </p:nvSpPr>
        <p:spPr>
          <a:xfrm>
            <a:off x="4861369" y="95652"/>
            <a:ext cx="2245488" cy="769441"/>
          </a:xfrm>
          <a:prstGeom prst="rect">
            <a:avLst/>
          </a:prstGeom>
          <a:noFill/>
        </p:spPr>
        <p:txBody>
          <a:bodyPr wrap="square" rtlCol="0">
            <a:spAutoFit/>
          </a:bodyPr>
          <a:lstStyle/>
          <a:p>
            <a:r>
              <a:rPr lang="en-IN" sz="4400" dirty="0" err="1">
                <a:latin typeface="Arial Black" panose="020B0A04020102020204" pitchFamily="34" charset="0"/>
              </a:rPr>
              <a:t>Blink</a:t>
            </a:r>
            <a:r>
              <a:rPr lang="en-IN" sz="4400" dirty="0" err="1">
                <a:solidFill>
                  <a:srgbClr val="00B050"/>
                </a:solidFill>
                <a:latin typeface="Arial Black" panose="020B0A04020102020204" pitchFamily="34" charset="0"/>
              </a:rPr>
              <a:t>it</a:t>
            </a:r>
            <a:endParaRPr lang="en-IN" sz="4400" dirty="0">
              <a:solidFill>
                <a:srgbClr val="00B050"/>
              </a:solidFill>
              <a:latin typeface="Arial Black" panose="020B0A04020102020204" pitchFamily="34" charset="0"/>
            </a:endParaRPr>
          </a:p>
        </p:txBody>
      </p:sp>
      <p:sp>
        <p:nvSpPr>
          <p:cNvPr id="2" name="TextBox 1">
            <a:extLst>
              <a:ext uri="{FF2B5EF4-FFF2-40B4-BE49-F238E27FC236}">
                <a16:creationId xmlns:a16="http://schemas.microsoft.com/office/drawing/2014/main" id="{983FCEFB-FC1C-4D3D-A11B-2B120E74E01D}"/>
              </a:ext>
            </a:extLst>
          </p:cNvPr>
          <p:cNvSpPr txBox="1"/>
          <p:nvPr/>
        </p:nvSpPr>
        <p:spPr>
          <a:xfrm>
            <a:off x="482358" y="1532091"/>
            <a:ext cx="10696774"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Sales Trends by Year of Establishment</a:t>
            </a:r>
            <a:r>
              <a:rPr lang="en-US" dirty="0"/>
              <a:t>: Newer outlets (established after 2018) have slightly lower sales, potentially due to building customer base, while older outlets perform better, benefiting from established brand presence.</a:t>
            </a:r>
          </a:p>
          <a:p>
            <a:pPr marL="285750" indent="-285750">
              <a:lnSpc>
                <a:spcPct val="150000"/>
              </a:lnSpc>
              <a:buFont typeface="Arial" panose="020B0604020202020204" pitchFamily="34" charset="0"/>
              <a:buChar char="•"/>
            </a:pPr>
            <a:r>
              <a:rPr lang="en-US" b="1" dirty="0"/>
              <a:t>Average Weight Impact</a:t>
            </a:r>
            <a:r>
              <a:rPr lang="en-US" dirty="0"/>
              <a:t>: Heavier items (typically bulk purchases) appear in customer carts more frequently, suggesting bulk shopping behavior, especially in larger outlets.</a:t>
            </a:r>
          </a:p>
          <a:p>
            <a:pPr marL="285750" indent="-285750">
              <a:lnSpc>
                <a:spcPct val="150000"/>
              </a:lnSpc>
              <a:buFont typeface="Arial" panose="020B0604020202020204" pitchFamily="34" charset="0"/>
              <a:buChar char="•"/>
            </a:pPr>
            <a:r>
              <a:rPr lang="en-US" b="1" dirty="0"/>
              <a:t>Sales Performance by Rating</a:t>
            </a:r>
            <a:r>
              <a:rPr lang="en-US" dirty="0"/>
              <a:t>: Items with higher customer ratings show a clear sales increase, affirming the role of customer feedback in driving purchasing behavior.</a:t>
            </a:r>
          </a:p>
          <a:p>
            <a:pPr marL="285750" indent="-285750">
              <a:lnSpc>
                <a:spcPct val="150000"/>
              </a:lnSpc>
              <a:buFont typeface="Arial" panose="020B0604020202020204" pitchFamily="34" charset="0"/>
              <a:buChar char="•"/>
            </a:pPr>
            <a:r>
              <a:rPr lang="en-US" b="1" dirty="0"/>
              <a:t>Seasonal Sales Fluctuations</a:t>
            </a:r>
            <a:r>
              <a:rPr lang="en-US" dirty="0"/>
              <a:t>: Preliminary data indicates sales spikes in specific months, suggesting the influence of seasonal trends or promotional events on purchasing patterns.</a:t>
            </a:r>
          </a:p>
          <a:p>
            <a:pPr marL="285750" indent="-285750">
              <a:lnSpc>
                <a:spcPct val="150000"/>
              </a:lnSpc>
              <a:buFont typeface="Arial" panose="020B0604020202020204" pitchFamily="34" charset="0"/>
              <a:buChar char="•"/>
            </a:pPr>
            <a:r>
              <a:rPr lang="en-US" dirty="0"/>
              <a:t>These insights highlight purchasing trends, outlet dynamics, and factors influencing customer choices, allowing </a:t>
            </a:r>
            <a:r>
              <a:rPr lang="en-US" dirty="0" err="1"/>
              <a:t>Blinkit</a:t>
            </a:r>
            <a:r>
              <a:rPr lang="en-US" dirty="0"/>
              <a:t> to strategize effectively around sales performance and customer engagement.</a:t>
            </a:r>
          </a:p>
        </p:txBody>
      </p:sp>
      <p:pic>
        <p:nvPicPr>
          <p:cNvPr id="5" name="Graphic 4">
            <a:extLst>
              <a:ext uri="{FF2B5EF4-FFF2-40B4-BE49-F238E27FC236}">
                <a16:creationId xmlns:a16="http://schemas.microsoft.com/office/drawing/2014/main" id="{3D902983-2FEC-4DCA-8332-4C2100174E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20301266">
            <a:off x="312358" y="185114"/>
            <a:ext cx="859166" cy="977731"/>
          </a:xfrm>
          <a:prstGeom prst="rect">
            <a:avLst/>
          </a:prstGeom>
        </p:spPr>
      </p:pic>
      <p:pic>
        <p:nvPicPr>
          <p:cNvPr id="8" name="Graphic 7">
            <a:extLst>
              <a:ext uri="{FF2B5EF4-FFF2-40B4-BE49-F238E27FC236}">
                <a16:creationId xmlns:a16="http://schemas.microsoft.com/office/drawing/2014/main" id="{E00451D1-DF07-4960-854D-6D00B76699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5"/>
              </a:ext>
            </a:extLst>
          </a:blip>
          <a:stretch>
            <a:fillRect/>
          </a:stretch>
        </p:blipFill>
        <p:spPr>
          <a:xfrm rot="1496808">
            <a:off x="891975" y="296153"/>
            <a:ext cx="859166" cy="977731"/>
          </a:xfrm>
          <a:prstGeom prst="rect">
            <a:avLst/>
          </a:prstGeom>
        </p:spPr>
      </p:pic>
    </p:spTree>
    <p:extLst>
      <p:ext uri="{BB962C8B-B14F-4D97-AF65-F5344CB8AC3E}">
        <p14:creationId xmlns:p14="http://schemas.microsoft.com/office/powerpoint/2010/main" val="3397604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907</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10</cp:revision>
  <dcterms:created xsi:type="dcterms:W3CDTF">2024-10-26T15:24:28Z</dcterms:created>
  <dcterms:modified xsi:type="dcterms:W3CDTF">2024-10-26T16:43:39Z</dcterms:modified>
</cp:coreProperties>
</file>