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76" r:id="rId4"/>
    <p:sldId id="280" r:id="rId5"/>
    <p:sldId id="281" r:id="rId6"/>
    <p:sldId id="270" r:id="rId7"/>
    <p:sldId id="274" r:id="rId8"/>
    <p:sldId id="277" r:id="rId9"/>
    <p:sldId id="279" r:id="rId10"/>
    <p:sldId id="268" r:id="rId11"/>
    <p:sldId id="286"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ke Bryant" initials="JB" lastIdx="1" clrIdx="0">
    <p:extLst>
      <p:ext uri="{19B8F6BF-5375-455C-9EA6-DF929625EA0E}">
        <p15:presenceInfo xmlns:p15="http://schemas.microsoft.com/office/powerpoint/2012/main" userId="3e9b46c5fdf549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DFEED5-F4AE-43A4-8DC2-44EB363A7363}"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361343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DFEED5-F4AE-43A4-8DC2-44EB363A7363}"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182946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DFEED5-F4AE-43A4-8DC2-44EB363A7363}"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3061065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DFEED5-F4AE-43A4-8DC2-44EB363A7363}"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4EBD2-2E2B-4DEA-95EB-7A460DC33C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0002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DFEED5-F4AE-43A4-8DC2-44EB363A7363}"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4103753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DFEED5-F4AE-43A4-8DC2-44EB363A7363}" type="datetimeFigureOut">
              <a:rPr lang="en-US" smtClean="0"/>
              <a:t>12/4/2019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1110359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DFEED5-F4AE-43A4-8DC2-44EB363A7363}" type="datetimeFigureOut">
              <a:rPr lang="en-US" smtClean="0"/>
              <a:t>12/4/2019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994689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FEED5-F4AE-43A4-8DC2-44EB363A7363}"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2139600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FEED5-F4AE-43A4-8DC2-44EB363A7363}"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221406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DDFEED5-F4AE-43A4-8DC2-44EB363A7363}"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318623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DFEED5-F4AE-43A4-8DC2-44EB363A7363}"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48692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FEED5-F4AE-43A4-8DC2-44EB363A7363}"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25924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DFEED5-F4AE-43A4-8DC2-44EB363A7363}"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357747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DDFEED5-F4AE-43A4-8DC2-44EB363A7363}" type="datetimeFigureOut">
              <a:rPr lang="en-US" smtClean="0"/>
              <a:t>12/4/2019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365639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DFEED5-F4AE-43A4-8DC2-44EB363A7363}" type="datetimeFigureOut">
              <a:rPr lang="en-US" smtClean="0"/>
              <a:t>12/4/2019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338759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DDFEED5-F4AE-43A4-8DC2-44EB363A7363}" type="datetimeFigureOut">
              <a:rPr lang="en-US" smtClean="0"/>
              <a:t>12/4/2019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320281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DFEED5-F4AE-43A4-8DC2-44EB363A7363}"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4EBD2-2E2B-4DEA-95EB-7A460DC33C78}" type="slidenum">
              <a:rPr lang="en-US" smtClean="0"/>
              <a:t>‹#›</a:t>
            </a:fld>
            <a:endParaRPr lang="en-US"/>
          </a:p>
        </p:txBody>
      </p:sp>
    </p:spTree>
    <p:extLst>
      <p:ext uri="{BB962C8B-B14F-4D97-AF65-F5344CB8AC3E}">
        <p14:creationId xmlns:p14="http://schemas.microsoft.com/office/powerpoint/2010/main" val="201031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DDFEED5-F4AE-43A4-8DC2-44EB363A7363}" type="datetimeFigureOut">
              <a:rPr lang="en-US" smtClean="0"/>
              <a:t>12/4/2019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814EBD2-2E2B-4DEA-95EB-7A460DC33C78}" type="slidenum">
              <a:rPr lang="en-US" smtClean="0"/>
              <a:t>‹#›</a:t>
            </a:fld>
            <a:endParaRPr lang="en-US"/>
          </a:p>
        </p:txBody>
      </p:sp>
    </p:spTree>
    <p:extLst>
      <p:ext uri="{BB962C8B-B14F-4D97-AF65-F5344CB8AC3E}">
        <p14:creationId xmlns:p14="http://schemas.microsoft.com/office/powerpoint/2010/main" val="29827624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5025-9717-46AA-9935-CA6971C6DE0B}"/>
              </a:ext>
            </a:extLst>
          </p:cNvPr>
          <p:cNvSpPr>
            <a:spLocks noGrp="1"/>
          </p:cNvSpPr>
          <p:nvPr>
            <p:ph type="ctrTitle"/>
          </p:nvPr>
        </p:nvSpPr>
        <p:spPr/>
        <p:txBody>
          <a:bodyPr/>
          <a:lstStyle/>
          <a:p>
            <a:r>
              <a:rPr lang="en-US" dirty="0"/>
              <a:t>Presentation</a:t>
            </a:r>
          </a:p>
        </p:txBody>
      </p:sp>
      <p:sp>
        <p:nvSpPr>
          <p:cNvPr id="3" name="Subtitle 2">
            <a:extLst>
              <a:ext uri="{FF2B5EF4-FFF2-40B4-BE49-F238E27FC236}">
                <a16:creationId xmlns:a16="http://schemas.microsoft.com/office/drawing/2014/main" id="{049CE959-C7B7-4789-B805-BAD6502773E2}"/>
              </a:ext>
            </a:extLst>
          </p:cNvPr>
          <p:cNvSpPr>
            <a:spLocks noGrp="1"/>
          </p:cNvSpPr>
          <p:nvPr>
            <p:ph type="subTitle" idx="1"/>
          </p:nvPr>
        </p:nvSpPr>
        <p:spPr/>
        <p:txBody>
          <a:bodyPr/>
          <a:lstStyle/>
          <a:p>
            <a:r>
              <a:rPr lang="en-US" dirty="0"/>
              <a:t>Karim, Bryan, Bryant</a:t>
            </a:r>
          </a:p>
        </p:txBody>
      </p:sp>
    </p:spTree>
    <p:extLst>
      <p:ext uri="{BB962C8B-B14F-4D97-AF65-F5344CB8AC3E}">
        <p14:creationId xmlns:p14="http://schemas.microsoft.com/office/powerpoint/2010/main" val="342572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09E1-147A-4500-80AD-47816C4EEA3B}"/>
              </a:ext>
            </a:extLst>
          </p:cNvPr>
          <p:cNvSpPr>
            <a:spLocks noGrp="1"/>
          </p:cNvSpPr>
          <p:nvPr>
            <p:ph type="title"/>
          </p:nvPr>
        </p:nvSpPr>
        <p:spPr/>
        <p:txBody>
          <a:bodyPr/>
          <a:lstStyle/>
          <a:p>
            <a:r>
              <a:rPr lang="en-US" dirty="0"/>
              <a:t>Resource Plan/Roles</a:t>
            </a:r>
          </a:p>
        </p:txBody>
      </p:sp>
      <p:sp>
        <p:nvSpPr>
          <p:cNvPr id="3" name="Rectangle 2">
            <a:extLst>
              <a:ext uri="{FF2B5EF4-FFF2-40B4-BE49-F238E27FC236}">
                <a16:creationId xmlns:a16="http://schemas.microsoft.com/office/drawing/2014/main" id="{2ABCB694-DF90-4E52-9E37-65A55384BED7}"/>
              </a:ext>
            </a:extLst>
          </p:cNvPr>
          <p:cNvSpPr/>
          <p:nvPr/>
        </p:nvSpPr>
        <p:spPr>
          <a:xfrm>
            <a:off x="381740" y="1690688"/>
            <a:ext cx="10806627" cy="2932213"/>
          </a:xfrm>
          <a:prstGeom prst="rect">
            <a:avLst/>
          </a:prstGeom>
        </p:spPr>
        <p:txBody>
          <a:bodyPr wrap="square">
            <a:spAutoFit/>
          </a:bodyPr>
          <a:lstStyle/>
          <a:p>
            <a:pPr>
              <a:lnSpc>
                <a:spcPct val="115000"/>
              </a:lnSpc>
            </a:pPr>
            <a:r>
              <a:rPr lang="en-US" dirty="0">
                <a:latin typeface="Arial" panose="020B0604020202020204" pitchFamily="34" charset="0"/>
                <a:ea typeface="Arial" panose="020B0604020202020204" pitchFamily="34" charset="0"/>
              </a:rPr>
              <a:t>-This project used a three person team from UH, with one team member overseeing the frontend (</a:t>
            </a:r>
            <a:r>
              <a:rPr lang="en-US" dirty="0" err="1">
                <a:latin typeface="Arial" panose="020B0604020202020204" pitchFamily="34" charset="0"/>
                <a:ea typeface="Arial" panose="020B0604020202020204" pitchFamily="34" charset="0"/>
              </a:rPr>
              <a:t>bryan</a:t>
            </a:r>
            <a:r>
              <a:rPr lang="en-US" dirty="0">
                <a:latin typeface="Arial" panose="020B0604020202020204" pitchFamily="34" charset="0"/>
                <a:ea typeface="Arial" panose="020B0604020202020204" pitchFamily="34" charset="0"/>
              </a:rPr>
              <a:t>), one on the backend (Karim), and Maintenance (Bryant)</a:t>
            </a:r>
          </a:p>
          <a:p>
            <a:pPr>
              <a:lnSpc>
                <a:spcPct val="115000"/>
              </a:lnSpc>
            </a:pPr>
            <a:endParaRPr lang="en-US" dirty="0">
              <a:latin typeface="Arial" panose="020B0604020202020204" pitchFamily="34" charset="0"/>
              <a:ea typeface="Arial" panose="020B0604020202020204" pitchFamily="34" charset="0"/>
            </a:endParaRPr>
          </a:p>
          <a:p>
            <a:pPr>
              <a:lnSpc>
                <a:spcPct val="115000"/>
              </a:lnSpc>
            </a:pPr>
            <a:r>
              <a:rPr lang="en-US" dirty="0">
                <a:latin typeface="Arial" panose="020B0604020202020204" pitchFamily="34" charset="0"/>
                <a:ea typeface="Arial" panose="020B0604020202020204" pitchFamily="34" charset="0"/>
              </a:rPr>
              <a:t>-The development environment only required using free versions of vendors like Atlas, for databases. -Other software tools include </a:t>
            </a:r>
            <a:r>
              <a:rPr lang="en-US" dirty="0" err="1">
                <a:latin typeface="Arial" panose="020B0604020202020204" pitchFamily="34" charset="0"/>
                <a:ea typeface="Arial" panose="020B0604020202020204" pitchFamily="34" charset="0"/>
              </a:rPr>
              <a:t>Github</a:t>
            </a:r>
            <a:r>
              <a:rPr lang="en-US" dirty="0">
                <a:latin typeface="Arial" panose="020B0604020202020204" pitchFamily="34" charset="0"/>
                <a:ea typeface="Arial" panose="020B0604020202020204" pitchFamily="34" charset="0"/>
              </a:rPr>
              <a:t>, VS Code, Postman, Skype, and </a:t>
            </a:r>
            <a:r>
              <a:rPr lang="en-US" dirty="0" err="1">
                <a:latin typeface="Arial" panose="020B0604020202020204" pitchFamily="34" charset="0"/>
                <a:ea typeface="Arial" panose="020B0604020202020204" pitchFamily="34" charset="0"/>
              </a:rPr>
              <a:t>Groupme</a:t>
            </a:r>
            <a:r>
              <a:rPr lang="en-US" dirty="0">
                <a:latin typeface="Arial" panose="020B0604020202020204" pitchFamily="34" charset="0"/>
                <a:ea typeface="Arial" panose="020B0604020202020204" pitchFamily="34" charset="0"/>
              </a:rPr>
              <a:t>. </a:t>
            </a:r>
          </a:p>
          <a:p>
            <a:pPr>
              <a:lnSpc>
                <a:spcPct val="115000"/>
              </a:lnSpc>
            </a:pPr>
            <a:r>
              <a:rPr lang="en-US" dirty="0">
                <a:latin typeface="Arial" panose="020B0604020202020204" pitchFamily="34" charset="0"/>
                <a:ea typeface="Arial" panose="020B0604020202020204" pitchFamily="34" charset="0"/>
              </a:rPr>
              <a:t> </a:t>
            </a:r>
            <a:endParaRPr lang="en-US" sz="1600" dirty="0">
              <a:effectLst/>
              <a:latin typeface="Arial" panose="020B0604020202020204" pitchFamily="34" charset="0"/>
              <a:ea typeface="Arial" panose="020B0604020202020204" pitchFamily="34" charset="0"/>
            </a:endParaRPr>
          </a:p>
          <a:p>
            <a:pPr>
              <a:lnSpc>
                <a:spcPct val="115000"/>
              </a:lnSpc>
            </a:pPr>
            <a:r>
              <a:rPr lang="en-US" dirty="0">
                <a:latin typeface="Arial" panose="020B0604020202020204" pitchFamily="34" charset="0"/>
                <a:ea typeface="Arial" panose="020B0604020202020204" pitchFamily="34" charset="0"/>
              </a:rPr>
              <a:t>-All individual components were designed from scratch besides the boilerplate and help of libraries like Express for Node, Mongoose for MongoDB, and create-react-app for React. Designing for abstraction allowed us to reuse these components when expanding the scope.</a:t>
            </a: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34402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E469D62-5293-4867-8E64-66A3450552CE}"/>
              </a:ext>
            </a:extLst>
          </p:cNvPr>
          <p:cNvSpPr>
            <a:spLocks noGrp="1"/>
          </p:cNvSpPr>
          <p:nvPr>
            <p:ph type="title"/>
          </p:nvPr>
        </p:nvSpPr>
        <p:spPr>
          <a:xfrm>
            <a:off x="7182035" y="3152313"/>
            <a:ext cx="5009965" cy="762001"/>
          </a:xfrm>
        </p:spPr>
        <p:txBody>
          <a:bodyPr vert="horz" lIns="91440" tIns="45720" rIns="91440" bIns="45720" rtlCol="0" anchor="b">
            <a:noAutofit/>
          </a:bodyPr>
          <a:lstStyle/>
          <a:p>
            <a:r>
              <a:rPr lang="en-US" sz="6000" b="0" i="0" kern="1200" dirty="0">
                <a:solidFill>
                  <a:schemeClr val="tx2"/>
                </a:solidFill>
                <a:latin typeface="+mj-lt"/>
                <a:ea typeface="+mj-ea"/>
                <a:cs typeface="+mj-cs"/>
              </a:rPr>
              <a:t>Project Schedule </a:t>
            </a:r>
          </a:p>
        </p:txBody>
      </p:sp>
      <p:pic>
        <p:nvPicPr>
          <p:cNvPr id="3" name="Picture 2">
            <a:extLst>
              <a:ext uri="{FF2B5EF4-FFF2-40B4-BE49-F238E27FC236}">
                <a16:creationId xmlns:a16="http://schemas.microsoft.com/office/drawing/2014/main" id="{661328E6-D2CC-4A9D-BF7D-2C0B960262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920" y="97654"/>
            <a:ext cx="7031115" cy="6640497"/>
          </a:xfrm>
          <a:prstGeom prst="rect">
            <a:avLst/>
          </a:prstGeom>
          <a:effectLst/>
        </p:spPr>
      </p:pic>
    </p:spTree>
    <p:extLst>
      <p:ext uri="{BB962C8B-B14F-4D97-AF65-F5344CB8AC3E}">
        <p14:creationId xmlns:p14="http://schemas.microsoft.com/office/powerpoint/2010/main" val="289701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27F1-09E8-4455-A579-DF4CBF461554}"/>
              </a:ext>
            </a:extLst>
          </p:cNvPr>
          <p:cNvSpPr>
            <a:spLocks noGrp="1"/>
          </p:cNvSpPr>
          <p:nvPr>
            <p:ph type="title"/>
          </p:nvPr>
        </p:nvSpPr>
        <p:spPr/>
        <p:txBody>
          <a:bodyPr/>
          <a:lstStyle/>
          <a:p>
            <a:r>
              <a:rPr lang="en-US" dirty="0"/>
              <a:t>Front End Planning </a:t>
            </a:r>
          </a:p>
        </p:txBody>
      </p:sp>
      <p:pic>
        <p:nvPicPr>
          <p:cNvPr id="4" name="Picture 3">
            <a:extLst>
              <a:ext uri="{FF2B5EF4-FFF2-40B4-BE49-F238E27FC236}">
                <a16:creationId xmlns:a16="http://schemas.microsoft.com/office/drawing/2014/main" id="{9B06494A-589C-40DE-88C6-A45EE41BE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737" y="1399823"/>
            <a:ext cx="7371130" cy="5458178"/>
          </a:xfrm>
          <a:prstGeom prst="rect">
            <a:avLst/>
          </a:prstGeom>
        </p:spPr>
      </p:pic>
    </p:spTree>
    <p:extLst>
      <p:ext uri="{BB962C8B-B14F-4D97-AF65-F5344CB8AC3E}">
        <p14:creationId xmlns:p14="http://schemas.microsoft.com/office/powerpoint/2010/main" val="383894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BCE7-FD2B-412E-9CE1-B990885094ED}"/>
              </a:ext>
            </a:extLst>
          </p:cNvPr>
          <p:cNvSpPr>
            <a:spLocks noGrp="1"/>
          </p:cNvSpPr>
          <p:nvPr>
            <p:ph type="title"/>
          </p:nvPr>
        </p:nvSpPr>
        <p:spPr/>
        <p:txBody>
          <a:bodyPr/>
          <a:lstStyle/>
          <a:p>
            <a:r>
              <a:rPr lang="en-US" dirty="0"/>
              <a:t>Project Scope</a:t>
            </a:r>
          </a:p>
        </p:txBody>
      </p:sp>
      <p:sp>
        <p:nvSpPr>
          <p:cNvPr id="3" name="TextBox 2">
            <a:extLst>
              <a:ext uri="{FF2B5EF4-FFF2-40B4-BE49-F238E27FC236}">
                <a16:creationId xmlns:a16="http://schemas.microsoft.com/office/drawing/2014/main" id="{292B03A1-CE20-4C49-81F5-D9511D5A3080}"/>
              </a:ext>
            </a:extLst>
          </p:cNvPr>
          <p:cNvSpPr txBox="1"/>
          <p:nvPr/>
        </p:nvSpPr>
        <p:spPr>
          <a:xfrm>
            <a:off x="646111" y="1452822"/>
            <a:ext cx="9110448" cy="3323987"/>
          </a:xfrm>
          <a:prstGeom prst="rect">
            <a:avLst/>
          </a:prstGeom>
          <a:noFill/>
        </p:spPr>
        <p:txBody>
          <a:bodyPr wrap="square" rtlCol="0">
            <a:spAutoFit/>
          </a:bodyPr>
          <a:lstStyle/>
          <a:p>
            <a:r>
              <a:rPr lang="en-US" sz="1600" dirty="0"/>
              <a:t>-The admin portal is part of a larger system in which internal employees are able to perform actions on behalf of company clients. </a:t>
            </a:r>
          </a:p>
          <a:p>
            <a:endParaRPr lang="en-US" sz="1600" dirty="0"/>
          </a:p>
          <a:p>
            <a:r>
              <a:rPr lang="en-US" sz="1600" dirty="0"/>
              <a:t>-The portal is the first step, essentially, in making changes because it provides a custom set of links based on which sort of administrator a user is. Employees with specific administrator roles will get an even larger set of </a:t>
            </a:r>
          </a:p>
          <a:p>
            <a:r>
              <a:rPr lang="en-US" sz="1600" dirty="0"/>
              <a:t>links from the normal “Global admin” role. </a:t>
            </a:r>
          </a:p>
          <a:p>
            <a:endParaRPr lang="en-US" sz="1600" dirty="0"/>
          </a:p>
          <a:p>
            <a:r>
              <a:rPr lang="en-US" sz="1600"/>
              <a:t>-The </a:t>
            </a:r>
            <a:r>
              <a:rPr lang="en-US" sz="1600" dirty="0"/>
              <a:t>constraints for this application are that it is only accessible through the company network and employees must have the admin role to view available links. This portal allows employees to see available links and be redirected to those specific applications. The only function of the portal application is to allow users to login and then display the links.</a:t>
            </a:r>
          </a:p>
          <a:p>
            <a:endParaRPr lang="en-US" dirty="0"/>
          </a:p>
        </p:txBody>
      </p:sp>
    </p:spTree>
    <p:extLst>
      <p:ext uri="{BB962C8B-B14F-4D97-AF65-F5344CB8AC3E}">
        <p14:creationId xmlns:p14="http://schemas.microsoft.com/office/powerpoint/2010/main" val="425234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83FA-BF05-433A-8F3E-F7FEEE630F1F}"/>
              </a:ext>
            </a:extLst>
          </p:cNvPr>
          <p:cNvSpPr>
            <a:spLocks noGrp="1"/>
          </p:cNvSpPr>
          <p:nvPr>
            <p:ph type="title"/>
          </p:nvPr>
        </p:nvSpPr>
        <p:spPr/>
        <p:txBody>
          <a:bodyPr/>
          <a:lstStyle/>
          <a:p>
            <a:r>
              <a:rPr lang="en-US" dirty="0"/>
              <a:t>Stuff Added In </a:t>
            </a:r>
          </a:p>
        </p:txBody>
      </p:sp>
      <p:sp>
        <p:nvSpPr>
          <p:cNvPr id="3" name="Rectangle 2">
            <a:extLst>
              <a:ext uri="{FF2B5EF4-FFF2-40B4-BE49-F238E27FC236}">
                <a16:creationId xmlns:a16="http://schemas.microsoft.com/office/drawing/2014/main" id="{D0B010A3-BD3D-4B88-8CEE-6831A964785E}"/>
              </a:ext>
            </a:extLst>
          </p:cNvPr>
          <p:cNvSpPr/>
          <p:nvPr/>
        </p:nvSpPr>
        <p:spPr>
          <a:xfrm>
            <a:off x="519289" y="1973071"/>
            <a:ext cx="8094133" cy="3416320"/>
          </a:xfrm>
          <a:prstGeom prst="rect">
            <a:avLst/>
          </a:prstGeom>
        </p:spPr>
        <p:txBody>
          <a:bodyPr wrap="square">
            <a:spAutoFit/>
          </a:bodyPr>
          <a:lstStyle/>
          <a:p>
            <a:r>
              <a:rPr lang="en-US" dirty="0"/>
              <a:t>Some stuff we added in:</a:t>
            </a:r>
            <a:br>
              <a:rPr lang="en-US" dirty="0"/>
            </a:br>
            <a:br>
              <a:rPr lang="en-US" dirty="0"/>
            </a:br>
            <a:r>
              <a:rPr lang="en-US" dirty="0"/>
              <a:t>-Authentication tokens (using </a:t>
            </a:r>
            <a:r>
              <a:rPr lang="en-US" dirty="0" err="1"/>
              <a:t>jsonwebtoken</a:t>
            </a:r>
            <a:r>
              <a:rPr lang="en-US" dirty="0"/>
              <a:t>)</a:t>
            </a:r>
          </a:p>
          <a:p>
            <a:r>
              <a:rPr lang="en-US" dirty="0"/>
              <a:t>-jest for testing</a:t>
            </a:r>
          </a:p>
          <a:p>
            <a:r>
              <a:rPr lang="en-US" dirty="0"/>
              <a:t>-google material UI on our frontend</a:t>
            </a:r>
          </a:p>
          <a:p>
            <a:r>
              <a:rPr lang="en-US" dirty="0"/>
              <a:t>-hashing and salting passwords in the database using </a:t>
            </a:r>
            <a:r>
              <a:rPr lang="en-US" dirty="0" err="1"/>
              <a:t>bcrypt</a:t>
            </a:r>
            <a:endParaRPr lang="en-US" dirty="0"/>
          </a:p>
          <a:p>
            <a:r>
              <a:rPr lang="en-US" dirty="0"/>
              <a:t>-typescript for rapid development</a:t>
            </a:r>
          </a:p>
          <a:p>
            <a:r>
              <a:rPr lang="en-US" dirty="0"/>
              <a:t>-</a:t>
            </a:r>
            <a:r>
              <a:rPr lang="en-US" dirty="0" err="1"/>
              <a:t>reactjs</a:t>
            </a:r>
            <a:endParaRPr lang="en-US" dirty="0"/>
          </a:p>
          <a:p>
            <a:r>
              <a:rPr lang="en-US" dirty="0"/>
              <a:t>-</a:t>
            </a:r>
            <a:r>
              <a:rPr lang="en-US" dirty="0" err="1"/>
              <a:t>mongodb</a:t>
            </a:r>
            <a:endParaRPr lang="en-US" dirty="0"/>
          </a:p>
          <a:p>
            <a:r>
              <a:rPr lang="en-US" dirty="0"/>
              <a:t>-atlas as a cloud provider for our database</a:t>
            </a:r>
          </a:p>
          <a:p>
            <a:r>
              <a:rPr lang="en-US" dirty="0"/>
              <a:t>-GroupMe</a:t>
            </a:r>
          </a:p>
          <a:p>
            <a:r>
              <a:rPr lang="en-US" dirty="0"/>
              <a:t>-skype</a:t>
            </a:r>
          </a:p>
        </p:txBody>
      </p:sp>
    </p:spTree>
    <p:extLst>
      <p:ext uri="{BB962C8B-B14F-4D97-AF65-F5344CB8AC3E}">
        <p14:creationId xmlns:p14="http://schemas.microsoft.com/office/powerpoint/2010/main" val="81402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5300-7DE7-41F4-8F14-2995152DE81B}"/>
              </a:ext>
            </a:extLst>
          </p:cNvPr>
          <p:cNvSpPr>
            <a:spLocks noGrp="1"/>
          </p:cNvSpPr>
          <p:nvPr>
            <p:ph type="title"/>
          </p:nvPr>
        </p:nvSpPr>
        <p:spPr/>
        <p:txBody>
          <a:bodyPr/>
          <a:lstStyle/>
          <a:p>
            <a:r>
              <a:rPr lang="en-US" dirty="0"/>
              <a:t>Software Development Model Adopted </a:t>
            </a:r>
          </a:p>
        </p:txBody>
      </p:sp>
      <p:sp>
        <p:nvSpPr>
          <p:cNvPr id="3" name="TextBox 2">
            <a:extLst>
              <a:ext uri="{FF2B5EF4-FFF2-40B4-BE49-F238E27FC236}">
                <a16:creationId xmlns:a16="http://schemas.microsoft.com/office/drawing/2014/main" id="{AECCC8D6-4E0C-4CD0-AA2C-05F7877F531A}"/>
              </a:ext>
            </a:extLst>
          </p:cNvPr>
          <p:cNvSpPr txBox="1"/>
          <p:nvPr/>
        </p:nvSpPr>
        <p:spPr>
          <a:xfrm>
            <a:off x="838200" y="2216548"/>
            <a:ext cx="10099089" cy="3754874"/>
          </a:xfrm>
          <a:prstGeom prst="rect">
            <a:avLst/>
          </a:prstGeom>
          <a:noFill/>
        </p:spPr>
        <p:txBody>
          <a:bodyPr wrap="square" rtlCol="0">
            <a:spAutoFit/>
          </a:bodyPr>
          <a:lstStyle/>
          <a:p>
            <a:r>
              <a:rPr lang="en-US" sz="1400" u="sng" dirty="0"/>
              <a:t>Scrum</a:t>
            </a:r>
          </a:p>
          <a:p>
            <a:endParaRPr lang="en-US" sz="1400" dirty="0"/>
          </a:p>
          <a:p>
            <a:r>
              <a:rPr lang="en-US" sz="1400" dirty="0"/>
              <a:t>-The software can be continuously tested and get direct feedback from the customer</a:t>
            </a:r>
          </a:p>
          <a:p>
            <a:endParaRPr lang="en-US" sz="1400" dirty="0"/>
          </a:p>
          <a:p>
            <a:r>
              <a:rPr lang="en-US" sz="1400" dirty="0"/>
              <a:t>-Allowed project flexibility</a:t>
            </a:r>
          </a:p>
          <a:p>
            <a:endParaRPr lang="en-US" sz="1400" dirty="0"/>
          </a:p>
          <a:p>
            <a:r>
              <a:rPr lang="en-US" sz="1400" dirty="0"/>
              <a:t>-Scrum used to have the following: </a:t>
            </a:r>
          </a:p>
          <a:p>
            <a:r>
              <a:rPr lang="en-US" sz="1400" dirty="0"/>
              <a:t>	--a self-organized team</a:t>
            </a:r>
          </a:p>
          <a:p>
            <a:r>
              <a:rPr lang="en-US" sz="1400" dirty="0"/>
              <a:t>	--continuous testing</a:t>
            </a:r>
          </a:p>
          <a:p>
            <a:r>
              <a:rPr lang="en-US" sz="1400" dirty="0"/>
              <a:t>	--continuous documentation</a:t>
            </a:r>
          </a:p>
          <a:p>
            <a:r>
              <a:rPr lang="en-US" sz="1400" dirty="0"/>
              <a:t>	--have a backlog of existing needs</a:t>
            </a:r>
          </a:p>
          <a:p>
            <a:r>
              <a:rPr lang="en-US" sz="1400" dirty="0"/>
              <a:t>	--ship and demo code at the end of every sprint</a:t>
            </a:r>
          </a:p>
          <a:p>
            <a:r>
              <a:rPr lang="en-US" sz="1400" dirty="0"/>
              <a:t>	--we can take advantage of short daily meetings. </a:t>
            </a:r>
          </a:p>
          <a:p>
            <a:endParaRPr lang="en-US" sz="1400" dirty="0"/>
          </a:p>
          <a:p>
            <a:r>
              <a:rPr lang="en-US" sz="1400" dirty="0"/>
              <a:t>-Additionally, we can develop in small increments and get direct feedback from the customer</a:t>
            </a:r>
          </a:p>
          <a:p>
            <a:endParaRPr lang="en-US" sz="1400" dirty="0"/>
          </a:p>
          <a:p>
            <a:r>
              <a:rPr lang="en-US" sz="1400" dirty="0"/>
              <a:t>-App can be broken up (more efficient than agile)</a:t>
            </a:r>
          </a:p>
        </p:txBody>
      </p:sp>
    </p:spTree>
    <p:extLst>
      <p:ext uri="{BB962C8B-B14F-4D97-AF65-F5344CB8AC3E}">
        <p14:creationId xmlns:p14="http://schemas.microsoft.com/office/powerpoint/2010/main" val="236826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D8B7-87D1-43FD-AE35-2D2C4B9E75E3}"/>
              </a:ext>
            </a:extLst>
          </p:cNvPr>
          <p:cNvSpPr>
            <a:spLocks noGrp="1"/>
          </p:cNvSpPr>
          <p:nvPr>
            <p:ph type="title"/>
          </p:nvPr>
        </p:nvSpPr>
        <p:spPr/>
        <p:txBody>
          <a:bodyPr/>
          <a:lstStyle/>
          <a:p>
            <a:r>
              <a:rPr lang="en-US" dirty="0"/>
              <a:t>Technologies, Frameworks, and Tools Used </a:t>
            </a:r>
          </a:p>
        </p:txBody>
      </p:sp>
      <p:sp>
        <p:nvSpPr>
          <p:cNvPr id="3" name="Rectangle 2">
            <a:extLst>
              <a:ext uri="{FF2B5EF4-FFF2-40B4-BE49-F238E27FC236}">
                <a16:creationId xmlns:a16="http://schemas.microsoft.com/office/drawing/2014/main" id="{2E87A7F0-7AA7-4473-AEA5-8BAD5946D741}"/>
              </a:ext>
            </a:extLst>
          </p:cNvPr>
          <p:cNvSpPr/>
          <p:nvPr/>
        </p:nvSpPr>
        <p:spPr>
          <a:xfrm>
            <a:off x="440924" y="1983471"/>
            <a:ext cx="11310151" cy="4401205"/>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FRAMEWORK:</a:t>
            </a:r>
          </a:p>
          <a:p>
            <a:r>
              <a:rPr lang="en-US" sz="1400" dirty="0">
                <a:latin typeface="Arial" panose="020B0604020202020204" pitchFamily="34" charset="0"/>
                <a:cs typeface="Arial" panose="020B0604020202020204" pitchFamily="34" charset="0"/>
              </a:rPr>
              <a:t>-</a:t>
            </a:r>
            <a:r>
              <a:rPr lang="en-US" sz="1400" dirty="0"/>
              <a:t>The application uses the MVC framework for several business and performance reasons. </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TECH:</a:t>
            </a:r>
          </a:p>
          <a:p>
            <a:r>
              <a:rPr lang="en-US" sz="1400" dirty="0">
                <a:latin typeface="Arial" panose="020B0604020202020204" pitchFamily="34" charset="0"/>
                <a:cs typeface="Arial" panose="020B0604020202020204" pitchFamily="34" charset="0"/>
              </a:rPr>
              <a:t>-MERN stack, which is simply MongoDB</a:t>
            </a:r>
          </a:p>
          <a:p>
            <a:r>
              <a:rPr lang="en-US" sz="1400" dirty="0">
                <a:latin typeface="Arial" panose="020B0604020202020204" pitchFamily="34" charset="0"/>
                <a:cs typeface="Arial" panose="020B0604020202020204" pitchFamily="34" charset="0"/>
              </a:rPr>
              <a:t>-a </a:t>
            </a:r>
            <a:r>
              <a:rPr lang="en-US" sz="1400" dirty="0" err="1">
                <a:latin typeface="Arial" panose="020B0604020202020204" pitchFamily="34" charset="0"/>
                <a:cs typeface="Arial" panose="020B0604020202020204" pitchFamily="34" charset="0"/>
              </a:rPr>
              <a:t>noSQL</a:t>
            </a:r>
            <a:r>
              <a:rPr lang="en-US" sz="1400" dirty="0">
                <a:latin typeface="Arial" panose="020B0604020202020204" pitchFamily="34" charset="0"/>
                <a:cs typeface="Arial" panose="020B0604020202020204" pitchFamily="34" charset="0"/>
              </a:rPr>
              <a:t> database for easy and efficient storage</a:t>
            </a:r>
          </a:p>
          <a:p>
            <a:r>
              <a:rPr lang="en-US" sz="1400" dirty="0">
                <a:latin typeface="Arial" panose="020B0604020202020204" pitchFamily="34" charset="0"/>
                <a:cs typeface="Arial" panose="020B0604020202020204" pitchFamily="34" charset="0"/>
              </a:rPr>
              <a:t>-Express Server</a:t>
            </a:r>
          </a:p>
          <a:p>
            <a:r>
              <a:rPr lang="en-US" sz="1400" dirty="0">
                <a:latin typeface="Arial" panose="020B0604020202020204" pitchFamily="34" charset="0"/>
                <a:cs typeface="Arial" panose="020B0604020202020204" pitchFamily="34" charset="0"/>
              </a:rPr>
              <a:t>-web server framework for Node.js</a:t>
            </a:r>
          </a:p>
          <a:p>
            <a:r>
              <a:rPr lang="en-US" sz="1400" dirty="0">
                <a:latin typeface="Arial" panose="020B0604020202020204" pitchFamily="34" charset="0"/>
                <a:cs typeface="Arial" panose="020B0604020202020204" pitchFamily="34" charset="0"/>
              </a:rPr>
              <a:t>-React.js, which is a component library for building frontends</a:t>
            </a:r>
          </a:p>
          <a:p>
            <a:r>
              <a:rPr lang="en-US" sz="1400" dirty="0">
                <a:latin typeface="Arial" panose="020B0604020202020204" pitchFamily="34" charset="0"/>
                <a:cs typeface="Arial" panose="020B0604020202020204" pitchFamily="34" charset="0"/>
              </a:rPr>
              <a:t>-Node.js which is the base for Express and React. The Express server will then be the controller, while React is the presentation, and MongoDB the model.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-TOOLS:</a:t>
            </a:r>
          </a:p>
          <a:p>
            <a:r>
              <a:rPr lang="en-US" sz="1400" dirty="0">
                <a:latin typeface="Arial" panose="020B0604020202020204" pitchFamily="34" charset="0"/>
                <a:cs typeface="Arial" panose="020B0604020202020204" pitchFamily="34" charset="0"/>
              </a:rPr>
              <a:t>	 --Node</a:t>
            </a:r>
          </a:p>
          <a:p>
            <a:r>
              <a:rPr lang="en-US" sz="1400" dirty="0">
                <a:latin typeface="Arial" panose="020B0604020202020204" pitchFamily="34" charset="0"/>
                <a:cs typeface="Arial" panose="020B0604020202020204" pitchFamily="34" charset="0"/>
              </a:rPr>
              <a:t>	--Node Package Manager</a:t>
            </a:r>
          </a:p>
          <a:p>
            <a:r>
              <a:rPr lang="en-US" sz="1400" dirty="0">
                <a:latin typeface="Arial" panose="020B0604020202020204" pitchFamily="34" charset="0"/>
                <a:cs typeface="Arial" panose="020B0604020202020204" pitchFamily="34" charset="0"/>
              </a:rPr>
              <a:t>	--a cloud host like Atlas to host the database</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Github</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--GroupMe</a:t>
            </a:r>
          </a:p>
          <a:p>
            <a:r>
              <a:rPr lang="en-US" sz="1400" dirty="0">
                <a:latin typeface="Arial" panose="020B0604020202020204" pitchFamily="34" charset="0"/>
                <a:cs typeface="Arial" panose="020B0604020202020204" pitchFamily="34" charset="0"/>
              </a:rPr>
              <a:t>	--Skype</a:t>
            </a:r>
          </a:p>
          <a:p>
            <a:endParaRPr lang="en-US" sz="1400" dirty="0"/>
          </a:p>
        </p:txBody>
      </p:sp>
    </p:spTree>
    <p:extLst>
      <p:ext uri="{BB962C8B-B14F-4D97-AF65-F5344CB8AC3E}">
        <p14:creationId xmlns:p14="http://schemas.microsoft.com/office/powerpoint/2010/main" val="3558197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6D7FFFA-61F8-4EB9-A5A1-D0AC466CC4D1}"/>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0" i="0" kern="1200">
                <a:solidFill>
                  <a:srgbClr val="EBEBEB"/>
                </a:solidFill>
                <a:latin typeface="+mj-lt"/>
                <a:ea typeface="+mj-ea"/>
                <a:cs typeface="+mj-cs"/>
              </a:rPr>
              <a:t>Solution Architecture</a:t>
            </a:r>
          </a:p>
        </p:txBody>
      </p:sp>
      <p:sp useBgFill="1">
        <p:nvSpPr>
          <p:cNvPr id="28" name="Freeform: Shape 2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Rectangle 2">
            <a:extLst>
              <a:ext uri="{FF2B5EF4-FFF2-40B4-BE49-F238E27FC236}">
                <a16:creationId xmlns:a16="http://schemas.microsoft.com/office/drawing/2014/main" id="{47D415E3-BDFA-427D-8F5C-3F50ABFCE720}"/>
              </a:ext>
            </a:extLst>
          </p:cNvPr>
          <p:cNvSpPr/>
          <p:nvPr/>
        </p:nvSpPr>
        <p:spPr>
          <a:xfrm>
            <a:off x="-418" y="2387068"/>
            <a:ext cx="8460837" cy="4486171"/>
          </a:xfrm>
          <a:prstGeom prst="rect">
            <a:avLst/>
          </a:prstGeom>
        </p:spPr>
        <p:txBody>
          <a:bodyPr vert="horz" lIns="91440" tIns="45720" rIns="91440" bIns="45720" rtlCol="0">
            <a:noAutofit/>
          </a:bodyPr>
          <a:lstStyle/>
          <a:p>
            <a:pPr>
              <a:lnSpc>
                <a:spcPct val="90000"/>
              </a:lnSpc>
              <a:spcBef>
                <a:spcPts val="1000"/>
              </a:spcBef>
              <a:buClr>
                <a:schemeClr val="bg2">
                  <a:lumMod val="40000"/>
                  <a:lumOff val="60000"/>
                </a:schemeClr>
              </a:buClr>
              <a:buSzPct val="80000"/>
            </a:pPr>
            <a:r>
              <a:rPr lang="en-US" sz="1400" dirty="0">
                <a:latin typeface="+mj-lt"/>
                <a:ea typeface="+mj-ea"/>
                <a:cs typeface="+mj-cs"/>
              </a:rPr>
              <a:t>-The first page will be the login page. The data in this page will be the user input for username and password as well as the returned data on employee roles.  </a:t>
            </a:r>
          </a:p>
          <a:p>
            <a:pPr>
              <a:lnSpc>
                <a:spcPct val="90000"/>
              </a:lnSpc>
              <a:spcBef>
                <a:spcPts val="1000"/>
              </a:spcBef>
              <a:buClr>
                <a:schemeClr val="bg2">
                  <a:lumMod val="40000"/>
                  <a:lumOff val="60000"/>
                </a:schemeClr>
              </a:buClr>
              <a:buSzPct val="80000"/>
            </a:pPr>
            <a:r>
              <a:rPr lang="en-US" sz="1400" dirty="0">
                <a:latin typeface="+mj-lt"/>
                <a:ea typeface="+mj-ea"/>
                <a:cs typeface="+mj-cs"/>
              </a:rPr>
              <a:t>-Login page validates user inputs to the textboxes </a:t>
            </a:r>
          </a:p>
          <a:p>
            <a:pPr>
              <a:lnSpc>
                <a:spcPct val="90000"/>
              </a:lnSpc>
              <a:spcBef>
                <a:spcPts val="1000"/>
              </a:spcBef>
              <a:buClr>
                <a:schemeClr val="bg2">
                  <a:lumMod val="40000"/>
                  <a:lumOff val="60000"/>
                </a:schemeClr>
              </a:buClr>
              <a:buSzPct val="80000"/>
            </a:pPr>
            <a:r>
              <a:rPr lang="en-US" sz="1400" dirty="0">
                <a:latin typeface="+mj-lt"/>
                <a:ea typeface="+mj-ea"/>
                <a:cs typeface="+mj-cs"/>
              </a:rPr>
              <a:t>-controller makes external request to an API for getting a particular user's role which will then be stored in the database. </a:t>
            </a:r>
          </a:p>
          <a:p>
            <a:pPr>
              <a:lnSpc>
                <a:spcPct val="90000"/>
              </a:lnSpc>
              <a:spcBef>
                <a:spcPts val="1000"/>
              </a:spcBef>
              <a:buClr>
                <a:schemeClr val="bg2">
                  <a:lumMod val="40000"/>
                  <a:lumOff val="60000"/>
                </a:schemeClr>
              </a:buClr>
              <a:buSzPct val="80000"/>
            </a:pPr>
            <a:r>
              <a:rPr lang="en-US" sz="1400" dirty="0">
                <a:latin typeface="+mj-lt"/>
                <a:ea typeface="+mj-ea"/>
                <a:cs typeface="+mj-cs"/>
              </a:rPr>
              <a:t>-For the interface, the page will contain 2 textboxes with one for the username and one for the password, and a submit button that either successfully redirects to the next page or displays an error message. </a:t>
            </a:r>
          </a:p>
          <a:p>
            <a:pPr>
              <a:lnSpc>
                <a:spcPct val="90000"/>
              </a:lnSpc>
              <a:spcBef>
                <a:spcPts val="1000"/>
              </a:spcBef>
              <a:buClr>
                <a:schemeClr val="bg2">
                  <a:lumMod val="40000"/>
                  <a:lumOff val="60000"/>
                </a:schemeClr>
              </a:buClr>
              <a:buSzPct val="80000"/>
            </a:pPr>
            <a:r>
              <a:rPr lang="en-US" sz="1400" dirty="0">
                <a:latin typeface="+mj-lt"/>
                <a:ea typeface="+mj-ea"/>
                <a:cs typeface="+mj-cs"/>
              </a:rPr>
              <a:t>-The second component will be the links page. This page will simply display the possible links to other applications that a user with a particular role can take. The data will be the links themselves and the role of the employee from the database. </a:t>
            </a:r>
          </a:p>
          <a:p>
            <a:pPr>
              <a:lnSpc>
                <a:spcPct val="90000"/>
              </a:lnSpc>
              <a:spcBef>
                <a:spcPts val="1000"/>
              </a:spcBef>
              <a:buClr>
                <a:schemeClr val="bg2">
                  <a:lumMod val="40000"/>
                  <a:lumOff val="60000"/>
                </a:schemeClr>
              </a:buClr>
              <a:buSzPct val="80000"/>
            </a:pPr>
            <a:r>
              <a:rPr lang="en-US" sz="1400" dirty="0">
                <a:latin typeface="+mj-lt"/>
                <a:ea typeface="+mj-ea"/>
                <a:cs typeface="+mj-cs"/>
              </a:rPr>
              <a:t>-The logic of this component will be displaying certain links for certain roles concatenated with the global links and that clicking on a link will cause an http redirect to the specified web application. </a:t>
            </a:r>
          </a:p>
          <a:p>
            <a:pPr>
              <a:lnSpc>
                <a:spcPct val="90000"/>
              </a:lnSpc>
              <a:spcBef>
                <a:spcPts val="1000"/>
              </a:spcBef>
              <a:buClr>
                <a:schemeClr val="bg2">
                  <a:lumMod val="40000"/>
                  <a:lumOff val="60000"/>
                </a:schemeClr>
              </a:buClr>
              <a:buSzPct val="80000"/>
            </a:pPr>
            <a:r>
              <a:rPr lang="en-US" sz="1400" dirty="0">
                <a:latin typeface="+mj-lt"/>
                <a:ea typeface="+mj-ea"/>
                <a:cs typeface="+mj-cs"/>
              </a:rPr>
              <a:t>-Another important part will be that clicking back on a browser should still display that component given that the role is still in the database storage. The interface will only be an unordered list of links under a title displaying the role of the user.</a:t>
            </a:r>
            <a:endParaRPr lang="en-US" sz="1400" dirty="0">
              <a:effectLst/>
              <a:latin typeface="+mj-lt"/>
              <a:ea typeface="+mj-ea"/>
              <a:cs typeface="+mj-cs"/>
            </a:endParaRPr>
          </a:p>
        </p:txBody>
      </p:sp>
      <p:pic>
        <p:nvPicPr>
          <p:cNvPr id="7" name="Graphic 6" descr="Design">
            <a:extLst>
              <a:ext uri="{FF2B5EF4-FFF2-40B4-BE49-F238E27FC236}">
                <a16:creationId xmlns:a16="http://schemas.microsoft.com/office/drawing/2014/main" id="{F49D04D4-5F07-4F65-AF7B-1E3AC2F9A6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12171" y="2212056"/>
            <a:ext cx="2417685" cy="2102492"/>
          </a:xfrm>
          <a:prstGeom prst="rect">
            <a:avLst/>
          </a:prstGeom>
          <a:effectLst/>
        </p:spPr>
      </p:pic>
    </p:spTree>
    <p:extLst>
      <p:ext uri="{BB962C8B-B14F-4D97-AF65-F5344CB8AC3E}">
        <p14:creationId xmlns:p14="http://schemas.microsoft.com/office/powerpoint/2010/main" val="218163619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41EF-0415-4757-90D1-54BDB576AD24}"/>
              </a:ext>
            </a:extLst>
          </p:cNvPr>
          <p:cNvSpPr>
            <a:spLocks noGrp="1"/>
          </p:cNvSpPr>
          <p:nvPr>
            <p:ph type="title"/>
          </p:nvPr>
        </p:nvSpPr>
        <p:spPr/>
        <p:txBody>
          <a:bodyPr/>
          <a:lstStyle/>
          <a:p>
            <a:r>
              <a:rPr lang="en-US" sz="3600" dirty="0"/>
              <a:t>Testing Methodology (Show Word Doc)</a:t>
            </a:r>
          </a:p>
        </p:txBody>
      </p:sp>
      <p:sp>
        <p:nvSpPr>
          <p:cNvPr id="3" name="Rectangle 2">
            <a:extLst>
              <a:ext uri="{FF2B5EF4-FFF2-40B4-BE49-F238E27FC236}">
                <a16:creationId xmlns:a16="http://schemas.microsoft.com/office/drawing/2014/main" id="{B8BCA2FC-0779-40EC-A4AB-549E270E3B37}"/>
              </a:ext>
            </a:extLst>
          </p:cNvPr>
          <p:cNvSpPr/>
          <p:nvPr/>
        </p:nvSpPr>
        <p:spPr>
          <a:xfrm>
            <a:off x="771367" y="1674674"/>
            <a:ext cx="9279467" cy="3416320"/>
          </a:xfrm>
          <a:prstGeom prst="rect">
            <a:avLst/>
          </a:prstGeom>
        </p:spPr>
        <p:txBody>
          <a:bodyPr wrap="square">
            <a:spAutoFit/>
          </a:bodyPr>
          <a:lstStyle/>
          <a:p>
            <a:r>
              <a:rPr lang="en-US" dirty="0">
                <a:latin typeface="Arial" panose="020B0604020202020204" pitchFamily="34" charset="0"/>
                <a:ea typeface="Arial" panose="020B0604020202020204" pitchFamily="34" charset="0"/>
              </a:rPr>
              <a:t>-Testing will be done on each level, and then will be branched further out through the software as each piece is determined to have proper quality. </a:t>
            </a:r>
          </a:p>
          <a:p>
            <a:endParaRPr lang="en-US" dirty="0">
              <a:latin typeface="Arial" panose="020B0604020202020204" pitchFamily="34" charset="0"/>
              <a:ea typeface="Arial" panose="020B0604020202020204" pitchFamily="34" charset="0"/>
            </a:endParaRPr>
          </a:p>
          <a:p>
            <a:r>
              <a:rPr lang="en-US" dirty="0">
                <a:latin typeface="Arial" panose="020B0604020202020204" pitchFamily="34" charset="0"/>
                <a:ea typeface="Arial" panose="020B0604020202020204" pitchFamily="34" charset="0"/>
              </a:rPr>
              <a:t>-What we mean by this is we test each small aspect before moving to the larger portions.</a:t>
            </a:r>
          </a:p>
          <a:p>
            <a:endParaRPr lang="en-US" dirty="0">
              <a:latin typeface="Arial" panose="020B0604020202020204" pitchFamily="34" charset="0"/>
              <a:ea typeface="Arial" panose="020B0604020202020204" pitchFamily="34" charset="0"/>
            </a:endParaRPr>
          </a:p>
          <a:p>
            <a:r>
              <a:rPr lang="en-US" dirty="0">
                <a:latin typeface="Arial" panose="020B0604020202020204" pitchFamily="34" charset="0"/>
                <a:ea typeface="Arial" panose="020B0604020202020204" pitchFamily="34" charset="0"/>
              </a:rPr>
              <a:t>-This testing strategy is similar to smoke testing, each small portion of the project being tested can be thought of as an individual build, where each piece tested is the integrated together further. </a:t>
            </a:r>
          </a:p>
          <a:p>
            <a:endParaRPr lang="en-US" dirty="0">
              <a:latin typeface="Arial" panose="020B0604020202020204" pitchFamily="34" charset="0"/>
              <a:ea typeface="Arial" panose="020B0604020202020204" pitchFamily="34" charset="0"/>
            </a:endParaRPr>
          </a:p>
          <a:p>
            <a:r>
              <a:rPr lang="en-US" dirty="0">
                <a:latin typeface="Arial" panose="020B0604020202020204" pitchFamily="34" charset="0"/>
                <a:ea typeface="Arial" panose="020B0604020202020204" pitchFamily="34" charset="0"/>
              </a:rPr>
              <a:t>-Lastly, our testing strategy was used to ensure the product is being built correctly and will be conducted alongside product guidelines. </a:t>
            </a:r>
            <a:endParaRPr lang="en-US" sz="1600" dirty="0">
              <a:latin typeface="Arial" panose="020B0604020202020204" pitchFamily="34" charset="0"/>
              <a:ea typeface="Arial" panose="020B0604020202020204" pitchFamily="34" charset="0"/>
            </a:endParaRPr>
          </a:p>
          <a:p>
            <a:r>
              <a:rPr lang="en-US" dirty="0"/>
              <a:t> </a:t>
            </a:r>
          </a:p>
        </p:txBody>
      </p:sp>
    </p:spTree>
    <p:extLst>
      <p:ext uri="{BB962C8B-B14F-4D97-AF65-F5344CB8AC3E}">
        <p14:creationId xmlns:p14="http://schemas.microsoft.com/office/powerpoint/2010/main" val="156584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3B98-9802-4D42-88C1-92ACF5C1BA59}"/>
              </a:ext>
            </a:extLst>
          </p:cNvPr>
          <p:cNvSpPr>
            <a:spLocks noGrp="1"/>
          </p:cNvSpPr>
          <p:nvPr>
            <p:ph type="title"/>
          </p:nvPr>
        </p:nvSpPr>
        <p:spPr/>
        <p:txBody>
          <a:bodyPr/>
          <a:lstStyle/>
          <a:p>
            <a:r>
              <a:rPr lang="en-US" dirty="0"/>
              <a:t>Quality Measurement </a:t>
            </a:r>
          </a:p>
        </p:txBody>
      </p:sp>
      <p:sp>
        <p:nvSpPr>
          <p:cNvPr id="3" name="Rectangle 2">
            <a:extLst>
              <a:ext uri="{FF2B5EF4-FFF2-40B4-BE49-F238E27FC236}">
                <a16:creationId xmlns:a16="http://schemas.microsoft.com/office/drawing/2014/main" id="{EAC31848-4DCA-4186-8D7B-21AAE06CD98F}"/>
              </a:ext>
            </a:extLst>
          </p:cNvPr>
          <p:cNvSpPr/>
          <p:nvPr/>
        </p:nvSpPr>
        <p:spPr>
          <a:xfrm>
            <a:off x="838200" y="1432755"/>
            <a:ext cx="9064978" cy="2333459"/>
          </a:xfrm>
          <a:prstGeom prst="rect">
            <a:avLst/>
          </a:prstGeom>
        </p:spPr>
        <p:txBody>
          <a:bodyPr wrap="square">
            <a:spAutoFit/>
          </a:bodyPr>
          <a:lstStyle/>
          <a:p>
            <a:pPr>
              <a:lnSpc>
                <a:spcPct val="115000"/>
              </a:lnSpc>
            </a:pPr>
            <a:r>
              <a:rPr lang="en-US" sz="1600" dirty="0">
                <a:latin typeface="Arial" panose="020B0604020202020204" pitchFamily="34" charset="0"/>
                <a:ea typeface="Arial" panose="020B0604020202020204" pitchFamily="34" charset="0"/>
              </a:rPr>
              <a:t>-Targeted questions to ensure the project scope is being met. </a:t>
            </a:r>
          </a:p>
          <a:p>
            <a:pPr>
              <a:lnSpc>
                <a:spcPct val="115000"/>
              </a:lnSpc>
            </a:pPr>
            <a:endParaRPr lang="en-US" sz="1600" dirty="0">
              <a:latin typeface="Arial" panose="020B0604020202020204" pitchFamily="34" charset="0"/>
              <a:ea typeface="Arial" panose="020B0604020202020204" pitchFamily="34" charset="0"/>
            </a:endParaRPr>
          </a:p>
          <a:p>
            <a:pPr>
              <a:lnSpc>
                <a:spcPct val="115000"/>
              </a:lnSpc>
            </a:pPr>
            <a:r>
              <a:rPr lang="en-US" sz="1600" dirty="0">
                <a:latin typeface="Arial" panose="020B0604020202020204" pitchFamily="34" charset="0"/>
                <a:ea typeface="Arial" panose="020B0604020202020204" pitchFamily="34" charset="0"/>
              </a:rPr>
              <a:t>-Ensure product conforms to set standards in order to be successful. If the product is developed with poor quality in mind, it can develop bugs even if they were not discovered upon initial testing. </a:t>
            </a:r>
          </a:p>
          <a:p>
            <a:pPr>
              <a:lnSpc>
                <a:spcPct val="115000"/>
              </a:lnSpc>
            </a:pPr>
            <a:endParaRPr lang="en-US" sz="1600" dirty="0">
              <a:latin typeface="Arial" panose="020B0604020202020204" pitchFamily="34" charset="0"/>
              <a:ea typeface="Arial" panose="020B0604020202020204" pitchFamily="34" charset="0"/>
            </a:endParaRPr>
          </a:p>
          <a:p>
            <a:pPr>
              <a:lnSpc>
                <a:spcPct val="115000"/>
              </a:lnSpc>
            </a:pPr>
            <a:r>
              <a:rPr lang="en-US" sz="1600" dirty="0">
                <a:latin typeface="Arial" panose="020B0604020202020204" pitchFamily="34" charset="0"/>
                <a:ea typeface="Arial" panose="020B0604020202020204" pitchFamily="34" charset="0"/>
              </a:rPr>
              <a:t>-Fixing the issues that can pop up so the cost of time does not go up</a:t>
            </a:r>
          </a:p>
          <a:p>
            <a:pPr>
              <a:lnSpc>
                <a:spcPct val="115000"/>
              </a:lnSpc>
            </a:pPr>
            <a:endParaRPr lang="en-US" sz="1600" dirty="0">
              <a:latin typeface="Arial" panose="020B0604020202020204" pitchFamily="34" charset="0"/>
              <a:ea typeface="Arial" panose="020B0604020202020204" pitchFamily="34" charset="0"/>
            </a:endParaRPr>
          </a:p>
          <a:p>
            <a:pPr>
              <a:lnSpc>
                <a:spcPct val="115000"/>
              </a:lnSpc>
            </a:pPr>
            <a:r>
              <a:rPr lang="en-US" sz="1600" dirty="0">
                <a:latin typeface="Arial" panose="020B0604020202020204" pitchFamily="34" charset="0"/>
                <a:ea typeface="Arial" panose="020B0604020202020204" pitchFamily="34" charset="0"/>
              </a:rPr>
              <a:t>-Effective project management and engineering practices</a:t>
            </a: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44012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55C4-1411-4683-8245-2B9360C0CFF4}"/>
              </a:ext>
            </a:extLst>
          </p:cNvPr>
          <p:cNvSpPr>
            <a:spLocks noGrp="1"/>
          </p:cNvSpPr>
          <p:nvPr>
            <p:ph type="title"/>
          </p:nvPr>
        </p:nvSpPr>
        <p:spPr/>
        <p:txBody>
          <a:bodyPr/>
          <a:lstStyle/>
          <a:p>
            <a:r>
              <a:rPr lang="en-US" dirty="0"/>
              <a:t>Maintenance Plan</a:t>
            </a:r>
          </a:p>
        </p:txBody>
      </p:sp>
      <p:sp>
        <p:nvSpPr>
          <p:cNvPr id="3" name="Rectangle 2">
            <a:extLst>
              <a:ext uri="{FF2B5EF4-FFF2-40B4-BE49-F238E27FC236}">
                <a16:creationId xmlns:a16="http://schemas.microsoft.com/office/drawing/2014/main" id="{D827237F-E527-4620-9B51-2613A774C6E7}"/>
              </a:ext>
            </a:extLst>
          </p:cNvPr>
          <p:cNvSpPr/>
          <p:nvPr/>
        </p:nvSpPr>
        <p:spPr>
          <a:xfrm>
            <a:off x="97654" y="1857823"/>
            <a:ext cx="11922711" cy="2616614"/>
          </a:xfrm>
          <a:prstGeom prst="rect">
            <a:avLst/>
          </a:prstGeom>
        </p:spPr>
        <p:txBody>
          <a:bodyPr wrap="square">
            <a:spAutoFit/>
          </a:bodyPr>
          <a:lstStyle/>
          <a:p>
            <a:pPr>
              <a:lnSpc>
                <a:spcPct val="115000"/>
              </a:lnSpc>
            </a:pPr>
            <a:r>
              <a:rPr lang="en-US" sz="1600" dirty="0">
                <a:latin typeface="Arial" panose="020B0604020202020204" pitchFamily="34" charset="0"/>
                <a:ea typeface="Arial" panose="020B0604020202020204" pitchFamily="34" charset="0"/>
              </a:rPr>
              <a:t>-The software will be well documented so that further inspection is easier; this aided in any testing that required us to go back and fix an issue that came about. </a:t>
            </a:r>
          </a:p>
          <a:p>
            <a:pPr>
              <a:lnSpc>
                <a:spcPct val="115000"/>
              </a:lnSpc>
            </a:pPr>
            <a:endParaRPr lang="en-US" sz="1600" dirty="0">
              <a:latin typeface="Arial" panose="020B0604020202020204" pitchFamily="34" charset="0"/>
              <a:ea typeface="Arial" panose="020B0604020202020204" pitchFamily="34" charset="0"/>
            </a:endParaRPr>
          </a:p>
          <a:p>
            <a:pPr>
              <a:lnSpc>
                <a:spcPct val="115000"/>
              </a:lnSpc>
            </a:pPr>
            <a:r>
              <a:rPr lang="en-US" sz="1600" dirty="0">
                <a:latin typeface="Arial" panose="020B0604020202020204" pitchFamily="34" charset="0"/>
                <a:ea typeface="Arial" panose="020B0604020202020204" pitchFamily="34" charset="0"/>
              </a:rPr>
              <a:t>-software made to show effective modularity and be well documented so that changes are quick, can be done by all members, and changes won’t break other aspects of the application. </a:t>
            </a:r>
          </a:p>
          <a:p>
            <a:pPr>
              <a:lnSpc>
                <a:spcPct val="115000"/>
              </a:lnSpc>
            </a:pPr>
            <a:endParaRPr lang="en-US" sz="1600" dirty="0">
              <a:effectLst/>
              <a:latin typeface="Arial" panose="020B0604020202020204" pitchFamily="34" charset="0"/>
              <a:ea typeface="Arial" panose="020B0604020202020204" pitchFamily="34" charset="0"/>
            </a:endParaRPr>
          </a:p>
          <a:p>
            <a:pPr>
              <a:lnSpc>
                <a:spcPct val="115000"/>
              </a:lnSpc>
            </a:pPr>
            <a:r>
              <a:rPr lang="en-US" sz="1600" dirty="0">
                <a:latin typeface="Arial" panose="020B0604020202020204" pitchFamily="34" charset="0"/>
                <a:ea typeface="Arial" panose="020B0604020202020204" pitchFamily="34" charset="0"/>
              </a:rPr>
              <a:t>-The application will be regularly maintained with bug fixes as they are reported and new features that are developed. </a:t>
            </a:r>
          </a:p>
          <a:p>
            <a:pPr>
              <a:lnSpc>
                <a:spcPct val="115000"/>
              </a:lnSpc>
            </a:pPr>
            <a:endParaRPr lang="en-US" sz="1600" dirty="0">
              <a:latin typeface="Arial" panose="020B0604020202020204" pitchFamily="34" charset="0"/>
              <a:ea typeface="Arial" panose="020B0604020202020204" pitchFamily="34" charset="0"/>
            </a:endParaRPr>
          </a:p>
          <a:p>
            <a:pPr>
              <a:lnSpc>
                <a:spcPct val="115000"/>
              </a:lnSpc>
            </a:pPr>
            <a:r>
              <a:rPr lang="en-US" sz="1600" dirty="0">
                <a:latin typeface="Arial" panose="020B0604020202020204" pitchFamily="34" charset="0"/>
                <a:ea typeface="Arial" panose="020B0604020202020204" pitchFamily="34" charset="0"/>
              </a:rPr>
              <a:t>-Post-implementation and In-process reviews</a:t>
            </a: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7263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72</TotalTime>
  <Words>895</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Presentation</vt:lpstr>
      <vt:lpstr>Project Scope</vt:lpstr>
      <vt:lpstr>Stuff Added In </vt:lpstr>
      <vt:lpstr>Software Development Model Adopted </vt:lpstr>
      <vt:lpstr>Technologies, Frameworks, and Tools Used </vt:lpstr>
      <vt:lpstr>Solution Architecture</vt:lpstr>
      <vt:lpstr>Testing Methodology (Show Word Doc)</vt:lpstr>
      <vt:lpstr>Quality Measurement </vt:lpstr>
      <vt:lpstr>Maintenance Plan</vt:lpstr>
      <vt:lpstr>Resource Plan/Roles</vt:lpstr>
      <vt:lpstr>Project Schedule </vt:lpstr>
      <vt:lpstr>Front End Planning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Jake Bryant</dc:creator>
  <cp:lastModifiedBy>Jake Bryant</cp:lastModifiedBy>
  <cp:revision>1</cp:revision>
  <dcterms:created xsi:type="dcterms:W3CDTF">2019-12-04T16:18:04Z</dcterms:created>
  <dcterms:modified xsi:type="dcterms:W3CDTF">2019-12-04T19:03:56Z</dcterms:modified>
</cp:coreProperties>
</file>