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9" r:id="rId4"/>
    <p:sldId id="260" r:id="rId5"/>
    <p:sldId id="261" r:id="rId6"/>
    <p:sldId id="262" r:id="rId7"/>
    <p:sldId id="264" r:id="rId8"/>
  </p:sldIdLst>
  <p:sldSz cx="12192000" cy="6858000"/>
  <p:notesSz cx="6858000" cy="9144000"/>
  <p:embeddedFontLst>
    <p:embeddedFont>
      <p:font typeface="Century Gothic"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sz="3000" dirty="0" smtClean="0">
                <a:solidFill>
                  <a:schemeClr val="lt1"/>
                </a:solidFill>
                <a:latin typeface="Times New Roman"/>
                <a:ea typeface="Times New Roman"/>
                <a:cs typeface="Times New Roman"/>
                <a:sym typeface="Times New Roman"/>
              </a:rPr>
              <a:t>Travel insurance Data analysis</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spcBef>
                <a:spcPts val="960"/>
              </a:spcBef>
              <a:buNone/>
            </a:pPr>
            <a:r>
              <a:rPr lang="en-US" dirty="0" smtClean="0">
                <a:solidFill>
                  <a:schemeClr val="lt1"/>
                </a:solidFill>
                <a:latin typeface="Times New Roman"/>
                <a:ea typeface="Times New Roman"/>
                <a:cs typeface="Times New Roman"/>
                <a:sym typeface="Times New Roman"/>
              </a:rPr>
              <a:t>Do ETL : Extract-Transform-Load the dataset and find for me</a:t>
            </a:r>
          </a:p>
          <a:p>
            <a:pPr marL="457200" lvl="1" indent="0">
              <a:spcBef>
                <a:spcPts val="960"/>
              </a:spcBef>
              <a:buNone/>
            </a:pPr>
            <a:r>
              <a:rPr lang="en-US" dirty="0" smtClean="0">
                <a:solidFill>
                  <a:schemeClr val="lt1"/>
                </a:solidFill>
                <a:latin typeface="Times New Roman"/>
                <a:ea typeface="Times New Roman"/>
                <a:cs typeface="Times New Roman"/>
                <a:sym typeface="Times New Roman"/>
              </a:rPr>
              <a:t>Some information </a:t>
            </a:r>
            <a:r>
              <a:rPr lang="en-US" dirty="0" smtClean="0">
                <a:solidFill>
                  <a:schemeClr val="lt1"/>
                </a:solidFill>
                <a:latin typeface="Times New Roman"/>
                <a:ea typeface="Times New Roman"/>
                <a:cs typeface="Times New Roman"/>
                <a:sym typeface="Times New Roman"/>
              </a:rPr>
              <a:t>from this large data. This is form of data mining.</a:t>
            </a:r>
          </a:p>
          <a:p>
            <a:pPr marL="457200" lvl="1" indent="0">
              <a:spcBef>
                <a:spcPts val="960"/>
              </a:spcBef>
              <a:buNone/>
            </a:pPr>
            <a:r>
              <a:rPr lang="en-US" dirty="0" smtClean="0">
                <a:solidFill>
                  <a:schemeClr val="lt1"/>
                </a:solidFill>
                <a:latin typeface="Times New Roman"/>
                <a:ea typeface="Times New Roman"/>
                <a:cs typeface="Times New Roman"/>
                <a:sym typeface="Times New Roman"/>
              </a:rPr>
              <a:t>What all information can be achieved by mining this data, would be</a:t>
            </a:r>
          </a:p>
          <a:p>
            <a:pPr marL="457200" lvl="1" indent="0">
              <a:spcBef>
                <a:spcPts val="960"/>
              </a:spcBef>
              <a:buNone/>
            </a:pPr>
            <a:r>
              <a:rPr lang="en-US" dirty="0" smtClean="0">
                <a:solidFill>
                  <a:schemeClr val="lt1"/>
                </a:solidFill>
                <a:latin typeface="Times New Roman"/>
                <a:ea typeface="Times New Roman"/>
                <a:cs typeface="Times New Roman"/>
                <a:sym typeface="Times New Roman"/>
              </a:rPr>
              <a:t>brainstormed by the interns</a:t>
            </a:r>
          </a:p>
          <a:p>
            <a:pPr marL="457200" lvl="1" indent="0">
              <a:spcBef>
                <a:spcPts val="960"/>
              </a:spcBef>
              <a:buNone/>
            </a:pPr>
            <a:r>
              <a:rPr lang="en-US" dirty="0" smtClean="0">
                <a:solidFill>
                  <a:schemeClr val="lt1"/>
                </a:solidFill>
                <a:latin typeface="Times New Roman"/>
                <a:ea typeface="Times New Roman"/>
                <a:cs typeface="Times New Roman"/>
                <a:sym typeface="Times New Roman"/>
              </a:rPr>
              <a:t>Find key metrics and factors and show the meaningful relationships between attributes.</a:t>
            </a:r>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23392" y="0"/>
            <a:ext cx="8534400" cy="2058771"/>
          </a:xfrm>
          <a:prstGeom prst="rect">
            <a:avLst/>
          </a:prstGeom>
          <a:noFill/>
          <a:ln>
            <a:noFill/>
          </a:ln>
        </p:spPr>
        <p:txBody>
          <a:bodyPr spcFirstLastPara="1" wrap="square" lIns="91425" tIns="45700" rIns="91425" bIns="45700" anchor="ctr" anchorCtr="0">
            <a:normAutofit/>
          </a:bodyPr>
          <a:lstStyle/>
          <a:p>
            <a:pPr marL="285750" lvl="0" indent="-184150" algn="l" rtl="0">
              <a:spcBef>
                <a:spcPts val="1000"/>
              </a:spcBef>
              <a:spcAft>
                <a:spcPts val="0"/>
              </a:spcAft>
              <a:buSzPts val="1600"/>
              <a:buNone/>
            </a:pPr>
            <a:r>
              <a:rPr lang="en-US" dirty="0" smtClean="0"/>
              <a:t>Architecture</a:t>
            </a:r>
            <a:endParaRPr dirty="0"/>
          </a:p>
          <a:p>
            <a:pPr marL="285750" lvl="0" indent="-184150" algn="l" rtl="0">
              <a:spcBef>
                <a:spcPts val="1000"/>
              </a:spcBef>
              <a:spcAft>
                <a:spcPts val="0"/>
              </a:spcAft>
              <a:buSzPts val="1600"/>
              <a:buNone/>
            </a:pPr>
            <a:endParaRPr dirty="0"/>
          </a:p>
        </p:txBody>
      </p:sp>
      <p:pic>
        <p:nvPicPr>
          <p:cNvPr id="1026" name="Picture 2"/>
          <p:cNvPicPr>
            <a:picLocks noChangeAspect="1" noChangeArrowheads="1"/>
          </p:cNvPicPr>
          <p:nvPr/>
        </p:nvPicPr>
        <p:blipFill>
          <a:blip r:embed="rId3"/>
          <a:srcRect/>
          <a:stretch>
            <a:fillRect/>
          </a:stretch>
        </p:blipFill>
        <p:spPr bwMode="auto">
          <a:xfrm>
            <a:off x="2711624" y="1340768"/>
            <a:ext cx="3705225" cy="50577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479376" y="476672"/>
            <a:ext cx="8534400" cy="6120680"/>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SzPts val="1760"/>
              <a:buNone/>
            </a:pPr>
            <a:r>
              <a:rPr lang="en-US" dirty="0" smtClean="0">
                <a:solidFill>
                  <a:schemeClr val="lt1"/>
                </a:solidFill>
                <a:latin typeface="Times New Roman"/>
                <a:ea typeface="Times New Roman"/>
                <a:cs typeface="Times New Roman"/>
                <a:sym typeface="Times New Roman"/>
              </a:rPr>
              <a:t>Gather Data : </a:t>
            </a:r>
          </a:p>
          <a:p>
            <a:pPr marL="0" lvl="0" indent="0" rtl="0">
              <a:spcBef>
                <a:spcPts val="0"/>
              </a:spcBef>
              <a:spcAft>
                <a:spcPts val="0"/>
              </a:spcAft>
              <a:buSzPts val="1760"/>
              <a:buFont typeface="Arial" charset="0"/>
              <a:buChar char="•"/>
            </a:pPr>
            <a:r>
              <a:rPr lang="en-US" dirty="0" smtClean="0">
                <a:solidFill>
                  <a:schemeClr val="lt1"/>
                </a:solidFill>
                <a:latin typeface="Times New Roman"/>
                <a:ea typeface="Times New Roman"/>
                <a:cs typeface="Times New Roman"/>
                <a:sym typeface="Times New Roman"/>
              </a:rPr>
              <a:t>From the Data source , get the data/Download the Data in .</a:t>
            </a:r>
            <a:r>
              <a:rPr lang="en-US" dirty="0" err="1" smtClean="0">
                <a:solidFill>
                  <a:schemeClr val="lt1"/>
                </a:solidFill>
                <a:latin typeface="Times New Roman"/>
                <a:ea typeface="Times New Roman"/>
                <a:cs typeface="Times New Roman"/>
                <a:sym typeface="Times New Roman"/>
              </a:rPr>
              <a:t>csv</a:t>
            </a:r>
            <a:r>
              <a:rPr lang="en-US" dirty="0" smtClean="0">
                <a:solidFill>
                  <a:schemeClr val="lt1"/>
                </a:solidFill>
                <a:latin typeface="Times New Roman"/>
                <a:ea typeface="Times New Roman"/>
                <a:cs typeface="Times New Roman"/>
                <a:sym typeface="Times New Roman"/>
              </a:rPr>
              <a:t> format.</a:t>
            </a:r>
          </a:p>
          <a:p>
            <a:pPr marL="0" lvl="0" indent="0" rtl="0">
              <a:spcBef>
                <a:spcPts val="0"/>
              </a:spcBef>
              <a:spcAft>
                <a:spcPts val="0"/>
              </a:spcAft>
              <a:buSzPts val="1760"/>
              <a:buFont typeface="Arial" charset="0"/>
              <a:buChar char="•"/>
            </a:pPr>
            <a:r>
              <a:rPr lang="en-US" dirty="0" smtClean="0">
                <a:solidFill>
                  <a:schemeClr val="lt1"/>
                </a:solidFill>
                <a:latin typeface="Times New Roman"/>
                <a:ea typeface="Times New Roman"/>
                <a:cs typeface="Times New Roman"/>
                <a:sym typeface="Times New Roman"/>
              </a:rPr>
              <a:t>Go through the Data to get some idea where the Data is missing or where we need to do changes.</a:t>
            </a:r>
          </a:p>
          <a:p>
            <a:pPr marL="0" lvl="0" indent="0" rtl="0">
              <a:spcBef>
                <a:spcPts val="0"/>
              </a:spcBef>
              <a:spcAft>
                <a:spcPts val="0"/>
              </a:spcAft>
              <a:buSzPts val="1760"/>
              <a:buFont typeface="Arial" charset="0"/>
              <a:buChar char="•"/>
            </a:pPr>
            <a:endParaRPr lang="en-US" dirty="0" smtClean="0">
              <a:solidFill>
                <a:schemeClr val="lt1"/>
              </a:solidFill>
              <a:latin typeface="Times New Roman"/>
              <a:ea typeface="Times New Roman"/>
              <a:cs typeface="Times New Roman"/>
              <a:sym typeface="Times New Roman"/>
            </a:endParaRPr>
          </a:p>
          <a:p>
            <a:pPr marL="0" lvl="0" indent="0" rtl="0">
              <a:spcBef>
                <a:spcPts val="0"/>
              </a:spcBef>
              <a:spcAft>
                <a:spcPts val="0"/>
              </a:spcAft>
              <a:buSzPts val="1760"/>
              <a:buFont typeface="Arial" charset="0"/>
              <a:buChar char="•"/>
            </a:pPr>
            <a:endParaRPr lang="en-US" dirty="0" smtClean="0">
              <a:solidFill>
                <a:schemeClr val="lt1"/>
              </a:solidFill>
              <a:latin typeface="Times New Roman"/>
              <a:ea typeface="Times New Roman"/>
              <a:cs typeface="Times New Roman"/>
              <a:sym typeface="Times New Roman"/>
            </a:endParaRPr>
          </a:p>
          <a:p>
            <a:pPr marL="0" lvl="0" indent="0" rtl="0">
              <a:spcBef>
                <a:spcPts val="0"/>
              </a:spcBef>
              <a:spcAft>
                <a:spcPts val="0"/>
              </a:spcAft>
              <a:buSzPts val="1760"/>
              <a:buNone/>
            </a:pPr>
            <a:r>
              <a:rPr lang="en-US" dirty="0" smtClean="0">
                <a:solidFill>
                  <a:schemeClr val="lt1"/>
                </a:solidFill>
                <a:latin typeface="Times New Roman"/>
                <a:ea typeface="Times New Roman"/>
                <a:cs typeface="Times New Roman"/>
                <a:sym typeface="Times New Roman"/>
              </a:rPr>
              <a:t>Connect with visualization Tool :</a:t>
            </a:r>
          </a:p>
          <a:p>
            <a:pPr marL="0" lvl="0" indent="0" rtl="0">
              <a:spcBef>
                <a:spcPts val="0"/>
              </a:spcBef>
              <a:spcAft>
                <a:spcPts val="0"/>
              </a:spcAft>
              <a:buSzPts val="1760"/>
              <a:buFont typeface="Arial" charset="0"/>
              <a:buChar char="•"/>
            </a:pPr>
            <a:r>
              <a:rPr lang="en-US" dirty="0" smtClean="0">
                <a:solidFill>
                  <a:schemeClr val="lt1"/>
                </a:solidFill>
                <a:latin typeface="Times New Roman"/>
                <a:ea typeface="Times New Roman"/>
                <a:cs typeface="Times New Roman"/>
                <a:sym typeface="Times New Roman"/>
              </a:rPr>
              <a:t>Connect the data source to the POWER BI tool / Any other visualization tool by clicking on the IMPORT THE DATA from EXCEL button.</a:t>
            </a:r>
          </a:p>
          <a:p>
            <a:pPr marL="0" lvl="0" indent="0" rtl="0">
              <a:spcBef>
                <a:spcPts val="0"/>
              </a:spcBef>
              <a:spcAft>
                <a:spcPts val="0"/>
              </a:spcAft>
              <a:buSzPts val="1760"/>
              <a:buFont typeface="Arial" charset="0"/>
              <a:buChar char="•"/>
            </a:pPr>
            <a:endParaRPr lang="en-US" dirty="0" smtClean="0">
              <a:solidFill>
                <a:schemeClr val="lt1"/>
              </a:solidFill>
              <a:latin typeface="Times New Roman"/>
              <a:ea typeface="Times New Roman"/>
              <a:cs typeface="Times New Roman"/>
              <a:sym typeface="Times New Roman"/>
            </a:endParaRPr>
          </a:p>
          <a:p>
            <a:pPr marL="0" lvl="0" indent="0" rtl="0">
              <a:spcBef>
                <a:spcPts val="0"/>
              </a:spcBef>
              <a:spcAft>
                <a:spcPts val="0"/>
              </a:spcAft>
              <a:buSzPts val="1760"/>
              <a:buFont typeface="Arial" charset="0"/>
              <a:buChar char="•"/>
            </a:pPr>
            <a:endParaRPr lang="en-US" dirty="0" smtClean="0">
              <a:solidFill>
                <a:schemeClr val="lt1"/>
              </a:solidFill>
              <a:latin typeface="Times New Roman"/>
              <a:ea typeface="Times New Roman"/>
              <a:cs typeface="Times New Roman"/>
              <a:sym typeface="Times New Roman"/>
            </a:endParaRPr>
          </a:p>
          <a:p>
            <a:pPr marL="0" lvl="0" indent="0" rtl="0">
              <a:spcBef>
                <a:spcPts val="0"/>
              </a:spcBef>
              <a:spcAft>
                <a:spcPts val="0"/>
              </a:spcAft>
              <a:buSzPts val="1760"/>
              <a:buFont typeface="Arial" charset="0"/>
              <a:buChar char="•"/>
            </a:pPr>
            <a:endParaRPr lang="en-US" dirty="0" smtClean="0">
              <a:solidFill>
                <a:schemeClr val="lt1"/>
              </a:solidFill>
              <a:latin typeface="Times New Roman"/>
              <a:ea typeface="Times New Roman"/>
              <a:cs typeface="Times New Roman"/>
              <a:sym typeface="Times New Roman"/>
            </a:endParaRPr>
          </a:p>
          <a:p>
            <a:pPr marL="0" lvl="0" indent="0" rtl="0">
              <a:spcBef>
                <a:spcPts val="0"/>
              </a:spcBef>
              <a:spcAft>
                <a:spcPts val="0"/>
              </a:spcAft>
              <a:buSzPts val="1760"/>
              <a:buNone/>
            </a:pPr>
            <a:r>
              <a:rPr lang="en-US" dirty="0" smtClean="0">
                <a:solidFill>
                  <a:schemeClr val="lt1"/>
                </a:solidFill>
                <a:latin typeface="Times New Roman"/>
                <a:ea typeface="Times New Roman"/>
                <a:cs typeface="Times New Roman"/>
                <a:sym typeface="Times New Roman"/>
              </a:rPr>
              <a:t>ETL :</a:t>
            </a:r>
          </a:p>
          <a:p>
            <a:pPr marL="0" lvl="0" indent="0" rtl="0">
              <a:spcBef>
                <a:spcPts val="0"/>
              </a:spcBef>
              <a:spcAft>
                <a:spcPts val="0"/>
              </a:spcAft>
              <a:buSzPts val="1760"/>
              <a:buFont typeface="Arial" charset="0"/>
              <a:buChar char="•"/>
            </a:pPr>
            <a:r>
              <a:rPr lang="en-US" dirty="0" smtClean="0">
                <a:solidFill>
                  <a:schemeClr val="lt1"/>
                </a:solidFill>
                <a:latin typeface="Times New Roman"/>
                <a:ea typeface="Times New Roman"/>
                <a:cs typeface="Times New Roman"/>
                <a:sym typeface="Times New Roman"/>
              </a:rPr>
              <a:t>Perform ETL ( Extract , Transform and Load) </a:t>
            </a:r>
          </a:p>
          <a:p>
            <a:pPr marL="0" lvl="0" indent="0" rtl="0">
              <a:spcBef>
                <a:spcPts val="0"/>
              </a:spcBef>
              <a:spcAft>
                <a:spcPts val="0"/>
              </a:spcAft>
              <a:buSzPts val="1760"/>
              <a:buFont typeface="Arial" charset="0"/>
              <a:buChar char="•"/>
            </a:pPr>
            <a:r>
              <a:rPr lang="en-US" dirty="0" smtClean="0">
                <a:solidFill>
                  <a:schemeClr val="lt1"/>
                </a:solidFill>
                <a:latin typeface="Times New Roman"/>
                <a:ea typeface="Times New Roman"/>
                <a:cs typeface="Times New Roman"/>
                <a:sym typeface="Times New Roman"/>
              </a:rPr>
              <a:t>Once data is imported to POWER BI then we need to perform ETL which is the 1</a:t>
            </a:r>
            <a:r>
              <a:rPr lang="en-US" baseline="30000" dirty="0" smtClean="0">
                <a:solidFill>
                  <a:schemeClr val="lt1"/>
                </a:solidFill>
                <a:latin typeface="Times New Roman"/>
                <a:ea typeface="Times New Roman"/>
                <a:cs typeface="Times New Roman"/>
                <a:sym typeface="Times New Roman"/>
              </a:rPr>
              <a:t>st</a:t>
            </a:r>
            <a:r>
              <a:rPr lang="en-US" dirty="0" smtClean="0">
                <a:solidFill>
                  <a:schemeClr val="lt1"/>
                </a:solidFill>
                <a:latin typeface="Times New Roman"/>
                <a:ea typeface="Times New Roman"/>
                <a:cs typeface="Times New Roman"/>
                <a:sym typeface="Times New Roman"/>
              </a:rPr>
              <a:t> step of Data analysis. </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407496"/>
          </a:xfrm>
          <a:prstGeom prst="rect">
            <a:avLst/>
          </a:prstGeom>
          <a:noFill/>
          <a:ln>
            <a:noFill/>
          </a:ln>
        </p:spPr>
        <p:txBody>
          <a:bodyPr spcFirstLastPara="1" wrap="square" lIns="91425" tIns="45700" rIns="91425" bIns="45700" anchor="ctr" anchorCtr="0">
            <a:normAutofit fontScale="92500" lnSpcReduction="10000"/>
          </a:bodyPr>
          <a:lstStyle/>
          <a:p>
            <a:pPr marL="285750" lvl="0" indent="-184150" algn="l" rtl="0">
              <a:spcBef>
                <a:spcPts val="1000"/>
              </a:spcBef>
              <a:spcAft>
                <a:spcPts val="0"/>
              </a:spcAft>
              <a:buSzPts val="1600"/>
              <a:buNone/>
            </a:pPr>
            <a:r>
              <a:rPr lang="en-US" dirty="0" smtClean="0">
                <a:solidFill>
                  <a:schemeClr val="bg1"/>
                </a:solidFill>
                <a:latin typeface="Times New Roman"/>
                <a:ea typeface="Times New Roman"/>
                <a:cs typeface="Times New Roman"/>
                <a:sym typeface="Times New Roman"/>
              </a:rPr>
              <a:t>Data Cleaning:</a:t>
            </a:r>
          </a:p>
          <a:p>
            <a:pPr marL="285750" lvl="0" indent="-184150" algn="l" rtl="0">
              <a:spcBef>
                <a:spcPts val="1000"/>
              </a:spcBef>
              <a:spcAft>
                <a:spcPts val="0"/>
              </a:spcAft>
              <a:buSzPts val="1600"/>
              <a:buNone/>
            </a:pPr>
            <a:r>
              <a:rPr lang="en-US" dirty="0" smtClean="0">
                <a:solidFill>
                  <a:schemeClr val="bg1"/>
                </a:solidFill>
                <a:latin typeface="Times New Roman"/>
                <a:ea typeface="Times New Roman"/>
                <a:cs typeface="Times New Roman"/>
                <a:sym typeface="Times New Roman"/>
              </a:rPr>
              <a:t>Once ETL is done, then we move to Data cleaning where we clean the data by removing the black spaces or replacing the 0’s with desired values or any other transformation we need..</a:t>
            </a:r>
          </a:p>
          <a:p>
            <a:pPr marL="285750" lvl="0" indent="-184150" algn="l" rtl="0">
              <a:spcBef>
                <a:spcPts val="1000"/>
              </a:spcBef>
              <a:spcAft>
                <a:spcPts val="0"/>
              </a:spcAft>
              <a:buSzPts val="1600"/>
              <a:buNone/>
            </a:pPr>
            <a:r>
              <a:rPr lang="en-US" dirty="0" smtClean="0">
                <a:solidFill>
                  <a:schemeClr val="bg1"/>
                </a:solidFill>
                <a:latin typeface="Times New Roman"/>
                <a:ea typeface="Times New Roman"/>
                <a:cs typeface="Times New Roman"/>
                <a:sym typeface="Times New Roman"/>
              </a:rPr>
              <a:t>This will be done in the POWER QUERY window.</a:t>
            </a:r>
            <a:endParaRPr lang="en-US" dirty="0" smtClean="0">
              <a:solidFill>
                <a:schemeClr val="bg1"/>
              </a:solidFill>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smtClean="0">
              <a:solidFill>
                <a:schemeClr val="bg1"/>
              </a:solidFill>
              <a:latin typeface="Times New Roman"/>
              <a:ea typeface="Times New Roman"/>
              <a:cs typeface="Times New Roman"/>
              <a:sym typeface="Times New Roman"/>
            </a:endParaRPr>
          </a:p>
          <a:p>
            <a:pPr marL="285750" lvl="0" indent="-184150" algn="l" rtl="0">
              <a:spcBef>
                <a:spcPts val="1000"/>
              </a:spcBef>
              <a:spcAft>
                <a:spcPts val="0"/>
              </a:spcAft>
              <a:buSzPts val="1600"/>
              <a:buNone/>
            </a:pPr>
            <a:r>
              <a:rPr lang="en-US" dirty="0" smtClean="0">
                <a:solidFill>
                  <a:schemeClr val="bg1"/>
                </a:solidFill>
                <a:latin typeface="Times New Roman"/>
                <a:ea typeface="Times New Roman"/>
                <a:cs typeface="Times New Roman"/>
                <a:sym typeface="Times New Roman"/>
              </a:rPr>
              <a:t>Data modeling:</a:t>
            </a:r>
          </a:p>
          <a:p>
            <a:pPr marL="285750" lvl="0" indent="-184150" algn="l" rtl="0">
              <a:spcBef>
                <a:spcPts val="1000"/>
              </a:spcBef>
              <a:spcAft>
                <a:spcPts val="0"/>
              </a:spcAft>
              <a:buSzPts val="1600"/>
              <a:buFont typeface="Arial" charset="0"/>
              <a:buChar char="•"/>
            </a:pPr>
            <a:r>
              <a:rPr lang="en-US" dirty="0" smtClean="0">
                <a:solidFill>
                  <a:schemeClr val="bg1"/>
                </a:solidFill>
                <a:latin typeface="Times New Roman"/>
                <a:ea typeface="Times New Roman"/>
                <a:cs typeface="Times New Roman"/>
                <a:sym typeface="Times New Roman"/>
              </a:rPr>
              <a:t>We create some data models which makes all the tables </a:t>
            </a:r>
            <a:r>
              <a:rPr lang="en-US" dirty="0" err="1" smtClean="0">
                <a:solidFill>
                  <a:schemeClr val="bg1"/>
                </a:solidFill>
                <a:latin typeface="Times New Roman"/>
                <a:ea typeface="Times New Roman"/>
                <a:cs typeface="Times New Roman"/>
                <a:sym typeface="Times New Roman"/>
              </a:rPr>
              <a:t>interconneted</a:t>
            </a:r>
            <a:r>
              <a:rPr lang="en-US" dirty="0" smtClean="0">
                <a:solidFill>
                  <a:schemeClr val="bg1"/>
                </a:solidFill>
                <a:latin typeface="Times New Roman"/>
                <a:ea typeface="Times New Roman"/>
                <a:cs typeface="Times New Roman"/>
                <a:sym typeface="Times New Roman"/>
              </a:rPr>
              <a:t>.</a:t>
            </a:r>
          </a:p>
          <a:p>
            <a:pPr marL="285750" lvl="0" indent="-184150" algn="l" rtl="0">
              <a:spcBef>
                <a:spcPts val="1000"/>
              </a:spcBef>
              <a:spcAft>
                <a:spcPts val="0"/>
              </a:spcAft>
              <a:buSzPts val="1600"/>
              <a:buFont typeface="Arial" charset="0"/>
              <a:buChar char="•"/>
            </a:pPr>
            <a:endParaRPr lang="en-US" dirty="0" smtClean="0">
              <a:solidFill>
                <a:schemeClr val="bg1"/>
              </a:solidFill>
              <a:latin typeface="Times New Roman"/>
              <a:ea typeface="Times New Roman"/>
              <a:cs typeface="Times New Roman"/>
              <a:sym typeface="Times New Roman"/>
            </a:endParaRPr>
          </a:p>
          <a:p>
            <a:pPr marL="285750" lvl="0" indent="-184150" algn="l" rtl="0">
              <a:spcBef>
                <a:spcPts val="1000"/>
              </a:spcBef>
              <a:spcAft>
                <a:spcPts val="0"/>
              </a:spcAft>
              <a:buSzPts val="1600"/>
              <a:buNone/>
            </a:pPr>
            <a:r>
              <a:rPr lang="en-US" dirty="0" smtClean="0">
                <a:solidFill>
                  <a:schemeClr val="bg1"/>
                </a:solidFill>
                <a:latin typeface="Times New Roman"/>
                <a:ea typeface="Times New Roman"/>
                <a:cs typeface="Times New Roman"/>
                <a:sym typeface="Times New Roman"/>
              </a:rPr>
              <a:t>Data Processing : </a:t>
            </a:r>
          </a:p>
          <a:p>
            <a:pPr marL="285750" lvl="0" indent="-184150" algn="l" rtl="0">
              <a:spcBef>
                <a:spcPts val="1000"/>
              </a:spcBef>
              <a:spcAft>
                <a:spcPts val="0"/>
              </a:spcAft>
              <a:buSzPts val="1600"/>
              <a:buFont typeface="Arial" charset="0"/>
              <a:buChar char="•"/>
            </a:pPr>
            <a:r>
              <a:rPr lang="en-US" dirty="0" smtClean="0">
                <a:solidFill>
                  <a:schemeClr val="bg1"/>
                </a:solidFill>
                <a:latin typeface="Times New Roman"/>
                <a:ea typeface="Times New Roman"/>
                <a:cs typeface="Times New Roman"/>
                <a:sym typeface="Times New Roman"/>
              </a:rPr>
              <a:t>Once cleaning is done, we move to DATA Processing, where we can create New columns or create some Measures, or any other calculations we need.</a:t>
            </a:r>
          </a:p>
          <a:p>
            <a:pPr marL="285750" lvl="0" indent="-184150" algn="l" rtl="0">
              <a:spcBef>
                <a:spcPts val="1000"/>
              </a:spcBef>
              <a:spcAft>
                <a:spcPts val="0"/>
              </a:spcAft>
              <a:buSzPts val="1600"/>
              <a:buFont typeface="Arial" charset="0"/>
              <a:buChar char="•"/>
            </a:pPr>
            <a:r>
              <a:rPr lang="en-US" dirty="0" smtClean="0">
                <a:solidFill>
                  <a:schemeClr val="bg1"/>
                </a:solidFill>
                <a:latin typeface="Times New Roman"/>
                <a:ea typeface="Times New Roman"/>
                <a:cs typeface="Times New Roman"/>
                <a:sym typeface="Times New Roman"/>
              </a:rPr>
              <a:t>Once processing is done, we clink on close and apply in power query window which takes us to the Report view of the POWER BI where we create some visuals and play with Data. </a:t>
            </a:r>
          </a:p>
          <a:p>
            <a:pPr marL="285750" lvl="0" indent="-184150" algn="l" rtl="0">
              <a:spcBef>
                <a:spcPts val="1000"/>
              </a:spcBef>
              <a:spcAft>
                <a:spcPts val="0"/>
              </a:spcAft>
              <a:buSzPts val="1600"/>
              <a:buNone/>
            </a:pPr>
            <a:endParaRPr lang="en-US" dirty="0" smtClean="0">
              <a:solidFill>
                <a:schemeClr val="bg1"/>
              </a:solidFill>
              <a:latin typeface="Times New Roman"/>
              <a:ea typeface="Times New Roman"/>
              <a:cs typeface="Times New Roman"/>
              <a:sym typeface="Times New Roman"/>
            </a:endParaRPr>
          </a:p>
          <a:p>
            <a:pPr marL="285750" lvl="0" indent="-184150" algn="l" rtl="0">
              <a:spcBef>
                <a:spcPts val="1000"/>
              </a:spcBef>
              <a:spcAft>
                <a:spcPts val="0"/>
              </a:spcAft>
              <a:buSzPts val="1600"/>
              <a:buFont typeface="Arial" charset="0"/>
              <a:buChar char="•"/>
            </a:pPr>
            <a:endParaRPr lang="en-US" dirty="0" smtClean="0">
              <a:solidFill>
                <a:schemeClr val="bg1"/>
              </a:solidFill>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dirty="0">
              <a:solidFill>
                <a:schemeClr val="bg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cs typeface="Times New Roman"/>
                <a:sym typeface="Times New Roman"/>
              </a:rPr>
              <a:t>Create some visuals:</a:t>
            </a:r>
          </a:p>
          <a:p>
            <a:pPr marL="0" lvl="0" indent="0" algn="l" rtl="0">
              <a:spcBef>
                <a:spcPts val="0"/>
              </a:spcBef>
              <a:spcAft>
                <a:spcPts val="0"/>
              </a:spcAft>
              <a:buSzPts val="1760"/>
              <a:buFont typeface="Arial" charset="0"/>
              <a:buChar char="•"/>
            </a:pPr>
            <a:r>
              <a:rPr lang="en-US" sz="2200" dirty="0" smtClean="0">
                <a:solidFill>
                  <a:schemeClr val="lt1"/>
                </a:solidFill>
                <a:latin typeface="Times New Roman"/>
                <a:cs typeface="Times New Roman"/>
                <a:sym typeface="Times New Roman"/>
              </a:rPr>
              <a:t>Once ETL, data cleaning, and Data processing is done then our data is ready to get visualized. </a:t>
            </a:r>
          </a:p>
          <a:p>
            <a:pPr marL="0" lvl="0" indent="0" algn="l" rtl="0">
              <a:spcBef>
                <a:spcPts val="0"/>
              </a:spcBef>
              <a:spcAft>
                <a:spcPts val="0"/>
              </a:spcAft>
              <a:buSzPts val="1760"/>
              <a:buFont typeface="Arial" charset="0"/>
              <a:buChar char="•"/>
            </a:pPr>
            <a:r>
              <a:rPr lang="en-US" sz="2200" dirty="0" smtClean="0">
                <a:solidFill>
                  <a:schemeClr val="lt1"/>
                </a:solidFill>
                <a:latin typeface="Times New Roman"/>
                <a:cs typeface="Times New Roman"/>
                <a:sym typeface="Times New Roman"/>
              </a:rPr>
              <a:t>We make visuals in the Report view of the tool. Even we can transform the data while we work with the visuals.</a:t>
            </a:r>
          </a:p>
          <a:p>
            <a:pPr marL="0" lvl="0" indent="0" algn="l" rtl="0">
              <a:spcBef>
                <a:spcPts val="0"/>
              </a:spcBef>
              <a:spcAft>
                <a:spcPts val="0"/>
              </a:spcAft>
              <a:buSzPts val="1760"/>
              <a:buFont typeface="Arial" charset="0"/>
              <a:buChar char="•"/>
            </a:pPr>
            <a:r>
              <a:rPr lang="en-US" sz="2200" dirty="0" smtClean="0">
                <a:solidFill>
                  <a:schemeClr val="lt1"/>
                </a:solidFill>
                <a:latin typeface="Times New Roman"/>
                <a:cs typeface="Times New Roman"/>
                <a:sym typeface="Times New Roman"/>
              </a:rPr>
              <a:t>Once we create the visuals with respect to the problem statement, then we are ready to create a Dashboard. </a:t>
            </a:r>
          </a:p>
          <a:p>
            <a:pPr marL="0" lvl="0" indent="0" algn="l" rtl="0">
              <a:spcBef>
                <a:spcPts val="0"/>
              </a:spcBef>
              <a:spcAft>
                <a:spcPts val="0"/>
              </a:spcAft>
              <a:buSzPts val="1760"/>
              <a:buFont typeface="Arial" charset="0"/>
              <a:buChar char="•"/>
            </a:pPr>
            <a:endParaRPr lang="en-US" sz="2200" dirty="0" smtClean="0">
              <a:solidFill>
                <a:schemeClr val="lt1"/>
              </a:solidFill>
              <a:latin typeface="Times New Roman"/>
              <a:cs typeface="Times New Roman"/>
              <a:sym typeface="Times New Roman"/>
            </a:endParaRPr>
          </a:p>
          <a:p>
            <a:pPr marL="0" lvl="0" indent="0" algn="l" rtl="0">
              <a:spcBef>
                <a:spcPts val="0"/>
              </a:spcBef>
              <a:spcAft>
                <a:spcPts val="0"/>
              </a:spcAft>
              <a:buSzPts val="1760"/>
              <a:buNone/>
            </a:pPr>
            <a:r>
              <a:rPr lang="en-US" sz="2200" dirty="0" smtClean="0">
                <a:solidFill>
                  <a:schemeClr val="lt1"/>
                </a:solidFill>
                <a:latin typeface="Times New Roman"/>
                <a:cs typeface="Times New Roman"/>
                <a:sym typeface="Times New Roman"/>
              </a:rPr>
              <a:t>Visualizing the Data:</a:t>
            </a:r>
          </a:p>
          <a:p>
            <a:pPr marL="0" lvl="0" indent="0" algn="l" rtl="0">
              <a:spcBef>
                <a:spcPts val="0"/>
              </a:spcBef>
              <a:spcAft>
                <a:spcPts val="0"/>
              </a:spcAft>
              <a:buSzPts val="1760"/>
              <a:buNone/>
            </a:pPr>
            <a:r>
              <a:rPr lang="en-US" sz="2200" dirty="0" smtClean="0">
                <a:solidFill>
                  <a:schemeClr val="lt1"/>
                </a:solidFill>
                <a:latin typeface="Times New Roman"/>
                <a:cs typeface="Times New Roman"/>
                <a:sym typeface="Times New Roman"/>
              </a:rPr>
              <a:t>*We rearrange the Visuals and charts to look like a dashboard.</a:t>
            </a:r>
          </a:p>
          <a:p>
            <a:pPr marL="0" lvl="0" indent="0" algn="l" rtl="0">
              <a:spcBef>
                <a:spcPts val="0"/>
              </a:spcBef>
              <a:spcAft>
                <a:spcPts val="0"/>
              </a:spcAft>
              <a:buSzPts val="1760"/>
              <a:buFont typeface="Arial" charset="0"/>
              <a:buChar char="•"/>
            </a:pPr>
            <a:r>
              <a:rPr lang="en-US" sz="2200" dirty="0" smtClean="0">
                <a:solidFill>
                  <a:schemeClr val="lt1"/>
                </a:solidFill>
                <a:latin typeface="Times New Roman"/>
                <a:cs typeface="Times New Roman"/>
                <a:sym typeface="Times New Roman"/>
              </a:rPr>
              <a:t>We apply some Slicers , which gives us the desired data.</a:t>
            </a:r>
          </a:p>
          <a:p>
            <a:pPr marL="0" lvl="0" indent="0" algn="l" rtl="0">
              <a:spcBef>
                <a:spcPts val="0"/>
              </a:spcBef>
              <a:spcAft>
                <a:spcPts val="0"/>
              </a:spcAft>
              <a:buSzPts val="1760"/>
              <a:buFont typeface="Arial" charset="0"/>
              <a:buChar char="•"/>
            </a:pPr>
            <a:r>
              <a:rPr lang="en-US" sz="2200" dirty="0" smtClean="0">
                <a:solidFill>
                  <a:schemeClr val="lt1"/>
                </a:solidFill>
                <a:latin typeface="Times New Roman"/>
                <a:cs typeface="Times New Roman"/>
                <a:sym typeface="Times New Roman"/>
              </a:rPr>
              <a:t>Based on the graphs or charts we prepared, we get some insights / suggestions and recommendations from the data.</a:t>
            </a:r>
          </a:p>
          <a:p>
            <a:pPr marL="0" lvl="0" indent="0" algn="l" rtl="0">
              <a:spcBef>
                <a:spcPts val="0"/>
              </a:spcBef>
              <a:spcAft>
                <a:spcPts val="0"/>
              </a:spcAft>
              <a:buSzPts val="1760"/>
              <a:buFont typeface="Arial" charset="0"/>
              <a:buChar char="•"/>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r>
              <a:rPr lang="en-US" sz="2200" dirty="0" smtClean="0">
                <a:solidFill>
                  <a:schemeClr val="lt1"/>
                </a:solidFill>
                <a:latin typeface="Times New Roman"/>
                <a:ea typeface="Times New Roman"/>
                <a:cs typeface="Times New Roman"/>
                <a:sym typeface="Times New Roman"/>
              </a:rPr>
              <a:t>:</a:t>
            </a:r>
          </a:p>
          <a:p>
            <a:pPr marL="0" lvl="0" indent="0" algn="l" rtl="0">
              <a:spcBef>
                <a:spcPts val="1040"/>
              </a:spcBef>
              <a:spcAft>
                <a:spcPts val="0"/>
              </a:spcAft>
              <a:buSzPts val="1760"/>
              <a:buNone/>
            </a:pPr>
            <a:endParaRPr sz="2200" dirty="0">
              <a:solidFill>
                <a:schemeClr val="lt1"/>
              </a:solidFill>
              <a:latin typeface="Times New Roman"/>
              <a:ea typeface="Times New Roman"/>
              <a:cs typeface="Times New Roman"/>
              <a:sym typeface="Times New Roman"/>
            </a:endParaRPr>
          </a:p>
          <a:p>
            <a:pPr marL="285750" lvl="0" indent="-184150" algn="l" rtl="0">
              <a:spcBef>
                <a:spcPts val="1000"/>
              </a:spcBef>
              <a:spcAft>
                <a:spcPts val="0"/>
              </a:spcAft>
              <a:buSzPts val="1600"/>
              <a:buNone/>
            </a:pPr>
            <a:r>
              <a:rPr lang="en-US" dirty="0" smtClean="0">
                <a:solidFill>
                  <a:schemeClr val="lt1"/>
                </a:solidFill>
              </a:rPr>
              <a:t>* From the given data and Transformed dat</a:t>
            </a:r>
            <a:r>
              <a:rPr lang="en-US" dirty="0" smtClean="0">
                <a:solidFill>
                  <a:schemeClr val="lt1"/>
                </a:solidFill>
              </a:rPr>
              <a:t>a, we can predict some insights which will be further used to improves sales or decrease the cost for the company.</a:t>
            </a:r>
          </a:p>
          <a:p>
            <a:pPr marL="285750" lvl="0" indent="-184150" algn="l" rtl="0">
              <a:spcBef>
                <a:spcPts val="1000"/>
              </a:spcBef>
              <a:spcAft>
                <a:spcPts val="0"/>
              </a:spcAft>
              <a:buSzPts val="1600"/>
              <a:buNone/>
            </a:pPr>
            <a:r>
              <a:rPr lang="en-US" dirty="0" smtClean="0">
                <a:solidFill>
                  <a:schemeClr val="lt1"/>
                </a:solidFill>
              </a:rPr>
              <a:t>Once we get all the insights for the questions that we are looking for, we can share the dashboard or publish it directly. </a:t>
            </a:r>
            <a:endParaRPr dirty="0">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414</Words>
  <Application>Microsoft Office PowerPoint</Application>
  <PresentationFormat>Custom</PresentationFormat>
  <Paragraphs>48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Noto Sans Symbols</vt:lpstr>
      <vt:lpstr>Century Gothic</vt:lpstr>
      <vt:lpstr>Slice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10</dc:creator>
  <cp:lastModifiedBy>hp</cp:lastModifiedBy>
  <cp:revision>4</cp:revision>
  <dcterms:created xsi:type="dcterms:W3CDTF">2021-06-19T13:01:53Z</dcterms:created>
  <dcterms:modified xsi:type="dcterms:W3CDTF">2023-05-01T20:47:17Z</dcterms:modified>
</cp:coreProperties>
</file>