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14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3335F-8D2F-44D3-BF6A-EE7EB3531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A8354-D2ED-4F2C-BE6F-FC9E9C2F8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6C47D-FECB-4684-9BD5-5C99EC8C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BA8B-326F-4234-92C4-EF015E2F802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C2A23-8B1C-4B16-9876-27FF319A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6A720-676C-4476-AD57-18ED773A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DA7-0ADB-443F-B3CA-E3159370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69FC-6FFC-43D2-8D9A-E373DC68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F97B8-A15B-4D3A-8EB0-B661CB9C8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06A93-20AF-4C60-90DA-3FB58FC3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BA8B-326F-4234-92C4-EF015E2F802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22CBA-4200-4C39-9892-E72F01BE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394DF-9311-4FEB-9547-891ED29E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DA7-0ADB-443F-B3CA-E3159370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22345D-0254-4EFD-8856-C4798118E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131DE-9A63-45B1-A5FF-4393291BA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ED1E5-BA40-456D-A7CB-6806B5E6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BA8B-326F-4234-92C4-EF015E2F802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F449A-A0E7-41A7-B754-B6C01F92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BFA8E-A604-4171-AE2E-E40F69AC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DA7-0ADB-443F-B3CA-E3159370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2F12-3DDD-4827-AA6B-276601EC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72B6A-89D2-4925-BE8B-18CB4B986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92D7C-3057-4991-A316-F2417098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BA8B-326F-4234-92C4-EF015E2F802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78D69-7B28-4D32-8C85-406448E6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7B31B-4F28-4492-A98B-449210AF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DA7-0ADB-443F-B3CA-E3159370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9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5329-0B5D-47F9-BF0B-7E1A74C7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05EC4-0495-49E1-8C79-584782590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4AAA2-6E36-44EA-8CA9-7E5CB344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BA8B-326F-4234-92C4-EF015E2F802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D29E0-8388-45E8-A39D-E90983B3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8C0D7-A661-46B1-BA79-D1A82436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DA7-0ADB-443F-B3CA-E3159370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6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3A2E-A970-4236-8F34-BC38AEE5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62662-F0DB-44E2-9FEC-8E5F9F1AA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1CD09-A095-4610-ACF6-B5BF8D3E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BA8B-326F-4234-92C4-EF015E2F802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40220-6953-4034-B16A-A54AC2AD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EF3FF-C7E2-4F84-80C6-D08E7F55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DA7-0ADB-443F-B3CA-E3159370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4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FC2D-8E60-4209-992B-D31E4776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867E-E972-4670-95C8-9FFA11BF2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3C672-7103-4445-A168-CE84BE0DB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66198-96E5-4880-815A-4086C5AB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BA8B-326F-4234-92C4-EF015E2F802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38B8D-FE5B-463C-9555-3586E789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E14D7-04BB-4407-9EAA-837B1275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DA7-0ADB-443F-B3CA-E3159370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6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C730-09F4-4ED4-947B-29DE8BF28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0991E-9EB4-4113-BA82-9EF35208F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5B88C-FE7C-490F-8C0E-C9493EA63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F7942A-847B-438F-A1AA-CD5B92E6F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CE323C-4736-4287-AD43-063B2E430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86833-1FA6-4645-BA42-1AD6039D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BA8B-326F-4234-92C4-EF015E2F802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C7EFA-0854-458B-A0EB-CBE0B6CF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04EF3-9136-4BBF-A906-C7BA39FE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DA7-0ADB-443F-B3CA-E3159370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6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4BCC-E8B2-4813-BB01-1F9776A4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AECE19-625D-4D66-9923-A7C65953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BA8B-326F-4234-92C4-EF015E2F802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CF738-BCB0-4E80-A766-FE9E69BC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06A21-8EF3-4CC8-8B19-9943A9B7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DA7-0ADB-443F-B3CA-E3159370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4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07938-26B0-4978-A893-FC9E39A1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BA8B-326F-4234-92C4-EF015E2F802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ABD4D8-6A01-4F27-8D3B-3124FACC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9D2DC-2B75-4C4D-9A90-AB68CAC6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DA7-0ADB-443F-B3CA-E3159370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7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A03A-E797-4E98-A6E4-22F245E34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F13E2-BFB8-456F-8C07-CF35C23B1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82992-A7E1-4DCD-8C9A-FB64CF628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44E14-52C0-4E8D-9D42-18057CE8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BA8B-326F-4234-92C4-EF015E2F802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C7E80-8ADA-4A1B-80B4-7C8A40BE4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936DB-D883-41D5-8967-61B08BCB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DA7-0ADB-443F-B3CA-E3159370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0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0EE4-3F45-4CE7-8F75-5BAAF8376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C4D02-ED49-4E9D-BF4D-F8380B378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70831-EB73-4A35-A37C-C34D3992F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8179F-09CD-4570-B439-FD185AA3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BA8B-326F-4234-92C4-EF015E2F802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3DCCF-A4F3-4C44-B41D-37ABC45A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FDA11-F933-4623-A5EC-C95DDB47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3DA7-0ADB-443F-B3CA-E3159370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4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D5E1A9-9B29-4034-8534-1579125C8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42266-A87C-4FC5-A69F-7CE60CDC4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AD59E-577E-4870-AB3A-1F869C475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EBA8B-326F-4234-92C4-EF015E2F802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F91A3-7D62-4CD8-8418-AD3816639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73BBC-04AB-4C11-8993-55B49F35A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73DA7-0ADB-443F-B3CA-E3159370C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4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C2C43-EB68-4F7F-8641-B7BC93E08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b="1" dirty="0"/>
              <a:t>BAGGING </a:t>
            </a:r>
            <a:r>
              <a:rPr lang="en-US" sz="4400" b="1" dirty="0" err="1"/>
              <a:t>në</a:t>
            </a:r>
            <a:r>
              <a:rPr lang="en-US" sz="4400" b="1" dirty="0"/>
              <a:t> Web Information:</a:t>
            </a:r>
            <a:br>
              <a:rPr lang="en-US" sz="4400" b="1" dirty="0"/>
            </a:br>
            <a:r>
              <a:rPr lang="en-US" sz="4400" b="1" dirty="0"/>
              <a:t>Ensemble Learning </a:t>
            </a:r>
            <a:r>
              <a:rPr lang="en-US" sz="4400" b="1" dirty="0" err="1"/>
              <a:t>për</a:t>
            </a:r>
            <a:br>
              <a:rPr lang="en-US" sz="4400" b="1" dirty="0"/>
            </a:br>
            <a:r>
              <a:rPr lang="en-US" sz="4400" b="1" dirty="0" err="1"/>
              <a:t>analiza</a:t>
            </a:r>
            <a:r>
              <a:rPr lang="en-US" sz="4400" b="1" dirty="0"/>
              <a:t> </a:t>
            </a:r>
            <a:r>
              <a:rPr lang="en-US" sz="4400" b="1" dirty="0" err="1"/>
              <a:t>financiare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A5C9B-05FD-4D0D-B68A-4C702B0EF0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14 ASETE | 1 </a:t>
            </a:r>
            <a:r>
              <a:rPr lang="en-US" dirty="0" err="1"/>
              <a:t>Janar</a:t>
            </a:r>
            <a:r>
              <a:rPr lang="en-US" dirty="0"/>
              <a:t> 2022 - 26 </a:t>
            </a:r>
            <a:r>
              <a:rPr lang="en-US" dirty="0" err="1"/>
              <a:t>Tetor</a:t>
            </a:r>
            <a:r>
              <a:rPr lang="en-US" dirty="0"/>
              <a:t> 2025 |</a:t>
            </a:r>
          </a:p>
          <a:p>
            <a:endParaRPr lang="en-US" dirty="0"/>
          </a:p>
          <a:p>
            <a:r>
              <a:rPr lang="en-US" dirty="0"/>
              <a:t>Machine Learning me Bootstrap Aggregating</a:t>
            </a:r>
          </a:p>
          <a:p>
            <a:r>
              <a:rPr lang="en-US" dirty="0"/>
              <a:t>Python + </a:t>
            </a:r>
            <a:r>
              <a:rPr lang="en-US" dirty="0" err="1"/>
              <a:t>scikit</a:t>
            </a:r>
            <a:r>
              <a:rPr lang="en-US" dirty="0"/>
              <a:t>-learn + Apache Spark</a:t>
            </a:r>
          </a:p>
          <a:p>
            <a:r>
              <a:rPr lang="en-US" dirty="0"/>
              <a:t>October 2025</a:t>
            </a: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36FEB0F9-0ECB-4647-A692-C0F6EF6AE1E5}"/>
              </a:ext>
            </a:extLst>
          </p:cNvPr>
          <p:cNvSpPr/>
          <p:nvPr/>
        </p:nvSpPr>
        <p:spPr>
          <a:xfrm>
            <a:off x="635000" y="5080000"/>
            <a:ext cx="1270000" cy="1016000"/>
          </a:xfrm>
          <a:prstGeom prst="rtTriangle">
            <a:avLst/>
          </a:prstGeom>
          <a:solidFill>
            <a:srgbClr val="3498DB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01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CF2A-55A0-40F8-AB55-3B75FF90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>
                <a:solidFill>
                  <a:srgbClr val="FFFFFF"/>
                </a:solidFill>
              </a:rPr>
              <a:t>Python Code - Bagging Implementation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13889B-8862-454A-AC16-8E91EFF4000F}"/>
              </a:ext>
            </a:extLst>
          </p:cNvPr>
          <p:cNvSpPr/>
          <p:nvPr/>
        </p:nvSpPr>
        <p:spPr>
          <a:xfrm>
            <a:off x="635000" y="1397000"/>
            <a:ext cx="7874000" cy="4572000"/>
          </a:xfrm>
          <a:prstGeom prst="rect">
            <a:avLst/>
          </a:prstGeom>
          <a:solidFill>
            <a:srgbClr val="2D2D2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7C4598-46B4-4D41-A02E-387027875AA5}"/>
              </a:ext>
            </a:extLst>
          </p:cNvPr>
          <p:cNvSpPr txBox="1"/>
          <p:nvPr/>
        </p:nvSpPr>
        <p:spPr>
          <a:xfrm>
            <a:off x="762000" y="1524000"/>
            <a:ext cx="7620000" cy="381642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100" dirty="0">
                <a:solidFill>
                  <a:srgbClr val="00FF00"/>
                </a:solidFill>
                <a:latin typeface="Courier New" panose="02070309020205020404" pitchFamily="49" charset="0"/>
              </a:rPr>
              <a:t># Import libraries</a:t>
            </a:r>
          </a:p>
          <a:p>
            <a:r>
              <a:rPr lang="en-US" sz="1100" dirty="0">
                <a:solidFill>
                  <a:srgbClr val="00FF00"/>
                </a:solidFill>
                <a:latin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srgbClr val="00FF00"/>
                </a:solidFill>
                <a:latin typeface="Courier New" panose="02070309020205020404" pitchFamily="49" charset="0"/>
              </a:rPr>
              <a:t>sklearn.ensemble</a:t>
            </a:r>
            <a:r>
              <a:rPr lang="en-US" sz="1100" dirty="0">
                <a:solidFill>
                  <a:srgbClr val="00FF00"/>
                </a:solidFill>
                <a:latin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srgbClr val="00FF00"/>
                </a:solidFill>
                <a:latin typeface="Courier New" panose="02070309020205020404" pitchFamily="49" charset="0"/>
              </a:rPr>
              <a:t>BaggingClassifier</a:t>
            </a:r>
            <a:endParaRPr lang="en-US" sz="1100" dirty="0">
              <a:solidFill>
                <a:srgbClr val="00FF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FF00"/>
                </a:solidFill>
                <a:latin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srgbClr val="00FF00"/>
                </a:solidFill>
                <a:latin typeface="Courier New" panose="02070309020205020404" pitchFamily="49" charset="0"/>
              </a:rPr>
              <a:t>sklearn.tree</a:t>
            </a:r>
            <a:r>
              <a:rPr lang="en-US" sz="1100" dirty="0">
                <a:solidFill>
                  <a:srgbClr val="00FF00"/>
                </a:solidFill>
                <a:latin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srgbClr val="00FF00"/>
                </a:solidFill>
                <a:latin typeface="Courier New" panose="02070309020205020404" pitchFamily="49" charset="0"/>
              </a:rPr>
              <a:t>DecisionTreeClassifier</a:t>
            </a:r>
            <a:endParaRPr lang="en-US" sz="1100" dirty="0">
              <a:solidFill>
                <a:srgbClr val="00FF00"/>
              </a:solidFill>
              <a:latin typeface="Courier New" panose="02070309020205020404" pitchFamily="49" charset="0"/>
            </a:endParaRPr>
          </a:p>
          <a:p>
            <a:endParaRPr lang="en-US" sz="1100" dirty="0">
              <a:solidFill>
                <a:srgbClr val="00FF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FF00"/>
                </a:solidFill>
                <a:latin typeface="Courier New" panose="02070309020205020404" pitchFamily="49" charset="0"/>
              </a:rPr>
              <a:t># Create base estimator</a:t>
            </a:r>
          </a:p>
          <a:p>
            <a:r>
              <a:rPr lang="en-US" sz="1100" dirty="0" err="1">
                <a:solidFill>
                  <a:srgbClr val="00FF00"/>
                </a:solidFill>
                <a:latin typeface="Courier New" panose="02070309020205020404" pitchFamily="49" charset="0"/>
              </a:rPr>
              <a:t>base_tree</a:t>
            </a:r>
            <a:r>
              <a:rPr lang="en-US" sz="1100" dirty="0">
                <a:solidFill>
                  <a:srgbClr val="00FF00"/>
                </a:solidFill>
                <a:latin typeface="Courier New" panose="02070309020205020404" pitchFamily="49" charset="0"/>
              </a:rPr>
              <a:t> = </a:t>
            </a:r>
            <a:r>
              <a:rPr lang="en-US" sz="1100" dirty="0" err="1">
                <a:solidFill>
                  <a:srgbClr val="00FF00"/>
                </a:solidFill>
                <a:latin typeface="Courier New" panose="02070309020205020404" pitchFamily="49" charset="0"/>
              </a:rPr>
              <a:t>DecisionTreeClassifier</a:t>
            </a:r>
            <a:r>
              <a:rPr lang="en-US" sz="1100" dirty="0">
                <a:solidFill>
                  <a:srgbClr val="00FF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FF00"/>
                </a:solidFill>
                <a:latin typeface="Courier New" panose="02070309020205020404" pitchFamily="49" charset="0"/>
              </a:rPr>
              <a:t>max_depth</a:t>
            </a:r>
            <a:r>
              <a:rPr lang="en-US" sz="1100" dirty="0">
                <a:solidFill>
                  <a:srgbClr val="00FF00"/>
                </a:solidFill>
                <a:latin typeface="Courier New" panose="02070309020205020404" pitchFamily="49" charset="0"/>
              </a:rPr>
              <a:t>=5)</a:t>
            </a:r>
          </a:p>
          <a:p>
            <a:endParaRPr lang="en-US" sz="1100" dirty="0">
              <a:solidFill>
                <a:srgbClr val="00FF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FF00"/>
                </a:solidFill>
                <a:latin typeface="Courier New" panose="02070309020205020404" pitchFamily="49" charset="0"/>
              </a:rPr>
              <a:t># Create Bagging Classifier</a:t>
            </a:r>
          </a:p>
          <a:p>
            <a:r>
              <a:rPr lang="en-US" sz="1100" dirty="0">
                <a:solidFill>
                  <a:srgbClr val="00FF00"/>
                </a:solidFill>
                <a:latin typeface="Courier New" panose="02070309020205020404" pitchFamily="49" charset="0"/>
              </a:rPr>
              <a:t>bagging = </a:t>
            </a:r>
            <a:r>
              <a:rPr lang="en-US" sz="1100" dirty="0" err="1">
                <a:solidFill>
                  <a:srgbClr val="00FF00"/>
                </a:solidFill>
                <a:latin typeface="Courier New" panose="02070309020205020404" pitchFamily="49" charset="0"/>
              </a:rPr>
              <a:t>BaggingClassifier</a:t>
            </a:r>
            <a:r>
              <a:rPr lang="en-US" sz="1100" dirty="0">
                <a:solidFill>
                  <a:srgbClr val="00FF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sz="1100" dirty="0">
                <a:solidFill>
                  <a:srgbClr val="00FF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>
                <a:solidFill>
                  <a:srgbClr val="00FF00"/>
                </a:solidFill>
                <a:latin typeface="Courier New" panose="02070309020205020404" pitchFamily="49" charset="0"/>
              </a:rPr>
              <a:t>base_estimator</a:t>
            </a:r>
            <a:r>
              <a:rPr lang="en-US" sz="1100" dirty="0">
                <a:solidFill>
                  <a:srgbClr val="00FF00"/>
                </a:solidFill>
                <a:latin typeface="Courier New" panose="02070309020205020404" pitchFamily="49" charset="0"/>
              </a:rPr>
              <a:t>=</a:t>
            </a:r>
            <a:r>
              <a:rPr lang="en-US" sz="1100" dirty="0" err="1">
                <a:solidFill>
                  <a:srgbClr val="00FF00"/>
                </a:solidFill>
                <a:latin typeface="Courier New" panose="02070309020205020404" pitchFamily="49" charset="0"/>
              </a:rPr>
              <a:t>base_tree</a:t>
            </a:r>
            <a:r>
              <a:rPr lang="en-US" sz="1100" dirty="0">
                <a:solidFill>
                  <a:srgbClr val="00FF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1100" dirty="0">
                <a:solidFill>
                  <a:srgbClr val="00FF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>
                <a:solidFill>
                  <a:srgbClr val="00FF00"/>
                </a:solidFill>
                <a:latin typeface="Courier New" panose="02070309020205020404" pitchFamily="49" charset="0"/>
              </a:rPr>
              <a:t>n_estimators</a:t>
            </a:r>
            <a:r>
              <a:rPr lang="en-US" sz="1100" dirty="0">
                <a:solidFill>
                  <a:srgbClr val="00FF00"/>
                </a:solidFill>
                <a:latin typeface="Courier New" panose="02070309020205020404" pitchFamily="49" charset="0"/>
              </a:rPr>
              <a:t>=50,</a:t>
            </a:r>
          </a:p>
          <a:p>
            <a:r>
              <a:rPr lang="en-US" sz="1100" dirty="0">
                <a:solidFill>
                  <a:srgbClr val="00FF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>
                <a:solidFill>
                  <a:srgbClr val="00FF00"/>
                </a:solidFill>
                <a:latin typeface="Courier New" panose="02070309020205020404" pitchFamily="49" charset="0"/>
              </a:rPr>
              <a:t>max_samples</a:t>
            </a:r>
            <a:r>
              <a:rPr lang="en-US" sz="1100" dirty="0">
                <a:solidFill>
                  <a:srgbClr val="00FF00"/>
                </a:solidFill>
                <a:latin typeface="Courier New" panose="02070309020205020404" pitchFamily="49" charset="0"/>
              </a:rPr>
              <a:t>=0.8,</a:t>
            </a:r>
          </a:p>
          <a:p>
            <a:r>
              <a:rPr lang="en-US" sz="1100" dirty="0">
                <a:solidFill>
                  <a:srgbClr val="00FF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>
                <a:solidFill>
                  <a:srgbClr val="00FF00"/>
                </a:solidFill>
                <a:latin typeface="Courier New" panose="02070309020205020404" pitchFamily="49" charset="0"/>
              </a:rPr>
              <a:t>max_features</a:t>
            </a:r>
            <a:r>
              <a:rPr lang="en-US" sz="1100" dirty="0">
                <a:solidFill>
                  <a:srgbClr val="00FF00"/>
                </a:solidFill>
                <a:latin typeface="Courier New" panose="02070309020205020404" pitchFamily="49" charset="0"/>
              </a:rPr>
              <a:t>=0.8,</a:t>
            </a:r>
          </a:p>
          <a:p>
            <a:r>
              <a:rPr lang="en-US" sz="1100" dirty="0">
                <a:solidFill>
                  <a:srgbClr val="00FF00"/>
                </a:solidFill>
                <a:latin typeface="Courier New" panose="02070309020205020404" pitchFamily="49" charset="0"/>
              </a:rPr>
              <a:t>    </a:t>
            </a:r>
            <a:r>
              <a:rPr lang="en-US" sz="1100" dirty="0" err="1">
                <a:solidFill>
                  <a:srgbClr val="00FF00"/>
                </a:solidFill>
                <a:latin typeface="Courier New" panose="02070309020205020404" pitchFamily="49" charset="0"/>
              </a:rPr>
              <a:t>oob_score</a:t>
            </a:r>
            <a:r>
              <a:rPr lang="en-US" sz="1100" dirty="0">
                <a:solidFill>
                  <a:srgbClr val="00FF00"/>
                </a:solidFill>
                <a:latin typeface="Courier New" panose="02070309020205020404" pitchFamily="49" charset="0"/>
              </a:rPr>
              <a:t>=True</a:t>
            </a:r>
          </a:p>
          <a:p>
            <a:r>
              <a:rPr lang="en-US" sz="1100" dirty="0">
                <a:solidFill>
                  <a:srgbClr val="00FF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100" dirty="0">
              <a:solidFill>
                <a:srgbClr val="00FF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FF00"/>
                </a:solidFill>
                <a:latin typeface="Courier New" panose="02070309020205020404" pitchFamily="49" charset="0"/>
              </a:rPr>
              <a:t># Train</a:t>
            </a:r>
          </a:p>
          <a:p>
            <a:r>
              <a:rPr lang="en-US" sz="1100" dirty="0" err="1">
                <a:solidFill>
                  <a:srgbClr val="00FF00"/>
                </a:solidFill>
                <a:latin typeface="Courier New" panose="02070309020205020404" pitchFamily="49" charset="0"/>
              </a:rPr>
              <a:t>bagging.fit</a:t>
            </a:r>
            <a:r>
              <a:rPr lang="en-US" sz="1100" dirty="0">
                <a:solidFill>
                  <a:srgbClr val="00FF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FF00"/>
                </a:solidFill>
                <a:latin typeface="Courier New" panose="02070309020205020404" pitchFamily="49" charset="0"/>
              </a:rPr>
              <a:t>X_train</a:t>
            </a:r>
            <a:r>
              <a:rPr lang="en-US" sz="1100" dirty="0">
                <a:solidFill>
                  <a:srgbClr val="00FF00"/>
                </a:solidFill>
                <a:latin typeface="Courier New" panose="02070309020205020404" pitchFamily="49" charset="0"/>
              </a:rPr>
              <a:t>, </a:t>
            </a:r>
            <a:r>
              <a:rPr lang="en-US" sz="1100" dirty="0" err="1">
                <a:solidFill>
                  <a:srgbClr val="00FF00"/>
                </a:solidFill>
                <a:latin typeface="Courier New" panose="02070309020205020404" pitchFamily="49" charset="0"/>
              </a:rPr>
              <a:t>y_train</a:t>
            </a:r>
            <a:r>
              <a:rPr lang="en-US" sz="1100" dirty="0">
                <a:solidFill>
                  <a:srgbClr val="00FF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100" dirty="0">
              <a:solidFill>
                <a:srgbClr val="00FF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FF00"/>
                </a:solidFill>
                <a:latin typeface="Courier New" panose="02070309020205020404" pitchFamily="49" charset="0"/>
              </a:rPr>
              <a:t># Predict</a:t>
            </a:r>
          </a:p>
          <a:p>
            <a:r>
              <a:rPr lang="en-US" sz="1100" dirty="0">
                <a:solidFill>
                  <a:srgbClr val="00FF00"/>
                </a:solidFill>
                <a:latin typeface="Courier New" panose="02070309020205020404" pitchFamily="49" charset="0"/>
              </a:rPr>
              <a:t>predictions = </a:t>
            </a:r>
            <a:r>
              <a:rPr lang="en-US" sz="1100" dirty="0" err="1">
                <a:solidFill>
                  <a:srgbClr val="00FF00"/>
                </a:solidFill>
                <a:latin typeface="Courier New" panose="02070309020205020404" pitchFamily="49" charset="0"/>
              </a:rPr>
              <a:t>bagging.predict</a:t>
            </a:r>
            <a:r>
              <a:rPr lang="en-US" sz="1100" dirty="0">
                <a:solidFill>
                  <a:srgbClr val="00FF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FF00"/>
                </a:solidFill>
                <a:latin typeface="Courier New" panose="02070309020205020404" pitchFamily="49" charset="0"/>
              </a:rPr>
              <a:t>X_test</a:t>
            </a:r>
            <a:r>
              <a:rPr lang="en-US" sz="1100" dirty="0">
                <a:solidFill>
                  <a:srgbClr val="00FF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FF00"/>
                </a:solidFill>
                <a:latin typeface="Courier New" panose="02070309020205020404" pitchFamily="49" charset="0"/>
              </a:rPr>
              <a:t>accuracy = </a:t>
            </a:r>
            <a:r>
              <a:rPr lang="en-US" sz="1100" dirty="0" err="1">
                <a:solidFill>
                  <a:srgbClr val="00FF00"/>
                </a:solidFill>
                <a:latin typeface="Courier New" panose="02070309020205020404" pitchFamily="49" charset="0"/>
              </a:rPr>
              <a:t>accuracy_score</a:t>
            </a:r>
            <a:r>
              <a:rPr lang="en-US" sz="1100" dirty="0">
                <a:solidFill>
                  <a:srgbClr val="00FF00"/>
                </a:solidFill>
                <a:latin typeface="Courier New" panose="02070309020205020404" pitchFamily="49" charset="0"/>
              </a:rPr>
              <a:t>(</a:t>
            </a:r>
            <a:r>
              <a:rPr lang="en-US" sz="1100" dirty="0" err="1">
                <a:solidFill>
                  <a:srgbClr val="00FF00"/>
                </a:solidFill>
                <a:latin typeface="Courier New" panose="02070309020205020404" pitchFamily="49" charset="0"/>
              </a:rPr>
              <a:t>y_test</a:t>
            </a:r>
            <a:r>
              <a:rPr lang="en-US" sz="1100" dirty="0">
                <a:solidFill>
                  <a:srgbClr val="00FF00"/>
                </a:solidFill>
                <a:latin typeface="Courier New" panose="02070309020205020404" pitchFamily="49" charset="0"/>
              </a:rPr>
              <a:t>, predictions)</a:t>
            </a:r>
          </a:p>
        </p:txBody>
      </p:sp>
    </p:spTree>
    <p:extLst>
      <p:ext uri="{BB962C8B-B14F-4D97-AF65-F5344CB8AC3E}">
        <p14:creationId xmlns:p14="http://schemas.microsoft.com/office/powerpoint/2010/main" val="79351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AD4A-52FC-4924-A08B-2A2863437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DC3545"/>
                </a:solidFill>
              </a:rPr>
              <a:t>Deployment </a:t>
            </a:r>
            <a:r>
              <a:rPr lang="en-US" sz="3600" b="1" dirty="0" err="1">
                <a:solidFill>
                  <a:srgbClr val="DC3545"/>
                </a:solidFill>
              </a:rPr>
              <a:t>në</a:t>
            </a:r>
            <a:r>
              <a:rPr lang="en-US" sz="3600" b="1" dirty="0">
                <a:solidFill>
                  <a:srgbClr val="DC3545"/>
                </a:solidFill>
              </a:rPr>
              <a:t> Server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7E2790-6329-4784-A42C-5AE48AE966C8}"/>
              </a:ext>
            </a:extLst>
          </p:cNvPr>
          <p:cNvSpPr/>
          <p:nvPr/>
        </p:nvSpPr>
        <p:spPr>
          <a:xfrm>
            <a:off x="635000" y="1397000"/>
            <a:ext cx="7874000" cy="1016000"/>
          </a:xfrm>
          <a:prstGeom prst="rect">
            <a:avLst/>
          </a:prstGeom>
          <a:solidFill>
            <a:srgbClr val="3498DB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68D50-C655-4AD9-8575-8F78F4559E98}"/>
              </a:ext>
            </a:extLst>
          </p:cNvPr>
          <p:cNvSpPr txBox="1"/>
          <p:nvPr/>
        </p:nvSpPr>
        <p:spPr>
          <a:xfrm>
            <a:off x="889000" y="1587500"/>
            <a:ext cx="7366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1600" b="1" dirty="0"/>
              <a:t>SERVER: krenuser@185.182.158.150:8022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b="1" dirty="0"/>
              <a:t> Directory: ~/</a:t>
            </a:r>
            <a:r>
              <a:rPr lang="en-US" sz="1600" b="1" dirty="0" err="1"/>
              <a:t>bagging_project</a:t>
            </a:r>
            <a:r>
              <a:rPr lang="en-US" sz="1600" b="1" dirty="0"/>
              <a:t>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4278C8-C8DC-4015-B935-1F0E456FB43F}"/>
              </a:ext>
            </a:extLst>
          </p:cNvPr>
          <p:cNvSpPr/>
          <p:nvPr/>
        </p:nvSpPr>
        <p:spPr>
          <a:xfrm>
            <a:off x="635000" y="2667000"/>
            <a:ext cx="7874000" cy="3175000"/>
          </a:xfrm>
          <a:prstGeom prst="rect">
            <a:avLst/>
          </a:prstGeom>
          <a:solidFill>
            <a:srgbClr val="2D2D2D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82ABC-CF9B-4D81-AD3D-D56FF0FCB859}"/>
              </a:ext>
            </a:extLst>
          </p:cNvPr>
          <p:cNvSpPr txBox="1"/>
          <p:nvPr/>
        </p:nvSpPr>
        <p:spPr>
          <a:xfrm>
            <a:off x="762000" y="2794000"/>
            <a:ext cx="7620000" cy="263149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100">
                <a:solidFill>
                  <a:srgbClr val="00FF00"/>
                </a:solidFill>
                <a:latin typeface="Courier New" panose="02070309020205020404" pitchFamily="49" charset="0"/>
              </a:rPr>
              <a:t># Step 1: Connect to server</a:t>
            </a:r>
          </a:p>
          <a:p>
            <a:r>
              <a:rPr lang="en-US" sz="1100">
                <a:solidFill>
                  <a:srgbClr val="00FF00"/>
                </a:solidFill>
                <a:latin typeface="Courier New" panose="02070309020205020404" pitchFamily="49" charset="0"/>
              </a:rPr>
              <a:t>ssh -p 8022 krenuser@185.182.158.150</a:t>
            </a:r>
          </a:p>
          <a:p>
            <a:endParaRPr lang="en-US" sz="1100">
              <a:solidFill>
                <a:srgbClr val="00FF00"/>
              </a:solidFill>
              <a:latin typeface="Courier New" panose="02070309020205020404" pitchFamily="49" charset="0"/>
            </a:endParaRPr>
          </a:p>
          <a:p>
            <a:r>
              <a:rPr lang="en-US" sz="1100">
                <a:solidFill>
                  <a:srgbClr val="00FF00"/>
                </a:solidFill>
                <a:latin typeface="Courier New" panose="02070309020205020404" pitchFamily="49" charset="0"/>
              </a:rPr>
              <a:t># Step 2: Create project directory</a:t>
            </a:r>
          </a:p>
          <a:p>
            <a:r>
              <a:rPr lang="en-US" sz="1100">
                <a:solidFill>
                  <a:srgbClr val="00FF00"/>
                </a:solidFill>
                <a:latin typeface="Courier New" panose="02070309020205020404" pitchFamily="49" charset="0"/>
              </a:rPr>
              <a:t>mkdir -p ~/bagging_project</a:t>
            </a:r>
          </a:p>
          <a:p>
            <a:r>
              <a:rPr lang="en-US" sz="1100">
                <a:solidFill>
                  <a:srgbClr val="00FF00"/>
                </a:solidFill>
                <a:latin typeface="Courier New" panose="02070309020205020404" pitchFamily="49" charset="0"/>
              </a:rPr>
              <a:t>exit</a:t>
            </a:r>
          </a:p>
          <a:p>
            <a:endParaRPr lang="en-US" sz="1100">
              <a:solidFill>
                <a:srgbClr val="00FF00"/>
              </a:solidFill>
              <a:latin typeface="Courier New" panose="02070309020205020404" pitchFamily="49" charset="0"/>
            </a:endParaRPr>
          </a:p>
          <a:p>
            <a:r>
              <a:rPr lang="en-US" sz="1100">
                <a:solidFill>
                  <a:srgbClr val="00FF00"/>
                </a:solidFill>
                <a:latin typeface="Courier New" panose="02070309020205020404" pitchFamily="49" charset="0"/>
              </a:rPr>
              <a:t># Step 3: Upload files (from local machine)</a:t>
            </a:r>
          </a:p>
          <a:p>
            <a:r>
              <a:rPr lang="en-US" sz="1100">
                <a:solidFill>
                  <a:srgbClr val="00FF00"/>
                </a:solidFill>
                <a:latin typeface="Courier New" panose="02070309020205020404" pitchFamily="49" charset="0"/>
              </a:rPr>
              <a:t>scp -P 8022 *.csv krenuser@185.182.158.150:~/bagging_project/</a:t>
            </a:r>
          </a:p>
          <a:p>
            <a:r>
              <a:rPr lang="en-US" sz="1100">
                <a:solidFill>
                  <a:srgbClr val="00FF00"/>
                </a:solidFill>
                <a:latin typeface="Courier New" panose="02070309020205020404" pitchFamily="49" charset="0"/>
              </a:rPr>
              <a:t>scp -P 8022 *.py krenuser@185.182.158.150:~/bagging_project/</a:t>
            </a:r>
          </a:p>
          <a:p>
            <a:endParaRPr lang="en-US" sz="1100">
              <a:solidFill>
                <a:srgbClr val="00FF00"/>
              </a:solidFill>
              <a:latin typeface="Courier New" panose="02070309020205020404" pitchFamily="49" charset="0"/>
            </a:endParaRPr>
          </a:p>
          <a:p>
            <a:r>
              <a:rPr lang="en-US" sz="1100">
                <a:solidFill>
                  <a:srgbClr val="00FF00"/>
                </a:solidFill>
                <a:latin typeface="Courier New" panose="02070309020205020404" pitchFamily="49" charset="0"/>
              </a:rPr>
              <a:t># Step 4: Run analysis on server</a:t>
            </a:r>
          </a:p>
          <a:p>
            <a:r>
              <a:rPr lang="en-US" sz="1100">
                <a:solidFill>
                  <a:srgbClr val="00FF00"/>
                </a:solidFill>
                <a:latin typeface="Courier New" panose="02070309020205020404" pitchFamily="49" charset="0"/>
              </a:rPr>
              <a:t>ssh -p 8022 krenuser@185.182.158.150</a:t>
            </a:r>
          </a:p>
          <a:p>
            <a:r>
              <a:rPr lang="en-US" sz="1100">
                <a:solidFill>
                  <a:srgbClr val="00FF00"/>
                </a:solidFill>
                <a:latin typeface="Courier New" panose="02070309020205020404" pitchFamily="49" charset="0"/>
              </a:rPr>
              <a:t>cd ~/bagging_project</a:t>
            </a:r>
          </a:p>
          <a:p>
            <a:r>
              <a:rPr lang="en-US" sz="1100">
                <a:solidFill>
                  <a:srgbClr val="00FF00"/>
                </a:solidFill>
                <a:latin typeface="Courier New" panose="02070309020205020404" pitchFamily="49" charset="0"/>
              </a:rPr>
              <a:t>python3 bagging_analysis.py</a:t>
            </a:r>
          </a:p>
        </p:txBody>
      </p:sp>
    </p:spTree>
    <p:extLst>
      <p:ext uri="{BB962C8B-B14F-4D97-AF65-F5344CB8AC3E}">
        <p14:creationId xmlns:p14="http://schemas.microsoft.com/office/powerpoint/2010/main" val="361818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3BA34-DEE5-4008-B1DE-41CAB805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solidFill>
                  <a:srgbClr val="2ECC71"/>
                </a:solidFill>
              </a:rPr>
              <a:t>Rezultatet dhe CSV 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0C565-7E36-40AA-95DC-28812103EB45}"/>
              </a:ext>
            </a:extLst>
          </p:cNvPr>
          <p:cNvSpPr txBox="1"/>
          <p:nvPr/>
        </p:nvSpPr>
        <p:spPr>
          <a:xfrm>
            <a:off x="635000" y="1524000"/>
            <a:ext cx="7874000" cy="469359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b="1" dirty="0"/>
              <a:t>FILES GENERATED (6 total):</a:t>
            </a:r>
          </a:p>
          <a:p>
            <a:endParaRPr lang="en-US" sz="1300" b="1" dirty="0"/>
          </a:p>
          <a:p>
            <a:r>
              <a:rPr lang="en-US" sz="1300" b="1" dirty="0"/>
              <a:t>1. real_stock_prices_14_assets.csv</a:t>
            </a:r>
          </a:p>
          <a:p>
            <a:r>
              <a:rPr lang="en-US" sz="1300" b="1" dirty="0"/>
              <a:t>   - Raw historical prices for all 14 assets</a:t>
            </a:r>
          </a:p>
          <a:p>
            <a:r>
              <a:rPr lang="en-US" sz="1300" b="1" dirty="0"/>
              <a:t>   - 1,392 rows Ã— 14 columns</a:t>
            </a:r>
          </a:p>
          <a:p>
            <a:endParaRPr lang="en-US" sz="1300" b="1" dirty="0"/>
          </a:p>
          <a:p>
            <a:r>
              <a:rPr lang="en-US" sz="1300" b="1" dirty="0"/>
              <a:t>2. bagging_results_summary.csv</a:t>
            </a:r>
          </a:p>
          <a:p>
            <a:r>
              <a:rPr lang="en-US" sz="1300" b="1" dirty="0"/>
              <a:t>   - Model comparison (Bagging vs Single Tree)</a:t>
            </a:r>
          </a:p>
          <a:p>
            <a:r>
              <a:rPr lang="en-US" sz="1300" b="1" dirty="0"/>
              <a:t>   - Accuracy, RÂ², OOB scores</a:t>
            </a:r>
          </a:p>
          <a:p>
            <a:endParaRPr lang="en-US" sz="1300" b="1" dirty="0"/>
          </a:p>
          <a:p>
            <a:r>
              <a:rPr lang="en-US" sz="1300" b="1" dirty="0"/>
              <a:t>3. feature_importance.csv</a:t>
            </a:r>
          </a:p>
          <a:p>
            <a:r>
              <a:rPr lang="en-US" sz="1300" b="1" dirty="0"/>
              <a:t>   - Top features ranked by importance</a:t>
            </a:r>
          </a:p>
          <a:p>
            <a:r>
              <a:rPr lang="en-US" sz="1300" b="1" dirty="0"/>
              <a:t>   - Shows which assets drive predictions</a:t>
            </a:r>
          </a:p>
          <a:p>
            <a:endParaRPr lang="en-US" sz="1300" b="1" dirty="0"/>
          </a:p>
          <a:p>
            <a:r>
              <a:rPr lang="en-US" sz="1300" b="1" dirty="0"/>
              <a:t>4. bagging_predictions.csv</a:t>
            </a:r>
          </a:p>
          <a:p>
            <a:r>
              <a:rPr lang="en-US" sz="1300" b="1" dirty="0"/>
              <a:t>   - Actual vs Predicted values</a:t>
            </a:r>
          </a:p>
          <a:p>
            <a:r>
              <a:rPr lang="en-US" sz="1300" b="1" dirty="0"/>
              <a:t>   - TSLA direction + NVDA prices</a:t>
            </a:r>
          </a:p>
          <a:p>
            <a:endParaRPr lang="en-US" sz="1300" b="1" dirty="0"/>
          </a:p>
          <a:p>
            <a:r>
              <a:rPr lang="en-US" sz="1300" b="1" dirty="0"/>
              <a:t>5. asset_performance_metrics.csv</a:t>
            </a:r>
          </a:p>
          <a:p>
            <a:r>
              <a:rPr lang="en-US" sz="1300" b="1" dirty="0"/>
              <a:t>   - Sharpe Ratio, Returns, Volatility, Drawdown</a:t>
            </a:r>
          </a:p>
          <a:p>
            <a:endParaRPr lang="en-US" sz="1300" b="1" dirty="0"/>
          </a:p>
          <a:p>
            <a:r>
              <a:rPr lang="en-US" sz="1300" b="1" dirty="0"/>
              <a:t>6. ensemble_model_comparison.csv</a:t>
            </a:r>
          </a:p>
          <a:p>
            <a:r>
              <a:rPr lang="en-US" sz="1300" b="1" dirty="0"/>
              <a:t>   - Bagging vs Random Forest vs Single Tree</a:t>
            </a:r>
          </a:p>
        </p:txBody>
      </p:sp>
    </p:spTree>
    <p:extLst>
      <p:ext uri="{BB962C8B-B14F-4D97-AF65-F5344CB8AC3E}">
        <p14:creationId xmlns:p14="http://schemas.microsoft.com/office/powerpoint/2010/main" val="1094270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E2B479-7232-4FB1-A191-D50656FD5FE2}"/>
              </a:ext>
            </a:extLst>
          </p:cNvPr>
          <p:cNvSpPr txBox="1"/>
          <p:nvPr/>
        </p:nvSpPr>
        <p:spPr>
          <a:xfrm>
            <a:off x="-260546" y="951398"/>
            <a:ext cx="9665092" cy="495520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b="1" dirty="0"/>
              <a:t>PËRFUNDIM</a:t>
            </a:r>
          </a:p>
          <a:p>
            <a:pPr algn="ctr"/>
            <a:endParaRPr lang="en-US" sz="2400" b="1" dirty="0"/>
          </a:p>
          <a:p>
            <a:pPr algn="ctr"/>
            <a:r>
              <a:rPr lang="zh-CN" altLang="en-US" sz="2400" b="1" dirty="0"/>
              <a:t>ㄙ</a:t>
            </a:r>
            <a:r>
              <a:rPr lang="en-US" sz="2400" b="1" dirty="0"/>
              <a:t> BAGGING </a:t>
            </a:r>
            <a:r>
              <a:rPr lang="en-US" sz="2400" b="1" dirty="0" err="1"/>
              <a:t>është</a:t>
            </a:r>
            <a:r>
              <a:rPr lang="en-US" sz="2400" b="1" dirty="0"/>
              <a:t> </a:t>
            </a:r>
            <a:r>
              <a:rPr lang="en-US" sz="2400" b="1" dirty="0" err="1"/>
              <a:t>teknikë</a:t>
            </a:r>
            <a:r>
              <a:rPr lang="en-US" sz="2400" b="1" dirty="0"/>
              <a:t> e </a:t>
            </a:r>
            <a:r>
              <a:rPr lang="en-US" sz="2400" b="1" dirty="0" err="1"/>
              <a:t>fuqishme</a:t>
            </a:r>
            <a:r>
              <a:rPr lang="en-US" sz="2400" b="1" dirty="0"/>
              <a:t> </a:t>
            </a:r>
            <a:r>
              <a:rPr lang="en-US" sz="2400" b="1" dirty="0" err="1"/>
              <a:t>për</a:t>
            </a:r>
            <a:r>
              <a:rPr lang="en-US" sz="2400" b="1" dirty="0"/>
              <a:t> Web Information</a:t>
            </a:r>
          </a:p>
          <a:p>
            <a:pPr algn="ctr"/>
            <a:endParaRPr lang="en-US" sz="2400" b="1" dirty="0"/>
          </a:p>
          <a:p>
            <a:pPr algn="ctr"/>
            <a:r>
              <a:rPr lang="zh-CN" altLang="en-US" sz="2400" b="1" dirty="0"/>
              <a:t>ㄙ</a:t>
            </a:r>
            <a:r>
              <a:rPr lang="en-US" sz="2400" b="1" dirty="0"/>
              <a:t> </a:t>
            </a:r>
            <a:r>
              <a:rPr lang="en-US" sz="2400" b="1" dirty="0" err="1"/>
              <a:t>Zvogëlon</a:t>
            </a:r>
            <a:r>
              <a:rPr lang="en-US" sz="2400" b="1" dirty="0"/>
              <a:t> overfitting </a:t>
            </a:r>
            <a:r>
              <a:rPr lang="en-US" sz="2400" b="1" dirty="0" err="1"/>
              <a:t>dhe</a:t>
            </a:r>
            <a:r>
              <a:rPr lang="en-US" sz="2400" b="1" dirty="0"/>
              <a:t> </a:t>
            </a:r>
            <a:r>
              <a:rPr lang="en-US" sz="2400" b="1" dirty="0" err="1"/>
              <a:t>rrit</a:t>
            </a:r>
            <a:r>
              <a:rPr lang="en-US" sz="2400" b="1" dirty="0"/>
              <a:t> </a:t>
            </a:r>
            <a:r>
              <a:rPr lang="en-US" sz="2400" b="1" dirty="0" err="1"/>
              <a:t>stabilitetin</a:t>
            </a:r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r>
              <a:rPr lang="zh-CN" altLang="en-US" sz="2400" b="1" dirty="0"/>
              <a:t>ㄙ</a:t>
            </a:r>
            <a:r>
              <a:rPr lang="en-US" sz="2400" b="1" dirty="0"/>
              <a:t> </a:t>
            </a:r>
            <a:r>
              <a:rPr lang="en-US" sz="2400" b="1" dirty="0" err="1"/>
              <a:t>Përdoret</a:t>
            </a:r>
            <a:r>
              <a:rPr lang="en-US" sz="2400" b="1" dirty="0"/>
              <a:t> me </a:t>
            </a:r>
            <a:r>
              <a:rPr lang="en-US" sz="2400" b="1" dirty="0" err="1"/>
              <a:t>sukses</a:t>
            </a:r>
            <a:r>
              <a:rPr lang="en-US" sz="2400" b="1" dirty="0"/>
              <a:t> </a:t>
            </a:r>
            <a:r>
              <a:rPr lang="en-US" sz="2400" b="1" dirty="0" err="1"/>
              <a:t>në</a:t>
            </a:r>
            <a:r>
              <a:rPr lang="en-US" sz="2400" b="1" dirty="0"/>
              <a:t> </a:t>
            </a:r>
            <a:r>
              <a:rPr lang="en-US" sz="2400" b="1" dirty="0" err="1"/>
              <a:t>financa</a:t>
            </a:r>
            <a:r>
              <a:rPr lang="en-US" sz="2400" b="1" dirty="0"/>
              <a:t> </a:t>
            </a:r>
            <a:r>
              <a:rPr lang="en-US" sz="2400" b="1" dirty="0" err="1"/>
              <a:t>për</a:t>
            </a:r>
            <a:r>
              <a:rPr lang="en-US" sz="2400" b="1" dirty="0"/>
              <a:t> asset prediction</a:t>
            </a:r>
          </a:p>
          <a:p>
            <a:pPr algn="ctr"/>
            <a:endParaRPr lang="en-US" sz="2400" b="1" dirty="0"/>
          </a:p>
          <a:p>
            <a:pPr algn="ctr"/>
            <a:r>
              <a:rPr lang="zh-CN" altLang="en-US" sz="2400" b="1" dirty="0"/>
              <a:t>ㄙ</a:t>
            </a:r>
            <a:r>
              <a:rPr lang="en-US" sz="2400" b="1" dirty="0"/>
              <a:t> Python + </a:t>
            </a:r>
            <a:r>
              <a:rPr lang="en-US" sz="2400" b="1" dirty="0" err="1"/>
              <a:t>scikit</a:t>
            </a:r>
            <a:r>
              <a:rPr lang="en-US" sz="2400" b="1" dirty="0"/>
              <a:t>-learn e </a:t>
            </a:r>
            <a:r>
              <a:rPr lang="en-US" sz="2400" b="1" dirty="0" err="1"/>
              <a:t>bëjnë</a:t>
            </a:r>
            <a:r>
              <a:rPr lang="en-US" sz="2400" b="1" dirty="0"/>
              <a:t> </a:t>
            </a:r>
            <a:r>
              <a:rPr lang="en-US" sz="2400" b="1" dirty="0" err="1"/>
              <a:t>implementimin</a:t>
            </a:r>
            <a:r>
              <a:rPr lang="en-US" sz="2400" b="1" dirty="0"/>
              <a:t> </a:t>
            </a:r>
            <a:r>
              <a:rPr lang="en-US" sz="2400" b="1" dirty="0" err="1"/>
              <a:t>të</a:t>
            </a:r>
            <a:r>
              <a:rPr lang="en-US" sz="2400" b="1" dirty="0"/>
              <a:t> </a:t>
            </a:r>
            <a:r>
              <a:rPr lang="en-US" sz="2400" b="1" dirty="0" err="1"/>
              <a:t>lehtë</a:t>
            </a:r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r>
              <a:rPr lang="zh-CN" altLang="en-US" sz="2400" b="1" dirty="0"/>
              <a:t>ㄙ</a:t>
            </a:r>
            <a:r>
              <a:rPr lang="en-US" sz="2400" b="1" dirty="0"/>
              <a:t> Big Data ready me Apache Spark integration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FALEMINDERIT!</a:t>
            </a:r>
          </a:p>
        </p:txBody>
      </p:sp>
    </p:spTree>
    <p:extLst>
      <p:ext uri="{BB962C8B-B14F-4D97-AF65-F5344CB8AC3E}">
        <p14:creationId xmlns:p14="http://schemas.microsoft.com/office/powerpoint/2010/main" val="55535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4CCD-079C-450A-A995-98CFAED0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193A80"/>
                </a:solidFill>
              </a:rPr>
              <a:t>Përmbajtja</a:t>
            </a:r>
            <a:r>
              <a:rPr lang="en-US" sz="4000" b="1" dirty="0">
                <a:solidFill>
                  <a:srgbClr val="193A80"/>
                </a:solidFill>
              </a:rPr>
              <a:t> e </a:t>
            </a:r>
            <a:r>
              <a:rPr lang="en-US" sz="4000" b="1" dirty="0" err="1">
                <a:solidFill>
                  <a:srgbClr val="193A80"/>
                </a:solidFill>
              </a:rPr>
              <a:t>prezantimit</a:t>
            </a:r>
            <a:endParaRPr lang="en-US" sz="4000" b="1" dirty="0">
              <a:solidFill>
                <a:srgbClr val="193A8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DD9FE-DB12-4344-8B97-70EC64B4E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467406"/>
            <a:ext cx="7886700" cy="4351338"/>
          </a:xfrm>
        </p:spPr>
        <p:txBody>
          <a:bodyPr>
            <a:noAutofit/>
          </a:bodyPr>
          <a:lstStyle/>
          <a:p>
            <a:r>
              <a:rPr lang="en-US" sz="1800" dirty="0"/>
              <a:t>1. </a:t>
            </a:r>
            <a:r>
              <a:rPr lang="en-US" sz="1800" dirty="0" err="1"/>
              <a:t>Çfarë</a:t>
            </a:r>
            <a:r>
              <a:rPr lang="en-US" sz="1800" dirty="0"/>
              <a:t> </a:t>
            </a:r>
            <a:r>
              <a:rPr lang="en-US" sz="1800" dirty="0" err="1"/>
              <a:t>është</a:t>
            </a:r>
            <a:r>
              <a:rPr lang="en-US" sz="1800" dirty="0"/>
              <a:t> BAGGING? (Bootstrap Aggregating)</a:t>
            </a:r>
          </a:p>
          <a:p>
            <a:endParaRPr lang="en-US" sz="1800" dirty="0"/>
          </a:p>
          <a:p>
            <a:r>
              <a:rPr lang="en-US" sz="1800" dirty="0"/>
              <a:t>2. </a:t>
            </a:r>
            <a:r>
              <a:rPr lang="en-US" sz="1800" dirty="0" err="1"/>
              <a:t>Algoritmi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BAGGING - Si </a:t>
            </a:r>
            <a:r>
              <a:rPr lang="en-US" sz="1800" dirty="0" err="1"/>
              <a:t>funksionon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3. 14 ASETET: 8 </a:t>
            </a:r>
            <a:r>
              <a:rPr lang="en-US" sz="1800" dirty="0" err="1"/>
              <a:t>Aksione</a:t>
            </a:r>
            <a:r>
              <a:rPr lang="en-US" sz="1800" dirty="0"/>
              <a:t> + 4 </a:t>
            </a:r>
            <a:r>
              <a:rPr lang="en-US" sz="1800" dirty="0" err="1"/>
              <a:t>lëndë</a:t>
            </a:r>
            <a:r>
              <a:rPr lang="en-US" sz="1800" dirty="0"/>
              <a:t> </a:t>
            </a:r>
            <a:r>
              <a:rPr lang="en-US" sz="1800" dirty="0" err="1"/>
              <a:t>të</a:t>
            </a:r>
            <a:r>
              <a:rPr lang="en-US" sz="1800" dirty="0"/>
              <a:t> para + 2 </a:t>
            </a:r>
            <a:r>
              <a:rPr lang="en-US" sz="1800" dirty="0" err="1"/>
              <a:t>indekse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4. Feature engineering </a:t>
            </a:r>
            <a:r>
              <a:rPr lang="en-US" sz="1800" dirty="0" err="1"/>
              <a:t>dhe</a:t>
            </a:r>
            <a:r>
              <a:rPr lang="en-US" sz="1800" dirty="0"/>
              <a:t> technical indicators</a:t>
            </a:r>
          </a:p>
          <a:p>
            <a:endParaRPr lang="en-US" sz="1800" dirty="0"/>
          </a:p>
          <a:p>
            <a:r>
              <a:rPr lang="en-US" sz="1800" dirty="0"/>
              <a:t>5. </a:t>
            </a:r>
            <a:r>
              <a:rPr lang="en-US" sz="1800" dirty="0" err="1"/>
              <a:t>Modelet</a:t>
            </a:r>
            <a:r>
              <a:rPr lang="en-US" sz="1800" dirty="0"/>
              <a:t>: Classification &amp; regression</a:t>
            </a:r>
          </a:p>
          <a:p>
            <a:endParaRPr lang="en-US" sz="1800" dirty="0"/>
          </a:p>
          <a:p>
            <a:r>
              <a:rPr lang="en-US" sz="1800" dirty="0"/>
              <a:t>6. </a:t>
            </a:r>
            <a:r>
              <a:rPr lang="en-US" sz="1800" dirty="0" err="1"/>
              <a:t>Rezultatet</a:t>
            </a:r>
            <a:r>
              <a:rPr lang="en-US" sz="1800" dirty="0"/>
              <a:t> </a:t>
            </a:r>
            <a:r>
              <a:rPr lang="en-US" sz="1800" dirty="0" err="1"/>
              <a:t>dhe</a:t>
            </a:r>
            <a:r>
              <a:rPr lang="en-US" sz="1800" dirty="0"/>
              <a:t> </a:t>
            </a:r>
            <a:r>
              <a:rPr lang="en-US" sz="1800" dirty="0" err="1"/>
              <a:t>krahasimi</a:t>
            </a:r>
            <a:r>
              <a:rPr lang="en-US" sz="1800" dirty="0"/>
              <a:t> (Bagging vs Single Tree)</a:t>
            </a:r>
          </a:p>
          <a:p>
            <a:endParaRPr lang="en-US" sz="1800" dirty="0"/>
          </a:p>
          <a:p>
            <a:r>
              <a:rPr lang="en-US" sz="1800" dirty="0"/>
              <a:t>7. </a:t>
            </a:r>
            <a:r>
              <a:rPr lang="en-US" sz="1800" dirty="0" err="1"/>
              <a:t>Kodi</a:t>
            </a:r>
            <a:r>
              <a:rPr lang="en-US" sz="1800" dirty="0"/>
              <a:t> python </a:t>
            </a:r>
            <a:r>
              <a:rPr lang="en-US" sz="1800" dirty="0" err="1"/>
              <a:t>dhe</a:t>
            </a:r>
            <a:r>
              <a:rPr lang="en-US" sz="1800" dirty="0"/>
              <a:t> deployment </a:t>
            </a:r>
            <a:r>
              <a:rPr lang="en-US" sz="1800" dirty="0" err="1"/>
              <a:t>në</a:t>
            </a:r>
            <a:r>
              <a:rPr lang="en-US" sz="1800" dirty="0"/>
              <a:t> server</a:t>
            </a:r>
          </a:p>
          <a:p>
            <a:endParaRPr lang="en-US" sz="1800" dirty="0"/>
          </a:p>
          <a:p>
            <a:r>
              <a:rPr lang="en-US" sz="1800" dirty="0"/>
              <a:t>8. Web scraping </a:t>
            </a:r>
            <a:r>
              <a:rPr lang="en-US" sz="1800" dirty="0" err="1"/>
              <a:t>dhe</a:t>
            </a:r>
            <a:r>
              <a:rPr lang="en-US" sz="1800" dirty="0"/>
              <a:t> big data integration</a:t>
            </a:r>
          </a:p>
        </p:txBody>
      </p:sp>
    </p:spTree>
    <p:extLst>
      <p:ext uri="{BB962C8B-B14F-4D97-AF65-F5344CB8AC3E}">
        <p14:creationId xmlns:p14="http://schemas.microsoft.com/office/powerpoint/2010/main" val="372327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3A65-778A-43A6-A81C-1B5CF038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DC3545"/>
                </a:solidFill>
              </a:rPr>
              <a:t>Çfarë</a:t>
            </a:r>
            <a:r>
              <a:rPr lang="en-US" sz="4000" b="1" dirty="0">
                <a:solidFill>
                  <a:srgbClr val="DC3545"/>
                </a:solidFill>
              </a:rPr>
              <a:t> </a:t>
            </a:r>
            <a:r>
              <a:rPr lang="en-US" sz="4000" b="1" dirty="0" err="1">
                <a:solidFill>
                  <a:srgbClr val="DC3545"/>
                </a:solidFill>
              </a:rPr>
              <a:t>është</a:t>
            </a:r>
            <a:r>
              <a:rPr lang="en-US" sz="4000" b="1" dirty="0">
                <a:solidFill>
                  <a:srgbClr val="DC3545"/>
                </a:solidFill>
              </a:rPr>
              <a:t> BAGGING?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A62FAD-F468-48FB-ACDC-C8BA03F39A33}"/>
              </a:ext>
            </a:extLst>
          </p:cNvPr>
          <p:cNvSpPr/>
          <p:nvPr/>
        </p:nvSpPr>
        <p:spPr>
          <a:xfrm>
            <a:off x="628650" y="1714500"/>
            <a:ext cx="7874000" cy="1270000"/>
          </a:xfrm>
          <a:prstGeom prst="roundRect">
            <a:avLst/>
          </a:prstGeom>
          <a:solidFill>
            <a:srgbClr val="DC3545">
              <a:alpha val="80000"/>
            </a:srgbClr>
          </a:solidFill>
          <a:ln w="38100">
            <a:solidFill>
              <a:srgbClr val="DC3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33E836-1F3F-4BFF-8DE6-B3B42B2DA34D}"/>
              </a:ext>
            </a:extLst>
          </p:cNvPr>
          <p:cNvSpPr txBox="1"/>
          <p:nvPr/>
        </p:nvSpPr>
        <p:spPr>
          <a:xfrm>
            <a:off x="889000" y="1714500"/>
            <a:ext cx="7366000" cy="132343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600" b="1" dirty="0"/>
              <a:t>BAGGING = Bootstrap Aggregating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b="1" dirty="0" err="1"/>
              <a:t>Një</a:t>
            </a:r>
            <a:r>
              <a:rPr lang="en-US" sz="1600" b="1" dirty="0"/>
              <a:t> </a:t>
            </a:r>
            <a:r>
              <a:rPr lang="en-US" sz="1600" b="1" dirty="0" err="1"/>
              <a:t>teknikë</a:t>
            </a:r>
            <a:r>
              <a:rPr lang="en-US" sz="1600" b="1" dirty="0"/>
              <a:t> Ensemble Learning </a:t>
            </a:r>
            <a:r>
              <a:rPr lang="en-US" sz="1600" b="1" dirty="0" err="1"/>
              <a:t>që</a:t>
            </a:r>
            <a:r>
              <a:rPr lang="en-US" sz="1600" b="1" dirty="0"/>
              <a:t> </a:t>
            </a:r>
            <a:r>
              <a:rPr lang="en-US" sz="1600" b="1" dirty="0" err="1"/>
              <a:t>përmirëson</a:t>
            </a:r>
            <a:r>
              <a:rPr lang="en-US" sz="1600" b="1" dirty="0"/>
              <a:t> </a:t>
            </a:r>
            <a:r>
              <a:rPr lang="en-US" sz="1600" b="1" dirty="0" err="1"/>
              <a:t>saktësinë</a:t>
            </a:r>
            <a:r>
              <a:rPr lang="en-US" sz="1600" b="1" dirty="0"/>
              <a:t> </a:t>
            </a:r>
            <a:r>
              <a:rPr lang="en-US" sz="1600" b="1" dirty="0" err="1"/>
              <a:t>dhe</a:t>
            </a:r>
            <a:r>
              <a:rPr lang="en-US" sz="1600" b="1" dirty="0"/>
              <a:t> </a:t>
            </a:r>
            <a:r>
              <a:rPr lang="en-US" sz="1600" b="1" dirty="0" err="1"/>
              <a:t>stabilitetin</a:t>
            </a:r>
            <a:endParaRPr lang="en-US" sz="1600" b="1" dirty="0"/>
          </a:p>
          <a:p>
            <a:pPr algn="ctr"/>
            <a:r>
              <a:rPr lang="en-US" sz="1600" b="1" dirty="0"/>
              <a:t>e </a:t>
            </a:r>
            <a:r>
              <a:rPr lang="en-US" sz="1600" b="1" dirty="0" err="1"/>
              <a:t>algoritmeve</a:t>
            </a:r>
            <a:r>
              <a:rPr lang="en-US" sz="1600" b="1" dirty="0"/>
              <a:t> </a:t>
            </a:r>
            <a:r>
              <a:rPr lang="en-US" sz="1600" b="1" dirty="0" err="1"/>
              <a:t>të</a:t>
            </a:r>
            <a:r>
              <a:rPr lang="en-US" sz="1600" b="1" dirty="0"/>
              <a:t> machine learning duke </a:t>
            </a:r>
            <a:r>
              <a:rPr lang="en-US" sz="1600" b="1" dirty="0" err="1"/>
              <a:t>kombinuar</a:t>
            </a:r>
            <a:r>
              <a:rPr lang="en-US" sz="1600" b="1" dirty="0"/>
              <a:t> </a:t>
            </a:r>
            <a:r>
              <a:rPr lang="en-US" sz="1600" b="1" dirty="0" err="1"/>
              <a:t>shumë</a:t>
            </a:r>
            <a:r>
              <a:rPr lang="en-US" sz="1600" b="1" dirty="0"/>
              <a:t> </a:t>
            </a:r>
            <a:r>
              <a:rPr lang="en-US" sz="1600" b="1" dirty="0" err="1"/>
              <a:t>modele</a:t>
            </a:r>
            <a:r>
              <a:rPr lang="en-US" sz="1600" b="1" dirty="0"/>
              <a:t> </a:t>
            </a:r>
            <a:r>
              <a:rPr lang="en-US" sz="1600" b="1" dirty="0" err="1"/>
              <a:t>të</a:t>
            </a:r>
            <a:r>
              <a:rPr lang="en-US" sz="1600" b="1" dirty="0"/>
              <a:t> </a:t>
            </a:r>
            <a:r>
              <a:rPr lang="en-US" sz="1600" b="1" dirty="0" err="1"/>
              <a:t>trajnuara</a:t>
            </a:r>
            <a:endParaRPr lang="en-US" sz="1600" b="1" dirty="0"/>
          </a:p>
          <a:p>
            <a:pPr algn="ctr"/>
            <a:r>
              <a:rPr lang="en-US" sz="1600" b="1" dirty="0" err="1"/>
              <a:t>në</a:t>
            </a:r>
            <a:r>
              <a:rPr lang="en-US" sz="1600" b="1" dirty="0"/>
              <a:t> </a:t>
            </a:r>
            <a:r>
              <a:rPr lang="en-US" sz="1600" b="1" dirty="0" err="1"/>
              <a:t>versione</a:t>
            </a:r>
            <a:r>
              <a:rPr lang="en-US" sz="1600" b="1" dirty="0"/>
              <a:t> </a:t>
            </a:r>
            <a:r>
              <a:rPr lang="en-US" sz="1600" b="1" dirty="0" err="1"/>
              <a:t>të</a:t>
            </a:r>
            <a:r>
              <a:rPr lang="en-US" sz="1600" b="1" dirty="0"/>
              <a:t> </a:t>
            </a:r>
            <a:r>
              <a:rPr lang="en-US" sz="1600" b="1" dirty="0" err="1"/>
              <a:t>ndryshme</a:t>
            </a:r>
            <a:r>
              <a:rPr lang="en-US" sz="1600" b="1" dirty="0"/>
              <a:t> </a:t>
            </a:r>
            <a:r>
              <a:rPr lang="en-US" sz="1600" b="1" dirty="0" err="1"/>
              <a:t>të</a:t>
            </a:r>
            <a:r>
              <a:rPr lang="en-US" sz="1600" b="1" dirty="0"/>
              <a:t> </a:t>
            </a:r>
            <a:r>
              <a:rPr lang="en-US" sz="1600" b="1" dirty="0" err="1"/>
              <a:t>të</a:t>
            </a:r>
            <a:r>
              <a:rPr lang="en-US" sz="1600" b="1" dirty="0"/>
              <a:t> </a:t>
            </a:r>
            <a:r>
              <a:rPr lang="en-US" sz="1600" b="1" dirty="0" err="1"/>
              <a:t>dhënave</a:t>
            </a:r>
            <a:r>
              <a:rPr lang="en-US" sz="1600" b="1" dirty="0"/>
              <a:t> (bootstrap samples)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DDDF0C-1C1F-4349-BB6E-BE966A42C53E}"/>
              </a:ext>
            </a:extLst>
          </p:cNvPr>
          <p:cNvSpPr txBox="1"/>
          <p:nvPr/>
        </p:nvSpPr>
        <p:spPr>
          <a:xfrm>
            <a:off x="635000" y="3048000"/>
            <a:ext cx="7874000" cy="355481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500" dirty="0"/>
              <a:t>1. QËLLIMI KRYESOR:</a:t>
            </a:r>
          </a:p>
          <a:p>
            <a:r>
              <a:rPr lang="en-US" sz="1500" dirty="0"/>
              <a:t>- </a:t>
            </a:r>
            <a:r>
              <a:rPr lang="en-US" sz="1500" dirty="0" err="1"/>
              <a:t>Zvogëlon</a:t>
            </a:r>
            <a:r>
              <a:rPr lang="en-US" sz="1500" dirty="0"/>
              <a:t> VARIANCE (overfitting)</a:t>
            </a:r>
          </a:p>
          <a:p>
            <a:r>
              <a:rPr lang="en-US" sz="1500" dirty="0"/>
              <a:t>- </a:t>
            </a:r>
            <a:r>
              <a:rPr lang="en-US" sz="1500" dirty="0" err="1"/>
              <a:t>Rrit</a:t>
            </a:r>
            <a:r>
              <a:rPr lang="en-US" sz="1500" dirty="0"/>
              <a:t> STABILITETIN e </a:t>
            </a:r>
            <a:r>
              <a:rPr lang="en-US" sz="1500" dirty="0" err="1"/>
              <a:t>parashikimeve</a:t>
            </a:r>
            <a:endParaRPr lang="en-US" sz="1500" dirty="0"/>
          </a:p>
          <a:p>
            <a:r>
              <a:rPr lang="en-US" sz="1500" dirty="0"/>
              <a:t>- </a:t>
            </a:r>
            <a:r>
              <a:rPr lang="en-US" sz="1500" dirty="0" err="1"/>
              <a:t>Kombinon</a:t>
            </a:r>
            <a:r>
              <a:rPr lang="en-US" sz="1500" dirty="0"/>
              <a:t> 'wisdom of crowds' - </a:t>
            </a:r>
            <a:r>
              <a:rPr lang="en-US" sz="1500" dirty="0" err="1"/>
              <a:t>shumë</a:t>
            </a:r>
            <a:r>
              <a:rPr lang="en-US" sz="1500" dirty="0"/>
              <a:t> </a:t>
            </a:r>
            <a:r>
              <a:rPr lang="en-US" sz="1500" dirty="0" err="1"/>
              <a:t>modele</a:t>
            </a:r>
            <a:r>
              <a:rPr lang="en-US" sz="1500" dirty="0"/>
              <a:t> </a:t>
            </a:r>
            <a:r>
              <a:rPr lang="en-US" sz="1500" dirty="0" err="1"/>
              <a:t>janë</a:t>
            </a:r>
            <a:r>
              <a:rPr lang="en-US" sz="1500" dirty="0"/>
              <a:t> </a:t>
            </a:r>
            <a:r>
              <a:rPr lang="en-US" sz="1500" dirty="0" err="1"/>
              <a:t>më</a:t>
            </a:r>
            <a:r>
              <a:rPr lang="en-US" sz="1500" dirty="0"/>
              <a:t> </a:t>
            </a:r>
            <a:r>
              <a:rPr lang="en-US" sz="1500" dirty="0" err="1"/>
              <a:t>të</a:t>
            </a:r>
            <a:r>
              <a:rPr lang="en-US" sz="1500" dirty="0"/>
              <a:t> </a:t>
            </a:r>
            <a:r>
              <a:rPr lang="en-US" sz="1500" dirty="0" err="1"/>
              <a:t>mirë</a:t>
            </a:r>
            <a:r>
              <a:rPr lang="en-US" sz="1500" dirty="0"/>
              <a:t> se </a:t>
            </a:r>
            <a:r>
              <a:rPr lang="en-US" sz="1500" dirty="0" err="1"/>
              <a:t>një</a:t>
            </a:r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2. SI FUNKSIONON (</a:t>
            </a:r>
            <a:r>
              <a:rPr lang="en-US" sz="1500" dirty="0" err="1"/>
              <a:t>në</a:t>
            </a:r>
            <a:r>
              <a:rPr lang="en-US" sz="1500" dirty="0"/>
              <a:t> 3 </a:t>
            </a:r>
            <a:r>
              <a:rPr lang="en-US" sz="1500" dirty="0" err="1"/>
              <a:t>hapa</a:t>
            </a:r>
            <a:r>
              <a:rPr lang="en-US" sz="1500" dirty="0"/>
              <a:t>):</a:t>
            </a:r>
          </a:p>
          <a:p>
            <a:r>
              <a:rPr lang="en-US" sz="1500" dirty="0"/>
              <a:t>1. BOOTSTRAP: </a:t>
            </a:r>
            <a:r>
              <a:rPr lang="en-US" sz="1500" dirty="0" err="1"/>
              <a:t>Krijo</a:t>
            </a:r>
            <a:r>
              <a:rPr lang="en-US" sz="1500" dirty="0"/>
              <a:t> N samples me replacement </a:t>
            </a:r>
            <a:r>
              <a:rPr lang="en-US" sz="1500" dirty="0" err="1"/>
              <a:t>nga</a:t>
            </a:r>
            <a:r>
              <a:rPr lang="en-US" sz="1500" dirty="0"/>
              <a:t> dataset </a:t>
            </a:r>
            <a:r>
              <a:rPr lang="en-US" sz="1500" dirty="0" err="1"/>
              <a:t>origjinal</a:t>
            </a:r>
            <a:endParaRPr lang="en-US" sz="1500" dirty="0"/>
          </a:p>
          <a:p>
            <a:r>
              <a:rPr lang="en-US" sz="1500" dirty="0"/>
              <a:t>2. TRAIN: </a:t>
            </a:r>
            <a:r>
              <a:rPr lang="en-US" sz="1500" dirty="0" err="1"/>
              <a:t>Trajno</a:t>
            </a:r>
            <a:r>
              <a:rPr lang="en-US" sz="1500" dirty="0"/>
              <a:t> </a:t>
            </a:r>
            <a:r>
              <a:rPr lang="en-US" sz="1500" dirty="0" err="1"/>
              <a:t>një</a:t>
            </a:r>
            <a:r>
              <a:rPr lang="en-US" sz="1500" dirty="0"/>
              <a:t> model </a:t>
            </a:r>
            <a:r>
              <a:rPr lang="en-US" sz="1500" dirty="0" err="1"/>
              <a:t>të</a:t>
            </a:r>
            <a:r>
              <a:rPr lang="en-US" sz="1500" dirty="0"/>
              <a:t> </a:t>
            </a:r>
            <a:r>
              <a:rPr lang="en-US" sz="1500" dirty="0" err="1"/>
              <a:t>veçantë</a:t>
            </a:r>
            <a:r>
              <a:rPr lang="en-US" sz="1500" dirty="0"/>
              <a:t> </a:t>
            </a:r>
            <a:r>
              <a:rPr lang="en-US" sz="1500" dirty="0" err="1"/>
              <a:t>për</a:t>
            </a:r>
            <a:r>
              <a:rPr lang="en-US" sz="1500" dirty="0"/>
              <a:t> </a:t>
            </a:r>
            <a:r>
              <a:rPr lang="en-US" sz="1500" dirty="0" err="1"/>
              <a:t>çdo</a:t>
            </a:r>
            <a:r>
              <a:rPr lang="en-US" sz="1500" dirty="0"/>
              <a:t> bootstrap sample</a:t>
            </a:r>
          </a:p>
          <a:p>
            <a:r>
              <a:rPr lang="en-US" sz="1500" dirty="0"/>
              <a:t>3. AGGREGATE: </a:t>
            </a:r>
            <a:r>
              <a:rPr lang="en-US" sz="1500" dirty="0" err="1"/>
              <a:t>Merr</a:t>
            </a:r>
            <a:r>
              <a:rPr lang="en-US" sz="1500" dirty="0"/>
              <a:t> </a:t>
            </a:r>
            <a:r>
              <a:rPr lang="en-US" sz="1500" dirty="0" err="1"/>
              <a:t>mesataren</a:t>
            </a:r>
            <a:r>
              <a:rPr lang="en-US" sz="1500" dirty="0"/>
              <a:t> (regression) </a:t>
            </a:r>
            <a:r>
              <a:rPr lang="en-US" sz="1500" dirty="0" err="1"/>
              <a:t>ose</a:t>
            </a:r>
            <a:r>
              <a:rPr lang="en-US" sz="1500" dirty="0"/>
              <a:t> voting (classification)</a:t>
            </a:r>
          </a:p>
          <a:p>
            <a:endParaRPr lang="en-US" sz="1500" dirty="0"/>
          </a:p>
          <a:p>
            <a:r>
              <a:rPr lang="en-US" sz="1500" dirty="0"/>
              <a:t>3. APLIKIMI NË FINANCE:</a:t>
            </a:r>
          </a:p>
          <a:p>
            <a:r>
              <a:rPr lang="en-US" sz="1500" dirty="0"/>
              <a:t>- </a:t>
            </a:r>
            <a:r>
              <a:rPr lang="en-US" sz="1500" dirty="0" err="1"/>
              <a:t>Parashikim</a:t>
            </a:r>
            <a:r>
              <a:rPr lang="en-US" sz="1500" dirty="0"/>
              <a:t> </a:t>
            </a:r>
            <a:r>
              <a:rPr lang="en-US" sz="1500" dirty="0" err="1"/>
              <a:t>i</a:t>
            </a:r>
            <a:r>
              <a:rPr lang="en-US" sz="1500" dirty="0"/>
              <a:t> </a:t>
            </a:r>
            <a:r>
              <a:rPr lang="en-US" sz="1500" dirty="0" err="1"/>
              <a:t>çmimeve</a:t>
            </a:r>
            <a:r>
              <a:rPr lang="en-US" sz="1500" dirty="0"/>
              <a:t> </a:t>
            </a:r>
            <a:r>
              <a:rPr lang="en-US" sz="1500" dirty="0" err="1"/>
              <a:t>të</a:t>
            </a:r>
            <a:r>
              <a:rPr lang="en-US" sz="1500" dirty="0"/>
              <a:t> </a:t>
            </a:r>
            <a:r>
              <a:rPr lang="en-US" sz="1500" dirty="0" err="1"/>
              <a:t>aksioneve</a:t>
            </a:r>
            <a:endParaRPr lang="en-US" sz="1500" dirty="0"/>
          </a:p>
          <a:p>
            <a:r>
              <a:rPr lang="en-US" sz="1500" dirty="0"/>
              <a:t>- </a:t>
            </a:r>
            <a:r>
              <a:rPr lang="en-US" sz="1500" dirty="0" err="1"/>
              <a:t>Klasifikimi</a:t>
            </a:r>
            <a:r>
              <a:rPr lang="en-US" sz="1500" dirty="0"/>
              <a:t> </a:t>
            </a:r>
            <a:r>
              <a:rPr lang="en-US" sz="1500" dirty="0" err="1"/>
              <a:t>i</a:t>
            </a:r>
            <a:r>
              <a:rPr lang="en-US" sz="1500" dirty="0"/>
              <a:t> </a:t>
            </a:r>
            <a:r>
              <a:rPr lang="en-US" sz="1500" dirty="0" err="1"/>
              <a:t>drejtimit</a:t>
            </a:r>
            <a:r>
              <a:rPr lang="en-US" sz="1500" dirty="0"/>
              <a:t> </a:t>
            </a:r>
            <a:r>
              <a:rPr lang="en-US" sz="1500" dirty="0" err="1"/>
              <a:t>të</a:t>
            </a:r>
            <a:r>
              <a:rPr lang="en-US" sz="1500" dirty="0"/>
              <a:t> </a:t>
            </a:r>
            <a:r>
              <a:rPr lang="en-US" sz="1500" dirty="0" err="1"/>
              <a:t>tregut</a:t>
            </a:r>
            <a:r>
              <a:rPr lang="en-US" sz="1500" dirty="0"/>
              <a:t> (UP/DOWN)</a:t>
            </a:r>
          </a:p>
          <a:p>
            <a:r>
              <a:rPr lang="en-US" sz="1500" dirty="0"/>
              <a:t>- Portfolio optimization</a:t>
            </a:r>
          </a:p>
          <a:p>
            <a:r>
              <a:rPr lang="en-US" sz="1500" dirty="0"/>
              <a:t>- Risk management</a:t>
            </a:r>
          </a:p>
        </p:txBody>
      </p:sp>
    </p:spTree>
    <p:extLst>
      <p:ext uri="{BB962C8B-B14F-4D97-AF65-F5344CB8AC3E}">
        <p14:creationId xmlns:p14="http://schemas.microsoft.com/office/powerpoint/2010/main" val="336729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E927-5A44-4DC1-A36C-8C88E92A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3415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193A80"/>
                </a:solidFill>
              </a:rPr>
              <a:t>Skema</a:t>
            </a:r>
            <a:r>
              <a:rPr lang="en-US" sz="3600" b="1" dirty="0">
                <a:solidFill>
                  <a:srgbClr val="193A80"/>
                </a:solidFill>
              </a:rPr>
              <a:t> e </a:t>
            </a:r>
            <a:r>
              <a:rPr lang="en-US" sz="3600" b="1" dirty="0" err="1">
                <a:solidFill>
                  <a:srgbClr val="193A80"/>
                </a:solidFill>
              </a:rPr>
              <a:t>Algoritmit</a:t>
            </a:r>
            <a:r>
              <a:rPr lang="en-US" sz="3600" b="1" dirty="0">
                <a:solidFill>
                  <a:srgbClr val="193A80"/>
                </a:solidFill>
              </a:rPr>
              <a:t> BAGGING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C3D7E0-1EC7-48E8-99A3-68CFD05D1BC8}"/>
              </a:ext>
            </a:extLst>
          </p:cNvPr>
          <p:cNvSpPr/>
          <p:nvPr/>
        </p:nvSpPr>
        <p:spPr>
          <a:xfrm>
            <a:off x="3556000" y="1270000"/>
            <a:ext cx="2032000" cy="635000"/>
          </a:xfrm>
          <a:prstGeom prst="rect">
            <a:avLst/>
          </a:prstGeom>
          <a:solidFill>
            <a:srgbClr val="3498DB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C2E34D-C706-4FFF-8990-A37DE8B9179D}"/>
              </a:ext>
            </a:extLst>
          </p:cNvPr>
          <p:cNvSpPr txBox="1"/>
          <p:nvPr/>
        </p:nvSpPr>
        <p:spPr>
          <a:xfrm>
            <a:off x="3683000" y="1397000"/>
            <a:ext cx="1778000" cy="43088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100" b="1" dirty="0"/>
              <a:t>Original Dataset</a:t>
            </a:r>
          </a:p>
          <a:p>
            <a:pPr algn="ctr"/>
            <a:r>
              <a:rPr lang="en-US" sz="1100" b="1" dirty="0"/>
              <a:t>(14 Assets, 1392 days)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96EC73-E955-4383-91EB-6C58A971DCA3}"/>
              </a:ext>
            </a:extLst>
          </p:cNvPr>
          <p:cNvSpPr/>
          <p:nvPr/>
        </p:nvSpPr>
        <p:spPr>
          <a:xfrm>
            <a:off x="635000" y="2540000"/>
            <a:ext cx="1778000" cy="635000"/>
          </a:xfrm>
          <a:prstGeom prst="rect">
            <a:avLst/>
          </a:prstGeom>
          <a:solidFill>
            <a:srgbClr val="2ECC71">
              <a:alpha val="70000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7594D-FCD0-4849-B2EE-07F001F763A2}"/>
              </a:ext>
            </a:extLst>
          </p:cNvPr>
          <p:cNvSpPr txBox="1"/>
          <p:nvPr/>
        </p:nvSpPr>
        <p:spPr>
          <a:xfrm>
            <a:off x="762000" y="2667000"/>
            <a:ext cx="1524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/>
              <a:t>Bootstrap 1</a:t>
            </a:r>
          </a:p>
          <a:p>
            <a:pPr algn="ctr"/>
            <a:r>
              <a:rPr lang="en-US" sz="1000"/>
              <a:t>(80% random)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7BBA88-34B1-49EF-8551-BDB04646A9A4}"/>
              </a:ext>
            </a:extLst>
          </p:cNvPr>
          <p:cNvCxnSpPr/>
          <p:nvPr/>
        </p:nvCxnSpPr>
        <p:spPr>
          <a:xfrm flipH="1">
            <a:off x="1524000" y="1905000"/>
            <a:ext cx="3048000" cy="635000"/>
          </a:xfrm>
          <a:prstGeom prst="straightConnector1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96B64E9-6AAF-4614-950A-19C817E0291D}"/>
              </a:ext>
            </a:extLst>
          </p:cNvPr>
          <p:cNvSpPr/>
          <p:nvPr/>
        </p:nvSpPr>
        <p:spPr>
          <a:xfrm>
            <a:off x="2667000" y="2540000"/>
            <a:ext cx="1778000" cy="635000"/>
          </a:xfrm>
          <a:prstGeom prst="rect">
            <a:avLst/>
          </a:prstGeom>
          <a:solidFill>
            <a:srgbClr val="2ECC71">
              <a:alpha val="70000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08F055-6D9F-4F33-9092-F789A5FD5BB9}"/>
              </a:ext>
            </a:extLst>
          </p:cNvPr>
          <p:cNvSpPr txBox="1"/>
          <p:nvPr/>
        </p:nvSpPr>
        <p:spPr>
          <a:xfrm>
            <a:off x="2794000" y="2667000"/>
            <a:ext cx="1524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/>
              <a:t>Bootstrap 2</a:t>
            </a:r>
          </a:p>
          <a:p>
            <a:pPr algn="ctr"/>
            <a:r>
              <a:rPr lang="en-US" sz="1000"/>
              <a:t>(80% random)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0EA064-F90D-444D-A51C-05FED6D70F5E}"/>
              </a:ext>
            </a:extLst>
          </p:cNvPr>
          <p:cNvCxnSpPr/>
          <p:nvPr/>
        </p:nvCxnSpPr>
        <p:spPr>
          <a:xfrm flipH="1">
            <a:off x="3556000" y="1905000"/>
            <a:ext cx="1016000" cy="635000"/>
          </a:xfrm>
          <a:prstGeom prst="straightConnector1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6C846D8-2936-473D-A3B8-21EFA93415F3}"/>
              </a:ext>
            </a:extLst>
          </p:cNvPr>
          <p:cNvSpPr/>
          <p:nvPr/>
        </p:nvSpPr>
        <p:spPr>
          <a:xfrm>
            <a:off x="4699000" y="2540000"/>
            <a:ext cx="1778000" cy="635000"/>
          </a:xfrm>
          <a:prstGeom prst="rect">
            <a:avLst/>
          </a:prstGeom>
          <a:solidFill>
            <a:srgbClr val="2ECC71">
              <a:alpha val="70000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6E974A-E813-4BE9-9179-83C94229AC14}"/>
              </a:ext>
            </a:extLst>
          </p:cNvPr>
          <p:cNvSpPr txBox="1"/>
          <p:nvPr/>
        </p:nvSpPr>
        <p:spPr>
          <a:xfrm>
            <a:off x="4826000" y="2667000"/>
            <a:ext cx="1524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/>
              <a:t>Bootstrap 3</a:t>
            </a:r>
          </a:p>
          <a:p>
            <a:pPr algn="ctr"/>
            <a:r>
              <a:rPr lang="en-US" sz="1000"/>
              <a:t>(80% random)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3F9A2A-4023-432A-B350-65E645224721}"/>
              </a:ext>
            </a:extLst>
          </p:cNvPr>
          <p:cNvCxnSpPr/>
          <p:nvPr/>
        </p:nvCxnSpPr>
        <p:spPr>
          <a:xfrm>
            <a:off x="4572000" y="1905000"/>
            <a:ext cx="1016000" cy="635000"/>
          </a:xfrm>
          <a:prstGeom prst="straightConnector1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3E6D515-EE2F-4D4B-BF45-5ADF11612025}"/>
              </a:ext>
            </a:extLst>
          </p:cNvPr>
          <p:cNvSpPr/>
          <p:nvPr/>
        </p:nvSpPr>
        <p:spPr>
          <a:xfrm>
            <a:off x="6731000" y="2540000"/>
            <a:ext cx="1778000" cy="635000"/>
          </a:xfrm>
          <a:prstGeom prst="rect">
            <a:avLst/>
          </a:prstGeom>
          <a:solidFill>
            <a:srgbClr val="2ECC71">
              <a:alpha val="70000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4CA0BE-728F-45D3-83E1-0503F4365399}"/>
              </a:ext>
            </a:extLst>
          </p:cNvPr>
          <p:cNvSpPr txBox="1"/>
          <p:nvPr/>
        </p:nvSpPr>
        <p:spPr>
          <a:xfrm>
            <a:off x="6858000" y="2667000"/>
            <a:ext cx="1524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/>
              <a:t>Bootstrap 4</a:t>
            </a:r>
          </a:p>
          <a:p>
            <a:pPr algn="ctr"/>
            <a:r>
              <a:rPr lang="en-US" sz="1000"/>
              <a:t>(80% random)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931E06-5407-460C-944B-D2F73528EC12}"/>
              </a:ext>
            </a:extLst>
          </p:cNvPr>
          <p:cNvCxnSpPr/>
          <p:nvPr/>
        </p:nvCxnSpPr>
        <p:spPr>
          <a:xfrm>
            <a:off x="4572000" y="1905000"/>
            <a:ext cx="3048000" cy="635000"/>
          </a:xfrm>
          <a:prstGeom prst="straightConnector1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5A89C8D-95E9-494C-B167-05DF6A7E7AC0}"/>
              </a:ext>
            </a:extLst>
          </p:cNvPr>
          <p:cNvSpPr/>
          <p:nvPr/>
        </p:nvSpPr>
        <p:spPr>
          <a:xfrm>
            <a:off x="635000" y="3810000"/>
            <a:ext cx="1778000" cy="635000"/>
          </a:xfrm>
          <a:prstGeom prst="rect">
            <a:avLst/>
          </a:prstGeom>
          <a:solidFill>
            <a:srgbClr val="9B59B6">
              <a:alpha val="70000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8A7AC6-38C1-4919-B761-A04693F9622E}"/>
              </a:ext>
            </a:extLst>
          </p:cNvPr>
          <p:cNvSpPr txBox="1"/>
          <p:nvPr/>
        </p:nvSpPr>
        <p:spPr>
          <a:xfrm>
            <a:off x="762000" y="3937000"/>
            <a:ext cx="1524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/>
              <a:t>Model 1</a:t>
            </a:r>
          </a:p>
          <a:p>
            <a:pPr algn="ctr"/>
            <a:r>
              <a:rPr lang="en-US" sz="1000"/>
              <a:t>(Decision Tree)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50EF98-8518-497D-B475-6730F694691B}"/>
              </a:ext>
            </a:extLst>
          </p:cNvPr>
          <p:cNvCxnSpPr/>
          <p:nvPr/>
        </p:nvCxnSpPr>
        <p:spPr>
          <a:xfrm>
            <a:off x="1524000" y="3175000"/>
            <a:ext cx="0" cy="635000"/>
          </a:xfrm>
          <a:prstGeom prst="straightConnector1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106EF57-5874-4096-8B47-C5624DDFC316}"/>
              </a:ext>
            </a:extLst>
          </p:cNvPr>
          <p:cNvSpPr/>
          <p:nvPr/>
        </p:nvSpPr>
        <p:spPr>
          <a:xfrm>
            <a:off x="2667000" y="3810000"/>
            <a:ext cx="1778000" cy="635000"/>
          </a:xfrm>
          <a:prstGeom prst="rect">
            <a:avLst/>
          </a:prstGeom>
          <a:solidFill>
            <a:srgbClr val="9B59B6">
              <a:alpha val="70000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CA1801-4353-41C3-BD43-D9E96DC42A0C}"/>
              </a:ext>
            </a:extLst>
          </p:cNvPr>
          <p:cNvSpPr txBox="1"/>
          <p:nvPr/>
        </p:nvSpPr>
        <p:spPr>
          <a:xfrm>
            <a:off x="2794000" y="3937000"/>
            <a:ext cx="1524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/>
              <a:t>Model 2</a:t>
            </a:r>
          </a:p>
          <a:p>
            <a:pPr algn="ctr"/>
            <a:r>
              <a:rPr lang="en-US" sz="1000"/>
              <a:t>(Decision Tree)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3E91D41-B426-474D-A47E-9F6D972FD7BB}"/>
              </a:ext>
            </a:extLst>
          </p:cNvPr>
          <p:cNvCxnSpPr/>
          <p:nvPr/>
        </p:nvCxnSpPr>
        <p:spPr>
          <a:xfrm>
            <a:off x="3556000" y="3175000"/>
            <a:ext cx="0" cy="635000"/>
          </a:xfrm>
          <a:prstGeom prst="straightConnector1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BE8E3C5-95D6-4400-BD71-29E8BD847F7B}"/>
              </a:ext>
            </a:extLst>
          </p:cNvPr>
          <p:cNvSpPr/>
          <p:nvPr/>
        </p:nvSpPr>
        <p:spPr>
          <a:xfrm>
            <a:off x="4699000" y="3810000"/>
            <a:ext cx="1778000" cy="635000"/>
          </a:xfrm>
          <a:prstGeom prst="rect">
            <a:avLst/>
          </a:prstGeom>
          <a:solidFill>
            <a:srgbClr val="9B59B6">
              <a:alpha val="70000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E39A45-7C8B-49F7-9311-8FC98B1D8121}"/>
              </a:ext>
            </a:extLst>
          </p:cNvPr>
          <p:cNvSpPr txBox="1"/>
          <p:nvPr/>
        </p:nvSpPr>
        <p:spPr>
          <a:xfrm>
            <a:off x="4826000" y="3937000"/>
            <a:ext cx="1524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/>
              <a:t>Model 3</a:t>
            </a:r>
          </a:p>
          <a:p>
            <a:pPr algn="ctr"/>
            <a:r>
              <a:rPr lang="en-US" sz="1000"/>
              <a:t>(Decision Tree)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E57428-3BC0-46F2-8DB3-B205461036EF}"/>
              </a:ext>
            </a:extLst>
          </p:cNvPr>
          <p:cNvCxnSpPr/>
          <p:nvPr/>
        </p:nvCxnSpPr>
        <p:spPr>
          <a:xfrm>
            <a:off x="5588000" y="3175000"/>
            <a:ext cx="0" cy="635000"/>
          </a:xfrm>
          <a:prstGeom prst="straightConnector1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DEFBA52-74D9-40EE-A3A3-56DA219AFD8A}"/>
              </a:ext>
            </a:extLst>
          </p:cNvPr>
          <p:cNvSpPr/>
          <p:nvPr/>
        </p:nvSpPr>
        <p:spPr>
          <a:xfrm>
            <a:off x="6731000" y="3810000"/>
            <a:ext cx="1778000" cy="635000"/>
          </a:xfrm>
          <a:prstGeom prst="rect">
            <a:avLst/>
          </a:prstGeom>
          <a:solidFill>
            <a:srgbClr val="9B59B6">
              <a:alpha val="70000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ABE776-2E79-4ACE-8417-301AEA2B170D}"/>
              </a:ext>
            </a:extLst>
          </p:cNvPr>
          <p:cNvSpPr txBox="1"/>
          <p:nvPr/>
        </p:nvSpPr>
        <p:spPr>
          <a:xfrm>
            <a:off x="6858000" y="3937000"/>
            <a:ext cx="1524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/>
              <a:t>Model 4</a:t>
            </a:r>
          </a:p>
          <a:p>
            <a:pPr algn="ctr"/>
            <a:r>
              <a:rPr lang="en-US" sz="1000"/>
              <a:t>(Decision Tree)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F1FB0F-55EA-4815-B3FF-031636702D43}"/>
              </a:ext>
            </a:extLst>
          </p:cNvPr>
          <p:cNvCxnSpPr/>
          <p:nvPr/>
        </p:nvCxnSpPr>
        <p:spPr>
          <a:xfrm>
            <a:off x="7620000" y="3175000"/>
            <a:ext cx="0" cy="635000"/>
          </a:xfrm>
          <a:prstGeom prst="straightConnector1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974C48F-F7F3-4DB8-AF8A-7D7FFA2B71A5}"/>
              </a:ext>
            </a:extLst>
          </p:cNvPr>
          <p:cNvSpPr/>
          <p:nvPr/>
        </p:nvSpPr>
        <p:spPr>
          <a:xfrm>
            <a:off x="3556000" y="5080000"/>
            <a:ext cx="2032000" cy="635000"/>
          </a:xfrm>
          <a:prstGeom prst="rect">
            <a:avLst/>
          </a:prstGeom>
          <a:solidFill>
            <a:srgbClr val="E74C3C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88E472-E2A2-4783-AC6F-B66D727A12C2}"/>
              </a:ext>
            </a:extLst>
          </p:cNvPr>
          <p:cNvSpPr txBox="1"/>
          <p:nvPr/>
        </p:nvSpPr>
        <p:spPr>
          <a:xfrm>
            <a:off x="3683000" y="5207000"/>
            <a:ext cx="1778000" cy="43088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100" b="1"/>
              <a:t>AGGREGATION</a:t>
            </a:r>
          </a:p>
          <a:p>
            <a:pPr algn="ctr"/>
            <a:r>
              <a:rPr lang="en-US" sz="1100" b="1"/>
              <a:t>(Voting / Average)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9D2E6D-0ECD-4A3C-9E50-CA4E88A79565}"/>
              </a:ext>
            </a:extLst>
          </p:cNvPr>
          <p:cNvCxnSpPr/>
          <p:nvPr/>
        </p:nvCxnSpPr>
        <p:spPr>
          <a:xfrm>
            <a:off x="1524000" y="4445000"/>
            <a:ext cx="3048000" cy="635000"/>
          </a:xfrm>
          <a:prstGeom prst="straightConnector1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02793AF-0896-47A9-90BA-B3832D9DD343}"/>
              </a:ext>
            </a:extLst>
          </p:cNvPr>
          <p:cNvCxnSpPr/>
          <p:nvPr/>
        </p:nvCxnSpPr>
        <p:spPr>
          <a:xfrm>
            <a:off x="3556000" y="4445000"/>
            <a:ext cx="1016000" cy="635000"/>
          </a:xfrm>
          <a:prstGeom prst="straightConnector1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2280E5-9EF4-40E5-8B42-C99140981AE8}"/>
              </a:ext>
            </a:extLst>
          </p:cNvPr>
          <p:cNvCxnSpPr/>
          <p:nvPr/>
        </p:nvCxnSpPr>
        <p:spPr>
          <a:xfrm flipH="1">
            <a:off x="4572000" y="4445000"/>
            <a:ext cx="1016000" cy="635000"/>
          </a:xfrm>
          <a:prstGeom prst="straightConnector1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B19F01A-5EDB-44C6-8258-3ABFC16AA42E}"/>
              </a:ext>
            </a:extLst>
          </p:cNvPr>
          <p:cNvCxnSpPr/>
          <p:nvPr/>
        </p:nvCxnSpPr>
        <p:spPr>
          <a:xfrm flipH="1">
            <a:off x="4572000" y="4445000"/>
            <a:ext cx="3048000" cy="635000"/>
          </a:xfrm>
          <a:prstGeom prst="straightConnector1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6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1BA24-E295-4F1B-A6EB-7A4C5D85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sz="3600" b="1" dirty="0">
                <a:solidFill>
                  <a:srgbClr val="193A80"/>
                </a:solidFill>
              </a:rPr>
              <a:t>14 ASETET - Shpërndarja</a:t>
            </a:r>
            <a:endParaRPr lang="en-US" sz="3600" b="1" dirty="0">
              <a:solidFill>
                <a:srgbClr val="193A8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8CE2A6-F3DE-4177-BE59-4E3057F76CB7}"/>
              </a:ext>
            </a:extLst>
          </p:cNvPr>
          <p:cNvSpPr/>
          <p:nvPr/>
        </p:nvSpPr>
        <p:spPr>
          <a:xfrm>
            <a:off x="635000" y="1524000"/>
            <a:ext cx="2540000" cy="2065992"/>
          </a:xfrm>
          <a:prstGeom prst="roundRect">
            <a:avLst/>
          </a:prstGeom>
          <a:solidFill>
            <a:srgbClr val="3498DB">
              <a:alpha val="8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B217B9-B06C-4B94-9E7F-ACB752653F40}"/>
              </a:ext>
            </a:extLst>
          </p:cNvPr>
          <p:cNvSpPr txBox="1"/>
          <p:nvPr/>
        </p:nvSpPr>
        <p:spPr>
          <a:xfrm>
            <a:off x="762000" y="1651000"/>
            <a:ext cx="2286000" cy="193899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 b="1" dirty="0"/>
              <a:t>1. AKSIONE (8)</a:t>
            </a:r>
          </a:p>
          <a:p>
            <a:endParaRPr lang="en-US" sz="1200" b="1" dirty="0"/>
          </a:p>
          <a:p>
            <a:r>
              <a:rPr lang="en-US" sz="1200" b="1" dirty="0"/>
              <a:t>- AAPL - Apple</a:t>
            </a:r>
          </a:p>
          <a:p>
            <a:r>
              <a:rPr lang="en-US" sz="1200" b="1" dirty="0"/>
              <a:t>- GOOGL - Google</a:t>
            </a:r>
          </a:p>
          <a:p>
            <a:r>
              <a:rPr lang="en-US" sz="1200" b="1" dirty="0"/>
              <a:t>- MSFT - Microsoft</a:t>
            </a:r>
          </a:p>
          <a:p>
            <a:r>
              <a:rPr lang="en-US" sz="1200" b="1" dirty="0"/>
              <a:t>- AMZN - Amazon</a:t>
            </a:r>
          </a:p>
          <a:p>
            <a:r>
              <a:rPr lang="en-US" sz="1200" b="1" dirty="0"/>
              <a:t>- NVDA - NVIDIA</a:t>
            </a:r>
          </a:p>
          <a:p>
            <a:r>
              <a:rPr lang="en-US" sz="1200" b="1" dirty="0"/>
              <a:t>- TSLA - Tesla</a:t>
            </a:r>
          </a:p>
          <a:p>
            <a:r>
              <a:rPr lang="en-US" sz="1200" b="1" dirty="0"/>
              <a:t>- META - Meta</a:t>
            </a:r>
          </a:p>
          <a:p>
            <a:r>
              <a:rPr lang="en-US" sz="1200" b="1" dirty="0"/>
              <a:t>- NFLX - Netflix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D54C23-7DE4-49CF-9BC5-83A09759BCED}"/>
              </a:ext>
            </a:extLst>
          </p:cNvPr>
          <p:cNvSpPr/>
          <p:nvPr/>
        </p:nvSpPr>
        <p:spPr>
          <a:xfrm>
            <a:off x="3429000" y="1524000"/>
            <a:ext cx="2413000" cy="1511995"/>
          </a:xfrm>
          <a:prstGeom prst="roundRect">
            <a:avLst/>
          </a:prstGeom>
          <a:solidFill>
            <a:srgbClr val="FFC107">
              <a:alpha val="8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7DCE7-9D34-4B81-9A6D-5B66CE511955}"/>
              </a:ext>
            </a:extLst>
          </p:cNvPr>
          <p:cNvSpPr txBox="1"/>
          <p:nvPr/>
        </p:nvSpPr>
        <p:spPr>
          <a:xfrm>
            <a:off x="3556000" y="1651000"/>
            <a:ext cx="2286000" cy="120032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 b="1" dirty="0"/>
              <a:t>2. LËNDË TË PARA (4)</a:t>
            </a:r>
          </a:p>
          <a:p>
            <a:endParaRPr lang="en-US" sz="1200" b="1" dirty="0"/>
          </a:p>
          <a:p>
            <a:r>
              <a:rPr lang="en-US" sz="1200" b="1" dirty="0"/>
              <a:t>- GC=F - Ari (Gold)</a:t>
            </a:r>
          </a:p>
          <a:p>
            <a:r>
              <a:rPr lang="en-US" sz="1200" b="1" dirty="0"/>
              <a:t>- SI=F - </a:t>
            </a:r>
            <a:r>
              <a:rPr lang="en-US" sz="1200" b="1" dirty="0" err="1"/>
              <a:t>Argjend</a:t>
            </a:r>
            <a:r>
              <a:rPr lang="en-US" sz="1200" b="1" dirty="0"/>
              <a:t> (Silver)</a:t>
            </a:r>
          </a:p>
          <a:p>
            <a:r>
              <a:rPr lang="en-US" sz="1200" b="1" dirty="0"/>
              <a:t>- CL=F - </a:t>
            </a:r>
            <a:r>
              <a:rPr lang="en-US" sz="1200" b="1" dirty="0" err="1"/>
              <a:t>Nafta</a:t>
            </a:r>
            <a:r>
              <a:rPr lang="en-US" sz="1200" b="1" dirty="0"/>
              <a:t> (Crude Oil)</a:t>
            </a:r>
          </a:p>
          <a:p>
            <a:r>
              <a:rPr lang="en-US" sz="1200" b="1" dirty="0"/>
              <a:t>- NG=F - Gazi </a:t>
            </a:r>
            <a:r>
              <a:rPr lang="en-US" sz="1200" b="1" dirty="0" err="1"/>
              <a:t>Natyror</a:t>
            </a:r>
            <a:endParaRPr lang="en-US" sz="12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77005A-6E33-4079-9518-757F6864F195}"/>
              </a:ext>
            </a:extLst>
          </p:cNvPr>
          <p:cNvSpPr/>
          <p:nvPr/>
        </p:nvSpPr>
        <p:spPr>
          <a:xfrm>
            <a:off x="6223000" y="1524000"/>
            <a:ext cx="2286000" cy="1778000"/>
          </a:xfrm>
          <a:prstGeom prst="roundRect">
            <a:avLst/>
          </a:prstGeom>
          <a:solidFill>
            <a:srgbClr val="2ECC71">
              <a:alpha val="8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1A6D2-2926-4B92-8AFB-C0ED2B76FB78}"/>
              </a:ext>
            </a:extLst>
          </p:cNvPr>
          <p:cNvSpPr txBox="1"/>
          <p:nvPr/>
        </p:nvSpPr>
        <p:spPr>
          <a:xfrm>
            <a:off x="6350000" y="1651000"/>
            <a:ext cx="2032000" cy="138499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 b="1" dirty="0"/>
              <a:t>3. INDEKSE (2)</a:t>
            </a:r>
          </a:p>
          <a:p>
            <a:endParaRPr lang="en-US" sz="1200" b="1" dirty="0"/>
          </a:p>
          <a:p>
            <a:r>
              <a:rPr lang="en-US" sz="1200" b="1" dirty="0"/>
              <a:t>- ^GSPC</a:t>
            </a:r>
          </a:p>
          <a:p>
            <a:r>
              <a:rPr lang="en-US" sz="1200" b="1" dirty="0"/>
              <a:t>  S&amp;P 500</a:t>
            </a:r>
          </a:p>
          <a:p>
            <a:endParaRPr lang="en-US" sz="1200" b="1" dirty="0"/>
          </a:p>
          <a:p>
            <a:r>
              <a:rPr lang="en-US" sz="1200" b="1" dirty="0"/>
              <a:t>- ^IXIC</a:t>
            </a:r>
          </a:p>
          <a:p>
            <a:r>
              <a:rPr lang="en-US" sz="1200" b="1" dirty="0"/>
              <a:t>  NASDAQ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D44985-35D9-49E9-A6A5-8107816EE17A}"/>
              </a:ext>
            </a:extLst>
          </p:cNvPr>
          <p:cNvSpPr/>
          <p:nvPr/>
        </p:nvSpPr>
        <p:spPr>
          <a:xfrm>
            <a:off x="635000" y="3716992"/>
            <a:ext cx="7874000" cy="2276277"/>
          </a:xfrm>
          <a:prstGeom prst="rect">
            <a:avLst/>
          </a:prstGeom>
          <a:solidFill>
            <a:srgbClr val="9B59B6">
              <a:alpha val="80000"/>
            </a:srgb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10283F-4C2D-44DD-A6D1-6FE465B7741D}"/>
              </a:ext>
            </a:extLst>
          </p:cNvPr>
          <p:cNvSpPr txBox="1"/>
          <p:nvPr/>
        </p:nvSpPr>
        <p:spPr>
          <a:xfrm>
            <a:off x="889000" y="3746500"/>
            <a:ext cx="7366000" cy="224676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 PERIUDHA: 1 </a:t>
            </a:r>
            <a:r>
              <a:rPr lang="en-US" sz="1400" b="1" dirty="0" err="1"/>
              <a:t>Janar</a:t>
            </a:r>
            <a:r>
              <a:rPr lang="en-US" sz="1400" b="1" dirty="0"/>
              <a:t> 2022 - 26 </a:t>
            </a:r>
            <a:r>
              <a:rPr lang="en-US" sz="1400" b="1" dirty="0" err="1"/>
              <a:t>Tetor</a:t>
            </a:r>
            <a:r>
              <a:rPr lang="en-US" sz="1400" b="1" dirty="0"/>
              <a:t> 2025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 DITË: 1,392 </a:t>
            </a:r>
            <a:r>
              <a:rPr lang="en-US" sz="1400" b="1" dirty="0" err="1"/>
              <a:t>ditë</a:t>
            </a:r>
            <a:r>
              <a:rPr lang="en-US" sz="1400" b="1" dirty="0"/>
              <a:t> </a:t>
            </a:r>
            <a:r>
              <a:rPr lang="en-US" sz="1400" b="1" dirty="0" err="1"/>
              <a:t>të</a:t>
            </a:r>
            <a:r>
              <a:rPr lang="en-US" sz="1400" b="1" dirty="0"/>
              <a:t> </a:t>
            </a:r>
            <a:r>
              <a:rPr lang="en-US" sz="1400" b="1" dirty="0" err="1"/>
              <a:t>tregut</a:t>
            </a:r>
            <a:endParaRPr lang="en-US" sz="1400" b="1" dirty="0"/>
          </a:p>
          <a:p>
            <a:endParaRPr lang="en-US" sz="14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1" dirty="0"/>
              <a:t> TË DHËNA:</a:t>
            </a:r>
          </a:p>
          <a:p>
            <a:r>
              <a:rPr lang="en-US" sz="1400" b="1" dirty="0"/>
              <a:t>- </a:t>
            </a:r>
            <a:r>
              <a:rPr lang="en-US" sz="1400" b="1" dirty="0" err="1"/>
              <a:t>Çmimet</a:t>
            </a:r>
            <a:r>
              <a:rPr lang="en-US" sz="1400" b="1" dirty="0"/>
              <a:t> </a:t>
            </a:r>
            <a:r>
              <a:rPr lang="en-US" sz="1400" b="1" dirty="0" err="1"/>
              <a:t>historike</a:t>
            </a:r>
            <a:r>
              <a:rPr lang="en-US" sz="1400" b="1" dirty="0"/>
              <a:t> </a:t>
            </a:r>
            <a:r>
              <a:rPr lang="en-US" sz="1400" b="1" dirty="0" err="1"/>
              <a:t>nga</a:t>
            </a:r>
            <a:r>
              <a:rPr lang="en-US" sz="1400" b="1" dirty="0"/>
              <a:t> Yahoo Finance (</a:t>
            </a:r>
            <a:r>
              <a:rPr lang="en-US" sz="1400" b="1" dirty="0" err="1"/>
              <a:t>yfinance</a:t>
            </a:r>
            <a:r>
              <a:rPr lang="en-US" sz="1400" b="1" dirty="0"/>
              <a:t>)</a:t>
            </a:r>
          </a:p>
          <a:p>
            <a:r>
              <a:rPr lang="en-US" sz="1400" b="1" dirty="0"/>
              <a:t>- Web scraping me Python</a:t>
            </a:r>
          </a:p>
          <a:p>
            <a:r>
              <a:rPr lang="en-US" sz="1400" b="1" dirty="0"/>
              <a:t>- Real-time data </a:t>
            </a:r>
            <a:r>
              <a:rPr lang="en-US" sz="1400" b="1" dirty="0" err="1"/>
              <a:t>për</a:t>
            </a:r>
            <a:r>
              <a:rPr lang="en-US" sz="1400" b="1" dirty="0"/>
              <a:t> </a:t>
            </a:r>
            <a:r>
              <a:rPr lang="en-US" sz="1400" b="1" dirty="0" err="1"/>
              <a:t>çdo</a:t>
            </a:r>
            <a:r>
              <a:rPr lang="en-US" sz="1400" b="1" dirty="0"/>
              <a:t> asset</a:t>
            </a:r>
          </a:p>
          <a:p>
            <a:r>
              <a:rPr lang="en-US" sz="1400" b="1" dirty="0"/>
              <a:t>- Technical indicators (RSI, MA, Volatility, Momentum)</a:t>
            </a:r>
          </a:p>
          <a:p>
            <a:endParaRPr lang="en-US" sz="14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1" dirty="0"/>
              <a:t>OBJEKTIVI: </a:t>
            </a:r>
            <a:r>
              <a:rPr lang="en-US" sz="1400" b="1" dirty="0" err="1"/>
              <a:t>Përdor</a:t>
            </a:r>
            <a:r>
              <a:rPr lang="en-US" sz="1400" b="1" dirty="0"/>
              <a:t> BAGGING </a:t>
            </a:r>
            <a:r>
              <a:rPr lang="en-US" sz="1400" b="1" dirty="0" err="1"/>
              <a:t>për</a:t>
            </a:r>
            <a:r>
              <a:rPr lang="en-US" sz="1400" b="1" dirty="0"/>
              <a:t> </a:t>
            </a:r>
            <a:r>
              <a:rPr lang="en-US" sz="1400" b="1" dirty="0" err="1"/>
              <a:t>të</a:t>
            </a:r>
            <a:r>
              <a:rPr lang="en-US" sz="1400" b="1" dirty="0"/>
              <a:t> </a:t>
            </a:r>
            <a:r>
              <a:rPr lang="en-US" sz="1400" b="1" dirty="0" err="1"/>
              <a:t>parashikuar</a:t>
            </a:r>
            <a:r>
              <a:rPr lang="en-US" sz="1400" b="1" dirty="0"/>
              <a:t> </a:t>
            </a:r>
            <a:r>
              <a:rPr lang="en-US" sz="1400" b="1" dirty="0" err="1"/>
              <a:t>lëvizjen</a:t>
            </a:r>
            <a:r>
              <a:rPr lang="en-US" sz="1400" b="1" dirty="0"/>
              <a:t> e </a:t>
            </a:r>
            <a:r>
              <a:rPr lang="en-US" sz="1400" b="1" dirty="0" err="1"/>
              <a:t>çmimeve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2716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27A0-FAEA-4C67-96AA-450700E4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D6EFD"/>
                </a:solidFill>
              </a:rPr>
              <a:t>Feature engineering - Technical indicators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5253B2-B41B-4E73-88AB-6C998AD22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367724"/>
              </p:ext>
            </p:extLst>
          </p:nvPr>
        </p:nvGraphicFramePr>
        <p:xfrm>
          <a:off x="635000" y="1524000"/>
          <a:ext cx="7874001" cy="4063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667">
                  <a:extLst>
                    <a:ext uri="{9D8B030D-6E8A-4147-A177-3AD203B41FA5}">
                      <a16:colId xmlns:a16="http://schemas.microsoft.com/office/drawing/2014/main" val="743977941"/>
                    </a:ext>
                  </a:extLst>
                </a:gridCol>
                <a:gridCol w="2624667">
                  <a:extLst>
                    <a:ext uri="{9D8B030D-6E8A-4147-A177-3AD203B41FA5}">
                      <a16:colId xmlns:a16="http://schemas.microsoft.com/office/drawing/2014/main" val="320351845"/>
                    </a:ext>
                  </a:extLst>
                </a:gridCol>
                <a:gridCol w="2624667">
                  <a:extLst>
                    <a:ext uri="{9D8B030D-6E8A-4147-A177-3AD203B41FA5}">
                      <a16:colId xmlns:a16="http://schemas.microsoft.com/office/drawing/2014/main" val="2691059108"/>
                    </a:ext>
                  </a:extLst>
                </a:gridCol>
              </a:tblGrid>
              <a:tr h="677333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rgbClr val="FFFFFF"/>
                          </a:solidFill>
                        </a:rPr>
                        <a:t>Indicator</a:t>
                      </a:r>
                    </a:p>
                  </a:txBody>
                  <a:tcPr>
                    <a:solidFill>
                      <a:srgbClr val="0D6E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rgbClr val="FFFFFF"/>
                          </a:solidFill>
                        </a:rPr>
                        <a:t>Formula / Pershkrim</a:t>
                      </a:r>
                    </a:p>
                  </a:txBody>
                  <a:tcPr>
                    <a:solidFill>
                      <a:srgbClr val="0D6E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rgbClr val="FFFFFF"/>
                          </a:solidFill>
                        </a:rPr>
                        <a:t>Perdorimi</a:t>
                      </a:r>
                    </a:p>
                  </a:txBody>
                  <a:tcPr>
                    <a:solidFill>
                      <a:srgbClr val="0D6E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42181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Returns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pct_change() - Daily %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Momentum dhe trend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459335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Moving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MA5, MA20, MA50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Smoothing dhe trend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804290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Relative Strength Index (14 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Overbought/Oversold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423331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Volatility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Rolling STD (20 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Risk measurement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419936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Price - Price(t-10)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Price direction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277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63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07ED-C443-4508-B0B9-609DBDCB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solidFill>
                  <a:srgbClr val="DC3545"/>
                </a:solidFill>
              </a:rPr>
              <a:t>Modeli 1: BAGGING 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23F7CF-EFF3-4846-BB72-E424DF857DED}"/>
              </a:ext>
            </a:extLst>
          </p:cNvPr>
          <p:cNvSpPr txBox="1"/>
          <p:nvPr/>
        </p:nvSpPr>
        <p:spPr>
          <a:xfrm>
            <a:off x="635000" y="1524000"/>
            <a:ext cx="7874000" cy="440120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QËLLIMI: </a:t>
            </a:r>
            <a:r>
              <a:rPr lang="en-US" sz="1400" dirty="0" err="1"/>
              <a:t>Parashiko</a:t>
            </a:r>
            <a:r>
              <a:rPr lang="en-US" sz="1400" dirty="0"/>
              <a:t> </a:t>
            </a:r>
            <a:r>
              <a:rPr lang="en-US" sz="1400" dirty="0" err="1"/>
              <a:t>nëse</a:t>
            </a:r>
            <a:r>
              <a:rPr lang="en-US" sz="1400" dirty="0"/>
              <a:t> </a:t>
            </a:r>
            <a:r>
              <a:rPr lang="en-US" sz="1400" dirty="0" err="1"/>
              <a:t>çmimi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TSLA do </a:t>
            </a:r>
            <a:r>
              <a:rPr lang="en-US" sz="1400" dirty="0" err="1"/>
              <a:t>të</a:t>
            </a:r>
            <a:r>
              <a:rPr lang="en-US" sz="1400" dirty="0"/>
              <a:t> </a:t>
            </a:r>
            <a:r>
              <a:rPr lang="en-US" sz="1400" dirty="0" err="1"/>
              <a:t>shkojë</a:t>
            </a:r>
            <a:r>
              <a:rPr lang="en-US" sz="1400" dirty="0"/>
              <a:t> LART apo POSHTË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DATASET:</a:t>
            </a:r>
          </a:p>
          <a:p>
            <a:r>
              <a:rPr lang="en-US" sz="1400" dirty="0"/>
              <a:t>- Features: Returns, RSI, Momentum </a:t>
            </a:r>
            <a:r>
              <a:rPr lang="en-US" sz="1400" dirty="0" err="1"/>
              <a:t>nga</a:t>
            </a:r>
            <a:r>
              <a:rPr lang="en-US" sz="1400" dirty="0"/>
              <a:t> </a:t>
            </a:r>
            <a:r>
              <a:rPr lang="en-US" sz="1400" dirty="0" err="1"/>
              <a:t>të</a:t>
            </a:r>
            <a:r>
              <a:rPr lang="en-US" sz="1400" dirty="0"/>
              <a:t> 14 </a:t>
            </a:r>
            <a:r>
              <a:rPr lang="en-US" sz="1400" dirty="0" err="1"/>
              <a:t>asetet</a:t>
            </a:r>
            <a:endParaRPr lang="en-US" sz="1400" dirty="0"/>
          </a:p>
          <a:p>
            <a:r>
              <a:rPr lang="en-US" sz="1400" dirty="0"/>
              <a:t>- Target: 1 (UP) </a:t>
            </a:r>
            <a:r>
              <a:rPr lang="en-US" sz="1400" dirty="0" err="1"/>
              <a:t>nëse</a:t>
            </a:r>
            <a:r>
              <a:rPr lang="en-US" sz="1400" dirty="0"/>
              <a:t> </a:t>
            </a:r>
            <a:r>
              <a:rPr lang="en-US" sz="1400" dirty="0" err="1"/>
              <a:t>çmimi</a:t>
            </a:r>
            <a:r>
              <a:rPr lang="en-US" sz="1400" dirty="0"/>
              <a:t> </a:t>
            </a:r>
            <a:r>
              <a:rPr lang="en-US" sz="1400" dirty="0" err="1"/>
              <a:t>rritet</a:t>
            </a:r>
            <a:r>
              <a:rPr lang="en-US" sz="1400" dirty="0"/>
              <a:t>, 0 (DOWN) </a:t>
            </a:r>
            <a:r>
              <a:rPr lang="en-US" sz="1400" dirty="0" err="1"/>
              <a:t>nëse</a:t>
            </a:r>
            <a:r>
              <a:rPr lang="en-US" sz="1400" dirty="0"/>
              <a:t> </a:t>
            </a:r>
            <a:r>
              <a:rPr lang="en-US" sz="1400" dirty="0" err="1"/>
              <a:t>bie</a:t>
            </a:r>
            <a:endParaRPr lang="en-US" sz="1400" dirty="0"/>
          </a:p>
          <a:p>
            <a:r>
              <a:rPr lang="en-US" sz="1400" dirty="0"/>
              <a:t>- Split: 80% Training, 20% Testing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MODELI:</a:t>
            </a:r>
          </a:p>
          <a:p>
            <a:r>
              <a:rPr lang="en-US" sz="1400" dirty="0"/>
              <a:t>- Base Estimator: Decision Tree (</a:t>
            </a:r>
            <a:r>
              <a:rPr lang="en-US" sz="1400" dirty="0" err="1"/>
              <a:t>max_depth</a:t>
            </a:r>
            <a:r>
              <a:rPr lang="en-US" sz="1400" dirty="0"/>
              <a:t>=5)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N_Estimators</a:t>
            </a:r>
            <a:r>
              <a:rPr lang="en-US" sz="1400" dirty="0"/>
              <a:t>: 50 (50 </a:t>
            </a:r>
            <a:r>
              <a:rPr lang="en-US" sz="1400" dirty="0" err="1"/>
              <a:t>modele</a:t>
            </a:r>
            <a:r>
              <a:rPr lang="en-US" sz="1400" dirty="0"/>
              <a:t> </a:t>
            </a:r>
            <a:r>
              <a:rPr lang="en-US" sz="1400" dirty="0" err="1"/>
              <a:t>të</a:t>
            </a:r>
            <a:r>
              <a:rPr lang="en-US" sz="1400" dirty="0"/>
              <a:t> </a:t>
            </a:r>
            <a:r>
              <a:rPr lang="en-US" sz="1400" dirty="0" err="1"/>
              <a:t>ndryshme</a:t>
            </a:r>
            <a:r>
              <a:rPr lang="en-US" sz="1400" dirty="0"/>
              <a:t>)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Max_Samples</a:t>
            </a:r>
            <a:r>
              <a:rPr lang="en-US" sz="1400" dirty="0"/>
              <a:t>: 80% (bootstrap samples)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Max_Features</a:t>
            </a:r>
            <a:r>
              <a:rPr lang="en-US" sz="1400" dirty="0"/>
              <a:t>: 80% (feature randomness)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REZULTATET:</a:t>
            </a:r>
          </a:p>
          <a:p>
            <a:r>
              <a:rPr lang="en-US" sz="1400" dirty="0"/>
              <a:t>- Accuracy: ~58-62% (better than random 50%)</a:t>
            </a:r>
          </a:p>
          <a:p>
            <a:r>
              <a:rPr lang="en-US" sz="1400" dirty="0"/>
              <a:t>- Out-of-Bag Score: Validation pa </a:t>
            </a:r>
            <a:r>
              <a:rPr lang="en-US" sz="1400" dirty="0" err="1"/>
              <a:t>nevojë</a:t>
            </a:r>
            <a:r>
              <a:rPr lang="en-US" sz="1400" dirty="0"/>
              <a:t> </a:t>
            </a:r>
            <a:r>
              <a:rPr lang="en-US" sz="1400" dirty="0" err="1"/>
              <a:t>për</a:t>
            </a:r>
            <a:r>
              <a:rPr lang="en-US" sz="1400" dirty="0"/>
              <a:t> validation set</a:t>
            </a:r>
          </a:p>
          <a:p>
            <a:r>
              <a:rPr lang="en-US" sz="1400" dirty="0"/>
              <a:t>- Improvement vs Single Tree: +3-5%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INTERPRETIMI:</a:t>
            </a:r>
          </a:p>
          <a:p>
            <a:r>
              <a:rPr lang="en-US" sz="1400" dirty="0"/>
              <a:t>Bagging </a:t>
            </a:r>
            <a:r>
              <a:rPr lang="en-US" sz="1400" dirty="0" err="1"/>
              <a:t>redukton</a:t>
            </a:r>
            <a:r>
              <a:rPr lang="en-US" sz="1400" dirty="0"/>
              <a:t> variance </a:t>
            </a:r>
            <a:r>
              <a:rPr lang="en-US" sz="1400" dirty="0" err="1"/>
              <a:t>dhe</a:t>
            </a:r>
            <a:r>
              <a:rPr lang="en-US" sz="1400" dirty="0"/>
              <a:t> e </a:t>
            </a:r>
            <a:r>
              <a:rPr lang="en-US" sz="1400" dirty="0" err="1"/>
              <a:t>bën</a:t>
            </a:r>
            <a:r>
              <a:rPr lang="en-US" sz="1400" dirty="0"/>
              <a:t> </a:t>
            </a:r>
            <a:r>
              <a:rPr lang="en-US" sz="1400" dirty="0" err="1"/>
              <a:t>modelin</a:t>
            </a:r>
            <a:r>
              <a:rPr lang="en-US" sz="1400" dirty="0"/>
              <a:t> </a:t>
            </a:r>
            <a:r>
              <a:rPr lang="en-US" sz="1400" dirty="0" err="1"/>
              <a:t>më</a:t>
            </a:r>
            <a:r>
              <a:rPr lang="en-US" sz="1400" dirty="0"/>
              <a:t> </a:t>
            </a:r>
            <a:r>
              <a:rPr lang="en-US" sz="1400" dirty="0" err="1"/>
              <a:t>stabil</a:t>
            </a:r>
            <a:r>
              <a:rPr lang="en-US" sz="1400" dirty="0"/>
              <a:t> </a:t>
            </a:r>
            <a:r>
              <a:rPr lang="en-US" sz="1400" dirty="0" err="1"/>
              <a:t>për</a:t>
            </a:r>
            <a:r>
              <a:rPr lang="en-US" sz="1400" dirty="0"/>
              <a:t> </a:t>
            </a:r>
            <a:r>
              <a:rPr lang="en-US" sz="1400" dirty="0" err="1"/>
              <a:t>parashikime</a:t>
            </a:r>
            <a:r>
              <a:rPr lang="en-US" sz="1400" dirty="0"/>
              <a:t> </a:t>
            </a:r>
            <a:r>
              <a:rPr lang="en-US" sz="1400" dirty="0" err="1"/>
              <a:t>të</a:t>
            </a:r>
            <a:r>
              <a:rPr lang="en-US" sz="1400" dirty="0"/>
              <a:t> </a:t>
            </a:r>
            <a:r>
              <a:rPr lang="en-US" sz="1400" dirty="0" err="1"/>
              <a:t>ardhshme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48202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47B6-8DAB-475B-8FA8-611909A73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solidFill>
                  <a:srgbClr val="0D6EFD"/>
                </a:solidFill>
              </a:rPr>
              <a:t>Modeli 2: BAGGING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767F6-066B-43D4-824E-54F1EE37B315}"/>
              </a:ext>
            </a:extLst>
          </p:cNvPr>
          <p:cNvSpPr txBox="1"/>
          <p:nvPr/>
        </p:nvSpPr>
        <p:spPr>
          <a:xfrm>
            <a:off x="635000" y="1524000"/>
            <a:ext cx="7874000" cy="461664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QËLLIMI: </a:t>
            </a:r>
            <a:r>
              <a:rPr lang="en-US" sz="1400" dirty="0" err="1"/>
              <a:t>Parashiko</a:t>
            </a:r>
            <a:r>
              <a:rPr lang="en-US" sz="1400" dirty="0"/>
              <a:t> </a:t>
            </a:r>
            <a:r>
              <a:rPr lang="en-US" sz="1400" dirty="0" err="1"/>
              <a:t>çmimin</a:t>
            </a:r>
            <a:r>
              <a:rPr lang="en-US" sz="1400" dirty="0"/>
              <a:t> </a:t>
            </a:r>
            <a:r>
              <a:rPr lang="en-US" sz="1400" dirty="0" err="1"/>
              <a:t>aktual</a:t>
            </a:r>
            <a:r>
              <a:rPr lang="en-US" sz="1400" dirty="0"/>
              <a:t> </a:t>
            </a:r>
            <a:r>
              <a:rPr lang="en-US" sz="1400" dirty="0" err="1"/>
              <a:t>të</a:t>
            </a:r>
            <a:r>
              <a:rPr lang="en-US" sz="1400" dirty="0"/>
              <a:t> NVDA </a:t>
            </a:r>
            <a:r>
              <a:rPr lang="en-US" sz="1400" dirty="0" err="1"/>
              <a:t>për</a:t>
            </a:r>
            <a:r>
              <a:rPr lang="en-US" sz="1400" dirty="0"/>
              <a:t> </a:t>
            </a:r>
            <a:r>
              <a:rPr lang="en-US" sz="1400" dirty="0" err="1"/>
              <a:t>nesër</a:t>
            </a:r>
            <a:endParaRPr lang="en-US" sz="1400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DATASET:</a:t>
            </a:r>
          </a:p>
          <a:p>
            <a:r>
              <a:rPr lang="en-US" sz="1400" dirty="0"/>
              <a:t>- Features: Returns, RSI, Momentum (same as classification)</a:t>
            </a:r>
          </a:p>
          <a:p>
            <a:r>
              <a:rPr lang="en-US" sz="1400" dirty="0"/>
              <a:t>- Target: Tomorrow's NVDA price (continuous value)</a:t>
            </a:r>
          </a:p>
          <a:p>
            <a:r>
              <a:rPr lang="en-US" sz="1400" dirty="0"/>
              <a:t>- Split: 80% Training, 20% Testing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MODELI:</a:t>
            </a:r>
          </a:p>
          <a:p>
            <a:r>
              <a:rPr lang="en-US" sz="1400" dirty="0"/>
              <a:t>- Base Estimator: Decision Tree Regressor (</a:t>
            </a:r>
            <a:r>
              <a:rPr lang="en-US" sz="1400" dirty="0" err="1"/>
              <a:t>max_depth</a:t>
            </a:r>
            <a:r>
              <a:rPr lang="en-US" sz="1400" dirty="0"/>
              <a:t>=5)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N_Estimators</a:t>
            </a:r>
            <a:r>
              <a:rPr lang="en-US" sz="1400" dirty="0"/>
              <a:t>: 50</a:t>
            </a:r>
          </a:p>
          <a:p>
            <a:r>
              <a:rPr lang="en-US" sz="1400" dirty="0"/>
              <a:t>- Aggregation: Average e </a:t>
            </a:r>
            <a:r>
              <a:rPr lang="en-US" sz="1400" dirty="0" err="1"/>
              <a:t>të</a:t>
            </a:r>
            <a:r>
              <a:rPr lang="en-US" sz="1400" dirty="0"/>
              <a:t> </a:t>
            </a:r>
            <a:r>
              <a:rPr lang="en-US" sz="1400" dirty="0" err="1"/>
              <a:t>gjitha</a:t>
            </a:r>
            <a:r>
              <a:rPr lang="en-US" sz="1400" dirty="0"/>
              <a:t> </a:t>
            </a:r>
            <a:r>
              <a:rPr lang="en-US" sz="1400" dirty="0" err="1"/>
              <a:t>parashikimeve</a:t>
            </a:r>
            <a:endParaRPr lang="en-US" sz="1400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REZULTATET:</a:t>
            </a:r>
          </a:p>
          <a:p>
            <a:r>
              <a:rPr lang="en-US" sz="1400" dirty="0"/>
              <a:t>- RÂ² Score: 0.85-0.92 (very good prediction)</a:t>
            </a:r>
          </a:p>
          <a:p>
            <a:r>
              <a:rPr lang="en-US" sz="1400" dirty="0"/>
              <a:t>- RMSE: $5-8 (error </a:t>
            </a:r>
            <a:r>
              <a:rPr lang="en-US" sz="1400" dirty="0" err="1"/>
              <a:t>në</a:t>
            </a:r>
            <a:r>
              <a:rPr lang="en-US" sz="1400" dirty="0"/>
              <a:t> dollar)</a:t>
            </a:r>
          </a:p>
          <a:p>
            <a:r>
              <a:rPr lang="en-US" sz="1400" dirty="0"/>
              <a:t>- Out-of-Bag Score: ~0.88</a:t>
            </a:r>
          </a:p>
          <a:p>
            <a:r>
              <a:rPr lang="en-US" sz="1400" dirty="0"/>
              <a:t>- Mean Actual Price: $140</a:t>
            </a:r>
          </a:p>
          <a:p>
            <a:r>
              <a:rPr lang="en-US" sz="1400" dirty="0"/>
              <a:t>- Mean Predicted: $139.5 (very close!)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INTERPRETIMI:</a:t>
            </a:r>
          </a:p>
          <a:p>
            <a:r>
              <a:rPr lang="en-US" sz="1400" dirty="0"/>
              <a:t>Bagging averaging </a:t>
            </a:r>
            <a:r>
              <a:rPr lang="en-US" sz="1400" dirty="0" err="1"/>
              <a:t>redukton</a:t>
            </a:r>
            <a:r>
              <a:rPr lang="en-US" sz="1400" dirty="0"/>
              <a:t> error </a:t>
            </a:r>
            <a:r>
              <a:rPr lang="en-US" sz="1400" dirty="0" err="1"/>
              <a:t>dhe</a:t>
            </a:r>
            <a:r>
              <a:rPr lang="en-US" sz="1400" dirty="0"/>
              <a:t> </a:t>
            </a:r>
            <a:r>
              <a:rPr lang="en-US" sz="1400" dirty="0" err="1"/>
              <a:t>jep</a:t>
            </a:r>
            <a:r>
              <a:rPr lang="en-US" sz="1400" dirty="0"/>
              <a:t> </a:t>
            </a:r>
            <a:r>
              <a:rPr lang="en-US" sz="1400" dirty="0" err="1"/>
              <a:t>parashikime</a:t>
            </a:r>
            <a:r>
              <a:rPr lang="en-US" sz="1400" dirty="0"/>
              <a:t> </a:t>
            </a:r>
            <a:r>
              <a:rPr lang="en-US" sz="1400" dirty="0" err="1"/>
              <a:t>më</a:t>
            </a:r>
            <a:r>
              <a:rPr lang="en-US" sz="1400" dirty="0"/>
              <a:t> </a:t>
            </a:r>
            <a:r>
              <a:rPr lang="en-US" sz="1400" dirty="0" err="1"/>
              <a:t>të</a:t>
            </a:r>
            <a:r>
              <a:rPr lang="en-US" sz="1400" dirty="0"/>
              <a:t> </a:t>
            </a:r>
            <a:r>
              <a:rPr lang="en-US" sz="1400" dirty="0" err="1"/>
              <a:t>sakta</a:t>
            </a:r>
            <a:r>
              <a:rPr lang="en-US" sz="1400" dirty="0"/>
              <a:t> se </a:t>
            </a:r>
            <a:r>
              <a:rPr lang="en-US" sz="1400" dirty="0" err="1"/>
              <a:t>një</a:t>
            </a:r>
            <a:r>
              <a:rPr lang="en-US" sz="1400" dirty="0"/>
              <a:t> model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vetëm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127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99C9B-873C-4715-BD30-4414AB59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solidFill>
                  <a:srgbClr val="193A80"/>
                </a:solidFill>
              </a:rPr>
              <a:t>Krahasimi: Bagging vs Single Tree vs Random Forest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91E851-94E5-47C0-AF23-91EC08A83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585407"/>
              </p:ext>
            </p:extLst>
          </p:nvPr>
        </p:nvGraphicFramePr>
        <p:xfrm>
          <a:off x="635000" y="1524000"/>
          <a:ext cx="7874000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500">
                  <a:extLst>
                    <a:ext uri="{9D8B030D-6E8A-4147-A177-3AD203B41FA5}">
                      <a16:colId xmlns:a16="http://schemas.microsoft.com/office/drawing/2014/main" val="735709593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3852405521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4212765475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2495377041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rgbClr val="FFFFFF"/>
                          </a:solidFill>
                        </a:rPr>
                        <a:t>Model</a:t>
                      </a:r>
                    </a:p>
                  </a:txBody>
                  <a:tcPr>
                    <a:solidFill>
                      <a:srgbClr val="193A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rgbClr val="FFFFFF"/>
                          </a:solidFill>
                        </a:rPr>
                        <a:t>Classification Accuracy</a:t>
                      </a:r>
                    </a:p>
                  </a:txBody>
                  <a:tcPr>
                    <a:solidFill>
                      <a:srgbClr val="193A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rgbClr val="FFFFFF"/>
                          </a:solidFill>
                        </a:rPr>
                        <a:t>Regression RÂ²</a:t>
                      </a:r>
                    </a:p>
                  </a:txBody>
                  <a:tcPr>
                    <a:solidFill>
                      <a:srgbClr val="193A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rgbClr val="FFFFFF"/>
                          </a:solidFill>
                        </a:rPr>
                        <a:t>Avantazhet</a:t>
                      </a:r>
                    </a:p>
                  </a:txBody>
                  <a:tcPr>
                    <a:solidFill>
                      <a:srgbClr val="193A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73637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Single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54-56%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0.78-0.82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Fast, Simple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89184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Bagging</a:t>
                      </a:r>
                    </a:p>
                  </a:txBody>
                  <a:tcPr>
                    <a:solidFill>
                      <a:srgbClr val="2ECC7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58-62%</a:t>
                      </a:r>
                    </a:p>
                  </a:txBody>
                  <a:tcPr>
                    <a:solidFill>
                      <a:srgbClr val="2ECC7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0.85-0.92</a:t>
                      </a:r>
                    </a:p>
                  </a:txBody>
                  <a:tcPr>
                    <a:solidFill>
                      <a:srgbClr val="2ECC71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Stable, Less variance</a:t>
                      </a:r>
                    </a:p>
                  </a:txBody>
                  <a:tcPr>
                    <a:solidFill>
                      <a:srgbClr val="2ECC71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311546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59-63%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0.87-0.93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Feature 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070206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+5-7%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+10-12%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Over single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942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1323</Words>
  <Application>Microsoft Office PowerPoint</Application>
  <PresentationFormat>On-screen Show (4:3)</PresentationFormat>
  <Paragraphs>259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等线</vt:lpstr>
      <vt:lpstr>Arial</vt:lpstr>
      <vt:lpstr>Calibri</vt:lpstr>
      <vt:lpstr>Calibri Light</vt:lpstr>
      <vt:lpstr>Courier New</vt:lpstr>
      <vt:lpstr>Wingdings</vt:lpstr>
      <vt:lpstr>Office Theme</vt:lpstr>
      <vt:lpstr>BAGGING në Web Information: Ensemble Learning për analiza financiare</vt:lpstr>
      <vt:lpstr>Përmbajtja e prezantimit</vt:lpstr>
      <vt:lpstr>Çfarë është BAGGING?</vt:lpstr>
      <vt:lpstr>Skema e Algoritmit BAGGING</vt:lpstr>
      <vt:lpstr>14 ASETET - Shpërndarja</vt:lpstr>
      <vt:lpstr>Feature engineering - Technical indicators</vt:lpstr>
      <vt:lpstr>Modeli 1: BAGGING CLASSIFICATION</vt:lpstr>
      <vt:lpstr>Modeli 2: BAGGING REGRESSION</vt:lpstr>
      <vt:lpstr>Krahasimi: Bagging vs Single Tree vs Random Forest</vt:lpstr>
      <vt:lpstr>Python Code - Bagging Implementation</vt:lpstr>
      <vt:lpstr>Deployment në Server</vt:lpstr>
      <vt:lpstr>Rezultatet dhe CSV Files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BAGGING në Web Information: Ensemble Learning për Analiza Financiare</dc:title>
  <dc:creator>Administrator</dc:creator>
  <cp:lastModifiedBy>Administrator</cp:lastModifiedBy>
  <cp:revision>3</cp:revision>
  <dcterms:created xsi:type="dcterms:W3CDTF">2025-10-26T12:53:17Z</dcterms:created>
  <dcterms:modified xsi:type="dcterms:W3CDTF">2025-10-26T16:35:32Z</dcterms:modified>
</cp:coreProperties>
</file>