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FA543-DF30-4A3B-B2D6-F7A9D00D0567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BAE65-83B9-4DFE-8CDC-AEE058DA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BAE65-83B9-4DFE-8CDC-AEE058DA86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CCB7-B6C1-4AA7-9B74-383F3A5FC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A2E55-ADBB-47FD-BB77-4F34BF8C8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402B8-AF2E-4115-A352-A6DB2DB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F91-CE62-49AE-8226-9276229120D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F2C9-EFCC-4664-B7AD-AD4E2021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B324-6938-4B38-B6A0-39F5D5C5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875-BAD5-4805-A8AC-724D998B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3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1D95-2398-4544-BBE6-D01B8152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53E6A-2DE1-4646-BF6F-2A9F290FD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F4C8-DE01-472D-B71B-09E8D35E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F91-CE62-49AE-8226-9276229120D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AD79-B0E4-426F-8E55-02ACB0F2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A32D8-DD53-45D4-8772-68AE5DFD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875-BAD5-4805-A8AC-724D998B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4CAF4-51AF-4D1D-8BE2-C5E0E5369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6FE1A-413A-4616-B572-7707D7057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84B7E-DDF8-40D4-8B18-2FC79C6E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F91-CE62-49AE-8226-9276229120D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B4D7-25E7-49EA-98B9-8FB1A48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0813-1138-4AE6-B74C-34EE5FEC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875-BAD5-4805-A8AC-724D998B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8F17-7E52-4D04-90EF-0B56A9F3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453F8-A85F-4E30-B6AD-3DADB2CEB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32F6-3766-4BBB-A23C-76F856FE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F91-CE62-49AE-8226-9276229120D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E83CD-56A9-4D06-B7E2-17E14909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ECF6-8051-4B9E-B5D7-C04019F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875-BAD5-4805-A8AC-724D998B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3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E02A-6894-45FA-B5C7-72FA8B8E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2173-82B3-4741-AC70-FF58DE88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C1FD-49FB-4898-B947-5D1A5D19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F91-CE62-49AE-8226-9276229120D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564A-4A14-4102-B4E6-0ED3442B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EE46-3F7F-4B1E-A57E-A22628AF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875-BAD5-4805-A8AC-724D998B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1A1D-9103-436B-8E12-DFE76EBC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04048-3006-4DE6-A833-68C92DA3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D5A2-E279-4C86-B159-15DCED7A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F91-CE62-49AE-8226-9276229120D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92DA-5587-4F13-821E-DEC884C9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70CB-F721-4015-956F-C73EBA2C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875-BAD5-4805-A8AC-724D998B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E15F-E423-484A-A33C-EA7EF248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C039-368B-4541-873A-B92AD2F5C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0B576-D0BC-490B-83F2-390B92327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CC262-EDEE-48EA-9176-01A69C4F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F91-CE62-49AE-8226-9276229120D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DFEDC-AC86-404C-A7B8-B981C8A8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6A0A1-4D63-4E7B-8573-DA57B140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875-BAD5-4805-A8AC-724D998B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6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7146-6C1F-4F0B-A532-145743A3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B1F76-DDA0-48C4-B266-855B58FF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22C79-CC9C-4880-9AC9-42CB87A3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37D00-BC62-4356-8A67-AABB1C9E3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73B68-A86B-42D1-822C-951B10916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7E828-0140-4569-8C61-DB9EF536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F91-CE62-49AE-8226-9276229120D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F3A4C-BE74-4295-82F8-71DA4D67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B0C8F-2AE1-4E19-A1D0-8905BFAA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875-BAD5-4805-A8AC-724D998B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ADAB-D4C0-4459-BEC3-1310FCD5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79E10-7381-4B27-9A0D-AB4170BC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F91-CE62-49AE-8226-9276229120D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E42FC-B735-4998-83AC-721D3B1F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C0478-8984-4B99-AB28-4EFF36C2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875-BAD5-4805-A8AC-724D998B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5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6BD10-E048-44F0-A725-BA27D609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F91-CE62-49AE-8226-9276229120D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D4C62-B67F-4430-8536-D714DCCF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077D-5C6A-4517-9976-BD591C51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875-BAD5-4805-A8AC-724D998B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7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1959-DFD7-4D07-9CD7-B5DC5D29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F410-A65E-4E62-9E3E-91EDE0BB3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11F99-0963-4DC3-A0C0-752524169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37AC2-3285-4C90-8482-C78DD374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F91-CE62-49AE-8226-9276229120D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4773E-711F-4037-BA5A-24DE0523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3F934-6E08-47A0-B186-F5FD20B5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875-BAD5-4805-A8AC-724D998B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3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16D7-3389-4AB2-B409-07126E92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92BC3-98DB-4837-B1C9-01B97DFA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51176-B668-41CF-8882-CFE290F67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D6467-A709-4901-B20A-720DA89D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2F91-CE62-49AE-8226-9276229120D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AA4F7-44CD-49BF-8560-1D807FDA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C5B8E-3F33-4F35-A7AA-5D1824C3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875-BAD5-4805-A8AC-724D998B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53DB3-1751-43BA-82FD-E0D9E8DA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8D76-BC2E-43C4-A930-B474550B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62386-6767-43DF-BDA1-E029A0CB7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2F91-CE62-49AE-8226-9276229120D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BEA0-E66F-4366-B2AD-FE04028C3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1E7C-B501-410C-B780-3DDAB0CF9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7875-BAD5-4805-A8AC-724D998B8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6C03-C5D8-42D2-A62A-6B76B03C4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SPARK BIG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1063F-512C-4580-AD70-51EF5A0F3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296"/>
            <a:ext cx="9144000" cy="247825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8DCFF"/>
                </a:solidFill>
              </a:rPr>
              <a:t>Machine Learning with Apache Spark </a:t>
            </a:r>
            <a:r>
              <a:rPr lang="en-US" dirty="0" err="1">
                <a:solidFill>
                  <a:srgbClr val="C8DCFF"/>
                </a:solidFill>
              </a:rPr>
              <a:t>MLlib</a:t>
            </a:r>
            <a:endParaRPr lang="en-US" dirty="0">
              <a:solidFill>
                <a:srgbClr val="C8DCFF"/>
              </a:solidFill>
            </a:endParaRPr>
          </a:p>
          <a:p>
            <a:r>
              <a:rPr lang="en-US" dirty="0">
                <a:solidFill>
                  <a:srgbClr val="C8DCFF"/>
                </a:solidFill>
              </a:rPr>
              <a:t>Web Information Retrieval</a:t>
            </a:r>
          </a:p>
          <a:p>
            <a:endParaRPr lang="en-US" dirty="0">
              <a:solidFill>
                <a:srgbClr val="C8DCFF"/>
              </a:solidFill>
            </a:endParaRPr>
          </a:p>
          <a:p>
            <a:r>
              <a:rPr lang="en-US" dirty="0">
                <a:solidFill>
                  <a:srgbClr val="C8DCFF"/>
                </a:solidFill>
              </a:rPr>
              <a:t>7 advanced algorithms on 14 financial assets</a:t>
            </a:r>
          </a:p>
          <a:p>
            <a:r>
              <a:rPr lang="en-US" dirty="0">
                <a:solidFill>
                  <a:srgbClr val="C8DCFF"/>
                </a:solidFill>
              </a:rPr>
              <a:t>January 2022 - October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86AD5-B529-4A12-BC05-45FAAD881B34}"/>
              </a:ext>
            </a:extLst>
          </p:cNvPr>
          <p:cNvSpPr/>
          <p:nvPr/>
        </p:nvSpPr>
        <p:spPr>
          <a:xfrm>
            <a:off x="5302839" y="1323370"/>
            <a:ext cx="1270000" cy="1270000"/>
          </a:xfrm>
          <a:prstGeom prst="rect">
            <a:avLst/>
          </a:prstGeom>
          <a:solidFill>
            <a:srgbClr val="E678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53595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F2A9-9737-4751-9BC4-1AA00BA2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ALGORITHM 5: GRADIENT BOOSTED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AD0A7-9AC9-4041-BE84-4D295694D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8932"/>
            <a:ext cx="10515600" cy="4351338"/>
          </a:xfrm>
        </p:spPr>
        <p:txBody>
          <a:bodyPr>
            <a:noAutofit/>
          </a:bodyPr>
          <a:lstStyle/>
          <a:p>
            <a:r>
              <a:rPr lang="en-US" sz="1500" dirty="0"/>
              <a:t>DESCRIPTION:</a:t>
            </a:r>
          </a:p>
          <a:p>
            <a:r>
              <a:rPr lang="en-US" sz="1500" dirty="0"/>
              <a:t>Sequential ensemble method that builds trees to correct errors.</a:t>
            </a:r>
          </a:p>
          <a:p>
            <a:r>
              <a:rPr lang="en-US" sz="1500" dirty="0"/>
              <a:t>Each tree learns from residuals of previous trees.</a:t>
            </a:r>
          </a:p>
          <a:p>
            <a:endParaRPr lang="en-US" sz="1500" dirty="0"/>
          </a:p>
          <a:p>
            <a:r>
              <a:rPr lang="en-US" sz="1500" dirty="0"/>
              <a:t>PARAMETERS:</a:t>
            </a:r>
          </a:p>
          <a:p>
            <a:r>
              <a:rPr lang="en-US" sz="1500" dirty="0"/>
              <a:t> Number of Trees: 50</a:t>
            </a:r>
          </a:p>
          <a:p>
            <a:r>
              <a:rPr lang="en-US" sz="1500" dirty="0"/>
              <a:t> Max Depth: 5</a:t>
            </a:r>
          </a:p>
          <a:p>
            <a:r>
              <a:rPr lang="en-US" sz="1500" dirty="0"/>
              <a:t> Learning Rate: 0.1</a:t>
            </a:r>
          </a:p>
          <a:p>
            <a:r>
              <a:rPr lang="en-US" sz="1500" dirty="0"/>
              <a:t> Loss Function: Squared Error</a:t>
            </a:r>
          </a:p>
          <a:p>
            <a:endParaRPr lang="en-US" sz="1500" dirty="0"/>
          </a:p>
          <a:p>
            <a:r>
              <a:rPr lang="en-US" sz="1500" dirty="0"/>
              <a:t>RESULTS:</a:t>
            </a:r>
          </a:p>
          <a:p>
            <a:r>
              <a:rPr lang="en-US" sz="1500" dirty="0"/>
              <a:t> RÂ² Score: 0.55-0.65</a:t>
            </a:r>
          </a:p>
          <a:p>
            <a:r>
              <a:rPr lang="en-US" sz="1500" dirty="0"/>
              <a:t> RMSE: $60-$75</a:t>
            </a:r>
          </a:p>
          <a:p>
            <a:r>
              <a:rPr lang="en-US" sz="1500" dirty="0"/>
              <a:t> Training Time: High</a:t>
            </a:r>
          </a:p>
          <a:p>
            <a:endParaRPr lang="en-US" sz="1500" dirty="0"/>
          </a:p>
          <a:p>
            <a:r>
              <a:rPr lang="en-US" sz="1500" dirty="0"/>
              <a:t>ADVANTAGES: High accuracy, handles mixed data types</a:t>
            </a:r>
          </a:p>
          <a:p>
            <a:r>
              <a:rPr lang="en-US" sz="1500" dirty="0"/>
              <a:t>DISADVANTAGES: Prone to overfitting, sequential training</a:t>
            </a:r>
          </a:p>
        </p:txBody>
      </p:sp>
    </p:spTree>
    <p:extLst>
      <p:ext uri="{BB962C8B-B14F-4D97-AF65-F5344CB8AC3E}">
        <p14:creationId xmlns:p14="http://schemas.microsoft.com/office/powerpoint/2010/main" val="208526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592C-C944-4088-A9AD-D317BAEA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ALGORITHM 6: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08EB0-A9D8-49BB-8475-A0548DFA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58359"/>
            <a:ext cx="10515600" cy="4351338"/>
          </a:xfrm>
        </p:spPr>
        <p:txBody>
          <a:bodyPr>
            <a:noAutofit/>
          </a:bodyPr>
          <a:lstStyle/>
          <a:p>
            <a:r>
              <a:rPr lang="en-US" sz="1500" dirty="0"/>
              <a:t>DESCRIPTION:</a:t>
            </a:r>
          </a:p>
          <a:p>
            <a:r>
              <a:rPr lang="en-US" sz="1500" dirty="0"/>
              <a:t>Models relationship between features and continuous target.</a:t>
            </a:r>
          </a:p>
          <a:p>
            <a:r>
              <a:rPr lang="en-US" sz="1500" dirty="0"/>
              <a:t>Minimizes sum of squared residuals.</a:t>
            </a:r>
          </a:p>
          <a:p>
            <a:endParaRPr lang="en-US" sz="1500" dirty="0"/>
          </a:p>
          <a:p>
            <a:r>
              <a:rPr lang="en-US" sz="1500" dirty="0"/>
              <a:t>PARAMETERS:</a:t>
            </a:r>
          </a:p>
          <a:p>
            <a:r>
              <a:rPr lang="en-US" sz="1500" dirty="0"/>
              <a:t> Solver: Normal Equations</a:t>
            </a:r>
          </a:p>
          <a:p>
            <a:r>
              <a:rPr lang="en-US" sz="1500" dirty="0"/>
              <a:t> Regularization: None</a:t>
            </a:r>
          </a:p>
          <a:p>
            <a:r>
              <a:rPr lang="en-US" sz="1500" dirty="0"/>
              <a:t> Intercept: True</a:t>
            </a:r>
          </a:p>
          <a:p>
            <a:endParaRPr lang="en-US" sz="1500" dirty="0"/>
          </a:p>
          <a:p>
            <a:r>
              <a:rPr lang="en-US" sz="1500" dirty="0"/>
              <a:t>RESULTS:</a:t>
            </a:r>
          </a:p>
          <a:p>
            <a:r>
              <a:rPr lang="en-US" sz="1500" dirty="0"/>
              <a:t> RÂ² Score: 0.40-0.50</a:t>
            </a:r>
          </a:p>
          <a:p>
            <a:r>
              <a:rPr lang="en-US" sz="1500" dirty="0"/>
              <a:t> RMSE: $75-$90</a:t>
            </a:r>
          </a:p>
          <a:p>
            <a:r>
              <a:rPr lang="en-US" sz="1500" dirty="0"/>
              <a:t> Training Time: Fast</a:t>
            </a:r>
          </a:p>
          <a:p>
            <a:endParaRPr lang="en-US" sz="1500" dirty="0"/>
          </a:p>
          <a:p>
            <a:r>
              <a:rPr lang="en-US" sz="1500" dirty="0"/>
              <a:t>FORMULA: y = Î²â‚€ + Î²â‚xâ‚ + Î²â‚‚xâ‚‚ + ... + Î²â‚™xâ‚™ + Îµ</a:t>
            </a:r>
          </a:p>
          <a:p>
            <a:endParaRPr lang="en-US" sz="1500" dirty="0"/>
          </a:p>
          <a:p>
            <a:r>
              <a:rPr lang="en-US" sz="1500" dirty="0"/>
              <a:t>ADVANTAGES: Fast, interpretable, baseline model</a:t>
            </a:r>
          </a:p>
          <a:p>
            <a:r>
              <a:rPr lang="en-US" sz="1500" dirty="0"/>
              <a:t>DISADVANTAGES: Assumes linear relationships, sensitive to outliers</a:t>
            </a:r>
          </a:p>
        </p:txBody>
      </p:sp>
    </p:spTree>
    <p:extLst>
      <p:ext uri="{BB962C8B-B14F-4D97-AF65-F5344CB8AC3E}">
        <p14:creationId xmlns:p14="http://schemas.microsoft.com/office/powerpoint/2010/main" val="241347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0E9-5E77-4C50-9195-6CE14141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935"/>
            <a:ext cx="10515600" cy="1325563"/>
          </a:xfrm>
        </p:spPr>
        <p:txBody>
          <a:bodyPr/>
          <a:lstStyle/>
          <a:p>
            <a:r>
              <a:rPr lang="en-US" dirty="0"/>
              <a:t>ALGORITHM 7: K-MEANS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D38B5-0A2F-4E63-8CCF-C3669ADA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56322"/>
            <a:ext cx="10515600" cy="4351338"/>
          </a:xfrm>
        </p:spPr>
        <p:txBody>
          <a:bodyPr>
            <a:noAutofit/>
          </a:bodyPr>
          <a:lstStyle/>
          <a:p>
            <a:r>
              <a:rPr lang="en-US" sz="1500" dirty="0"/>
              <a:t>DESCRIPTION:</a:t>
            </a:r>
          </a:p>
          <a:p>
            <a:r>
              <a:rPr lang="en-US" sz="1500" dirty="0"/>
              <a:t>Unsupervised learning to partition data into K clusters.</a:t>
            </a:r>
          </a:p>
          <a:p>
            <a:r>
              <a:rPr lang="en-US" sz="1500" dirty="0"/>
              <a:t>Minimizes within-cluster sum of squares.</a:t>
            </a:r>
          </a:p>
          <a:p>
            <a:endParaRPr lang="en-US" sz="1500" dirty="0"/>
          </a:p>
          <a:p>
            <a:r>
              <a:rPr lang="en-US" sz="1500" dirty="0"/>
              <a:t>PARAMETERS:</a:t>
            </a:r>
          </a:p>
          <a:p>
            <a:r>
              <a:rPr lang="en-US" sz="1500" dirty="0"/>
              <a:t> Number of Clusters (K): 3</a:t>
            </a:r>
          </a:p>
          <a:p>
            <a:r>
              <a:rPr lang="en-US" sz="1500" dirty="0"/>
              <a:t> Initialization: K-Means||</a:t>
            </a:r>
          </a:p>
          <a:p>
            <a:r>
              <a:rPr lang="en-US" sz="1500" dirty="0"/>
              <a:t> Max Iterations: 20</a:t>
            </a:r>
          </a:p>
          <a:p>
            <a:r>
              <a:rPr lang="en-US" sz="1500" dirty="0"/>
              <a:t> Distance Metric: Euclidean</a:t>
            </a:r>
          </a:p>
          <a:p>
            <a:endParaRPr lang="en-US" sz="1500" dirty="0"/>
          </a:p>
          <a:p>
            <a:r>
              <a:rPr lang="en-US" sz="1500" dirty="0"/>
              <a:t>RESULTS:</a:t>
            </a:r>
          </a:p>
          <a:p>
            <a:r>
              <a:rPr lang="en-US" sz="1500" dirty="0"/>
              <a:t> Cluster 0: High volatility assets (~35% of days)</a:t>
            </a:r>
          </a:p>
          <a:p>
            <a:r>
              <a:rPr lang="en-US" sz="1500" dirty="0"/>
              <a:t> Cluster 1: Medium stability assets (~40% of days)</a:t>
            </a:r>
          </a:p>
          <a:p>
            <a:r>
              <a:rPr lang="en-US" sz="1500" dirty="0"/>
              <a:t> Cluster 2: Low volatility assets (~25% of days)</a:t>
            </a:r>
          </a:p>
          <a:p>
            <a:endParaRPr lang="en-US" sz="1500" dirty="0"/>
          </a:p>
          <a:p>
            <a:r>
              <a:rPr lang="en-US" sz="1500" dirty="0"/>
              <a:t>ADVANTAGES: Fast, scalable, simple interpretation</a:t>
            </a:r>
          </a:p>
          <a:p>
            <a:r>
              <a:rPr lang="en-US" sz="1500" dirty="0"/>
              <a:t>DISADVANTAGES: Requires K specification, sensitive to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07302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9A2-8295-4A27-85C0-4F239BB8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RESULTS COMPARISON - ALL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8F89C-65B8-4BFD-AF86-3FB87842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9761"/>
            <a:ext cx="10515600" cy="4351338"/>
          </a:xfrm>
        </p:spPr>
        <p:txBody>
          <a:bodyPr>
            <a:noAutofit/>
          </a:bodyPr>
          <a:lstStyle/>
          <a:p>
            <a:r>
              <a:rPr lang="en-US" sz="1400" dirty="0"/>
              <a:t>CLASSIFICATION PERFORMANCE (Accuracy):</a:t>
            </a:r>
          </a:p>
          <a:p>
            <a:r>
              <a:rPr lang="en-US" sz="1400" dirty="0"/>
              <a:t>1. Random Forest: 55-58% | AUC: 0.58</a:t>
            </a:r>
          </a:p>
          <a:p>
            <a:r>
              <a:rPr lang="en-US" sz="1400" dirty="0"/>
              <a:t>2. Decision Tree: 50-55% | AUC: 0.54</a:t>
            </a:r>
          </a:p>
          <a:p>
            <a:r>
              <a:rPr lang="en-US" sz="1400" dirty="0"/>
              <a:t>3. Logistic Regression: 50-53% | AUC: 0.52</a:t>
            </a:r>
          </a:p>
          <a:p>
            <a:r>
              <a:rPr lang="en-US" sz="1400" dirty="0"/>
              <a:t>4. Linear SVM: 47-52%</a:t>
            </a:r>
          </a:p>
          <a:p>
            <a:endParaRPr lang="en-US" sz="1400" dirty="0"/>
          </a:p>
          <a:p>
            <a:r>
              <a:rPr lang="en-US" sz="1400" dirty="0"/>
              <a:t>REGRESSION PERFORMANCE (RÂ² Score):</a:t>
            </a:r>
          </a:p>
          <a:p>
            <a:r>
              <a:rPr lang="en-US" sz="1400" dirty="0"/>
              <a:t>1.  Gradient Boosted Trees: RÂ²=0.60, RMSE=$65</a:t>
            </a:r>
          </a:p>
          <a:p>
            <a:r>
              <a:rPr lang="en-US" sz="1400" dirty="0"/>
              <a:t>2.  Linear Regression: RÂ²=0.45, RMSE=$82</a:t>
            </a:r>
          </a:p>
          <a:p>
            <a:endParaRPr lang="en-US" sz="1400" dirty="0"/>
          </a:p>
          <a:p>
            <a:r>
              <a:rPr lang="en-US" sz="1400" dirty="0"/>
              <a:t>CLUSTERING INSIGHTS:</a:t>
            </a:r>
          </a:p>
          <a:p>
            <a:r>
              <a:rPr lang="en-US" sz="1400" dirty="0"/>
              <a:t> K-Means identified 3 distinct market regimes</a:t>
            </a:r>
          </a:p>
          <a:p>
            <a:r>
              <a:rPr lang="en-US" sz="1400" dirty="0"/>
              <a:t> Clusters correlate with volatility levels</a:t>
            </a:r>
          </a:p>
          <a:p>
            <a:endParaRPr lang="en-US" sz="1400" dirty="0"/>
          </a:p>
          <a:p>
            <a:r>
              <a:rPr lang="en-US" sz="1400" dirty="0"/>
              <a:t>KEY FINDINGS:</a:t>
            </a:r>
          </a:p>
          <a:p>
            <a:r>
              <a:rPr lang="en-US" sz="1400" dirty="0"/>
              <a:t> Ensemble methods outperform single models</a:t>
            </a:r>
          </a:p>
          <a:p>
            <a:r>
              <a:rPr lang="en-US" sz="1400" dirty="0"/>
              <a:t> Financial markets are highly stochastic (~50% baseline)</a:t>
            </a:r>
          </a:p>
          <a:p>
            <a:r>
              <a:rPr lang="en-US" sz="1400" dirty="0"/>
              <a:t> Feature engineering is critical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989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F311-6C05-4EA3-ACD4-41F99858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243" y="99218"/>
            <a:ext cx="10515600" cy="1325563"/>
          </a:xfrm>
        </p:spPr>
        <p:txBody>
          <a:bodyPr/>
          <a:lstStyle/>
          <a:p>
            <a:r>
              <a:rPr lang="en-US" dirty="0"/>
              <a:t>PYSPARK CODE SNIPPETS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AA517A-FA10-4EA0-9A18-E96275E920B5}"/>
              </a:ext>
            </a:extLst>
          </p:cNvPr>
          <p:cNvSpPr/>
          <p:nvPr/>
        </p:nvSpPr>
        <p:spPr>
          <a:xfrm>
            <a:off x="1524000" y="1424781"/>
            <a:ext cx="9144000" cy="228600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# Initialize Spark Session</a:t>
            </a: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spark = 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SparkSession.builder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\</a:t>
            </a: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.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appName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('Financial Analysis') \</a:t>
            </a: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.config('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spark.driver.memory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', '4g') \</a:t>
            </a: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.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getOrCreate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# Random Forest Classification</a:t>
            </a: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rf = 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RandomForestClassifier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featuresCol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='features', 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labelCol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='Label', 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numTrees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=50)</a:t>
            </a: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model = 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rf.fit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train_df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predictions = 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model.transform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test_df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170E1-A00E-4696-8EC7-1A97121F6E85}"/>
              </a:ext>
            </a:extLst>
          </p:cNvPr>
          <p:cNvSpPr/>
          <p:nvPr/>
        </p:nvSpPr>
        <p:spPr>
          <a:xfrm>
            <a:off x="1524000" y="3964781"/>
            <a:ext cx="9144000" cy="228600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# Feature Engineering Pipeline</a:t>
            </a: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assembler = 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VectorAssembler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inputCols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feature_cols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outputCol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='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features_raw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')</a:t>
            </a: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scaler = 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StandardScaler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inputCol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='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features_raw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', 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outputCol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='features')</a:t>
            </a: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pipeline = Pipeline(stages=[assembler, scaler])</a:t>
            </a:r>
          </a:p>
          <a:p>
            <a:pPr algn="ctr"/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# K-Means Clustering</a:t>
            </a:r>
          </a:p>
          <a:p>
            <a:pPr algn="ctr"/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kmeans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KMeans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featuresCol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='features', k=3)</a:t>
            </a: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model = 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kmeans.fit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spark_df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clusters = 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model.transform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CDCDC"/>
                </a:solidFill>
                <a:latin typeface="Consolas" panose="020B0609020204030204" pitchFamily="49" charset="0"/>
              </a:rPr>
              <a:t>spark_df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603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C320-47FE-45FF-B517-048019BE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048" y="0"/>
            <a:ext cx="10515600" cy="1325563"/>
          </a:xfrm>
        </p:spPr>
        <p:txBody>
          <a:bodyPr/>
          <a:lstStyle/>
          <a:p>
            <a:r>
              <a:rPr lang="en-US" dirty="0"/>
              <a:t>DEPLOYMENT TO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548D6-0445-4843-8FA9-1B32CEDF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5563"/>
            <a:ext cx="10515600" cy="4351338"/>
          </a:xfrm>
        </p:spPr>
        <p:txBody>
          <a:bodyPr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SERVER CONFIGURATION: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Host: krenuser@185.182.158.150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Port: 8022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Spark Version: 3.5.1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Python: 3.x with </a:t>
            </a:r>
            <a:r>
              <a:rPr lang="en-US" sz="1400" dirty="0" err="1">
                <a:latin typeface="Consolas" panose="020B0609020204030204" pitchFamily="49" charset="0"/>
              </a:rPr>
              <a:t>PySpark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DEPLOYMENT STEPS: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1. Create project directory: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ssh</a:t>
            </a:r>
            <a:r>
              <a:rPr lang="en-US" sz="1400" dirty="0">
                <a:latin typeface="Consolas" panose="020B0609020204030204" pitchFamily="49" charset="0"/>
              </a:rPr>
              <a:t> -p 8022 krenuser@185.182.158.150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mkdir</a:t>
            </a:r>
            <a:r>
              <a:rPr lang="en-US" sz="1400" dirty="0">
                <a:latin typeface="Consolas" panose="020B0609020204030204" pitchFamily="49" charset="0"/>
              </a:rPr>
              <a:t> -p ~/</a:t>
            </a:r>
            <a:r>
              <a:rPr lang="en-US" sz="1400" dirty="0" err="1">
                <a:latin typeface="Consolas" panose="020B0609020204030204" pitchFamily="49" charset="0"/>
              </a:rPr>
              <a:t>spark_bigdata_project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2. Upload files: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scp</a:t>
            </a:r>
            <a:r>
              <a:rPr lang="en-US" sz="1400" dirty="0">
                <a:latin typeface="Consolas" panose="020B0609020204030204" pitchFamily="49" charset="0"/>
              </a:rPr>
              <a:t> -P 8022 *.csv *.</a:t>
            </a:r>
            <a:r>
              <a:rPr lang="en-US" sz="1400" dirty="0" err="1">
                <a:latin typeface="Consolas" panose="020B0609020204030204" pitchFamily="49" charset="0"/>
              </a:rPr>
              <a:t>py</a:t>
            </a:r>
            <a:r>
              <a:rPr lang="en-US" sz="1400" dirty="0">
                <a:latin typeface="Consolas" panose="020B0609020204030204" pitchFamily="49" charset="0"/>
              </a:rPr>
              <a:t> krenuser@185.182.158.150:~/</a:t>
            </a:r>
            <a:r>
              <a:rPr lang="en-US" sz="1400" dirty="0" err="1">
                <a:latin typeface="Consolas" panose="020B0609020204030204" pitchFamily="49" charset="0"/>
              </a:rPr>
              <a:t>spark_bigdata_project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3. Run analysis: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spark-submit spark_bigdata_analysis.py</a:t>
            </a:r>
          </a:p>
        </p:txBody>
      </p:sp>
    </p:spTree>
    <p:extLst>
      <p:ext uri="{BB962C8B-B14F-4D97-AF65-F5344CB8AC3E}">
        <p14:creationId xmlns:p14="http://schemas.microsoft.com/office/powerpoint/2010/main" val="208687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938B-DB45-4812-8533-ACFFA63C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106" y="303464"/>
            <a:ext cx="10515600" cy="1325563"/>
          </a:xfrm>
        </p:spPr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986FE-B1E6-4C51-BBA0-5C1A29E4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848" y="1344858"/>
            <a:ext cx="9182493" cy="4546896"/>
          </a:xfrm>
        </p:spPr>
        <p:txBody>
          <a:bodyPr>
            <a:noAutofit/>
          </a:bodyPr>
          <a:lstStyle/>
          <a:p>
            <a:r>
              <a:rPr lang="en-US" sz="1300" dirty="0"/>
              <a:t>KEY ACHIEVEMENTS:</a:t>
            </a:r>
          </a:p>
          <a:p>
            <a:r>
              <a:rPr lang="en-US" sz="1300" dirty="0"/>
              <a:t>Successfully implemented 7 ML algorithms with </a:t>
            </a:r>
            <a:r>
              <a:rPr lang="en-US" sz="1300" dirty="0" err="1"/>
              <a:t>PySpark</a:t>
            </a:r>
            <a:endParaRPr lang="en-US" sz="1300" dirty="0"/>
          </a:p>
          <a:p>
            <a:r>
              <a:rPr lang="en-US" sz="1300" dirty="0"/>
              <a:t> Processed 14 assets over 957 trading days</a:t>
            </a:r>
          </a:p>
          <a:p>
            <a:r>
              <a:rPr lang="en-US" sz="1300" dirty="0"/>
              <a:t> Generated 112 features per asset using Spark transformations</a:t>
            </a:r>
          </a:p>
          <a:p>
            <a:r>
              <a:rPr lang="en-US" sz="1300" dirty="0"/>
              <a:t> Deployed on distributed computing infrastructure</a:t>
            </a:r>
          </a:p>
          <a:p>
            <a:r>
              <a:rPr lang="en-US" sz="1300" dirty="0"/>
              <a:t> Ensemble methods achieved best performance</a:t>
            </a:r>
          </a:p>
          <a:p>
            <a:endParaRPr lang="en-US" sz="1300" dirty="0"/>
          </a:p>
          <a:p>
            <a:r>
              <a:rPr lang="en-US" sz="1300" dirty="0"/>
              <a:t>LESSONS LEARNED:</a:t>
            </a:r>
          </a:p>
          <a:p>
            <a:r>
              <a:rPr lang="en-US" sz="1300" dirty="0"/>
              <a:t> Financial time series prediction is challenging (~50% accuracy)</a:t>
            </a:r>
          </a:p>
          <a:p>
            <a:r>
              <a:rPr lang="en-US" sz="1300" dirty="0"/>
              <a:t> Feature engineering significantly impacts model performance</a:t>
            </a:r>
          </a:p>
          <a:p>
            <a:r>
              <a:rPr lang="en-US" sz="1300" dirty="0"/>
              <a:t> Spark </a:t>
            </a:r>
            <a:r>
              <a:rPr lang="en-US" sz="1300" dirty="0" err="1"/>
              <a:t>MLlib</a:t>
            </a:r>
            <a:r>
              <a:rPr lang="en-US" sz="1300" dirty="0"/>
              <a:t> scales well for large datasets</a:t>
            </a:r>
          </a:p>
          <a:p>
            <a:r>
              <a:rPr lang="en-US" sz="1300" dirty="0"/>
              <a:t> Ensemble methods reduce variance and improve robustness</a:t>
            </a:r>
          </a:p>
          <a:p>
            <a:endParaRPr lang="en-US" sz="1300" dirty="0"/>
          </a:p>
          <a:p>
            <a:r>
              <a:rPr lang="en-US" sz="1300" dirty="0"/>
              <a:t>FUTURE IMPROVEMENTS:</a:t>
            </a:r>
          </a:p>
          <a:p>
            <a:r>
              <a:rPr lang="en-US" sz="1300" dirty="0"/>
              <a:t> Deep Learning with Spark (</a:t>
            </a:r>
            <a:r>
              <a:rPr lang="en-US" sz="1300" dirty="0" err="1"/>
              <a:t>TensorFlowOnSpark</a:t>
            </a:r>
            <a:r>
              <a:rPr lang="en-US" sz="1300" dirty="0"/>
              <a:t>)</a:t>
            </a:r>
          </a:p>
          <a:p>
            <a:r>
              <a:rPr lang="en-US" sz="1300" dirty="0"/>
              <a:t> Real-time streaming analysis with Spark Streaming</a:t>
            </a:r>
          </a:p>
          <a:p>
            <a:r>
              <a:rPr lang="en-US" sz="1300" dirty="0"/>
              <a:t> Hyperparameter tuning with </a:t>
            </a:r>
            <a:r>
              <a:rPr lang="en-US" sz="1300" dirty="0" err="1"/>
              <a:t>CrossValidator</a:t>
            </a:r>
            <a:endParaRPr lang="en-US" sz="1300" dirty="0"/>
          </a:p>
          <a:p>
            <a:r>
              <a:rPr lang="en-US" sz="1300" dirty="0"/>
              <a:t> Integration with external data sources (news, sentiment)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2C9D2-29B3-4248-8901-F77D544072E3}"/>
              </a:ext>
            </a:extLst>
          </p:cNvPr>
          <p:cNvSpPr/>
          <p:nvPr/>
        </p:nvSpPr>
        <p:spPr>
          <a:xfrm>
            <a:off x="6728906" y="3851897"/>
            <a:ext cx="3810000" cy="7620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THANK YOU!</a:t>
            </a:r>
          </a:p>
          <a:p>
            <a:pPr algn="ctr"/>
            <a:r>
              <a:rPr lang="en-US" sz="2400" b="1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0925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D975-EDD5-4239-A169-F2B9D522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2FD8D-18D1-41C6-AF1F-4630CF23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9569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OBJECTIVES:</a:t>
            </a:r>
          </a:p>
          <a:p>
            <a:r>
              <a:rPr lang="en-US" sz="1800" dirty="0"/>
              <a:t>Implement 7 machine learning algorithms using </a:t>
            </a:r>
            <a:r>
              <a:rPr lang="en-US" sz="1800" dirty="0" err="1"/>
              <a:t>PySpark</a:t>
            </a:r>
            <a:r>
              <a:rPr lang="en-US" sz="1800" dirty="0"/>
              <a:t> </a:t>
            </a:r>
            <a:r>
              <a:rPr lang="en-US" sz="1800" dirty="0" err="1"/>
              <a:t>MLlib</a:t>
            </a:r>
            <a:endParaRPr lang="en-US" sz="1800" dirty="0"/>
          </a:p>
          <a:p>
            <a:r>
              <a:rPr lang="en-US" sz="1800" dirty="0"/>
              <a:t> Analyze 14 financial assets (stocks, commodities, indices)</a:t>
            </a:r>
          </a:p>
          <a:p>
            <a:r>
              <a:rPr lang="en-US" sz="1800" dirty="0"/>
              <a:t> Compare classification, regression, and clustering approaches</a:t>
            </a:r>
          </a:p>
          <a:p>
            <a:r>
              <a:rPr lang="en-US" sz="1800" dirty="0"/>
              <a:t> Deploy on Big Data infrastructure with Apache Spark</a:t>
            </a:r>
          </a:p>
          <a:p>
            <a:endParaRPr lang="en-US" sz="1800" dirty="0"/>
          </a:p>
          <a:p>
            <a:r>
              <a:rPr lang="en-US" sz="1800" dirty="0"/>
              <a:t>ALGORITHMS IMPLEMENTED:</a:t>
            </a:r>
          </a:p>
          <a:p>
            <a:r>
              <a:rPr lang="en-US" sz="1800" dirty="0"/>
              <a:t>1. Decision Tree (Classification)</a:t>
            </a:r>
          </a:p>
          <a:p>
            <a:r>
              <a:rPr lang="en-US" sz="1800" dirty="0"/>
              <a:t>2. Random Forest (Ensemble)</a:t>
            </a:r>
          </a:p>
          <a:p>
            <a:r>
              <a:rPr lang="en-US" sz="1800" dirty="0"/>
              <a:t>3. Logistic Regression</a:t>
            </a:r>
          </a:p>
          <a:p>
            <a:r>
              <a:rPr lang="en-US" sz="1800" dirty="0"/>
              <a:t>4. Support Vector Machines (SVM)</a:t>
            </a:r>
          </a:p>
          <a:p>
            <a:r>
              <a:rPr lang="en-US" sz="1800" dirty="0"/>
              <a:t>5. Gradient Boosted Trees (Regression)</a:t>
            </a:r>
          </a:p>
          <a:p>
            <a:r>
              <a:rPr lang="en-US" sz="1800" dirty="0"/>
              <a:t>6. Linear Regression</a:t>
            </a:r>
          </a:p>
          <a:p>
            <a:r>
              <a:rPr lang="en-US" sz="1800" dirty="0"/>
              <a:t>7. K-Means Clustering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14BB674-65AC-432B-B67A-CD990796F28D}"/>
              </a:ext>
            </a:extLst>
          </p:cNvPr>
          <p:cNvSpPr/>
          <p:nvPr/>
        </p:nvSpPr>
        <p:spPr>
          <a:xfrm>
            <a:off x="7516567" y="4813431"/>
            <a:ext cx="1905000" cy="635000"/>
          </a:xfrm>
          <a:prstGeom prst="rightArrow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10045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4B7A4-2024-4A96-9357-EB91076581D3}"/>
              </a:ext>
            </a:extLst>
          </p:cNvPr>
          <p:cNvSpPr txBox="1"/>
          <p:nvPr/>
        </p:nvSpPr>
        <p:spPr>
          <a:xfrm>
            <a:off x="1651000" y="541256"/>
            <a:ext cx="889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600" b="1"/>
              <a:t>APACHE SPARK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2FDA40-52B6-4AB2-A66F-41CB265B5E38}"/>
              </a:ext>
            </a:extLst>
          </p:cNvPr>
          <p:cNvSpPr/>
          <p:nvPr/>
        </p:nvSpPr>
        <p:spPr>
          <a:xfrm>
            <a:off x="4826000" y="1430256"/>
            <a:ext cx="2540000" cy="1016000"/>
          </a:xfrm>
          <a:prstGeom prst="rect">
            <a:avLst/>
          </a:prstGeom>
          <a:solidFill>
            <a:srgbClr val="E6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Driver Program</a:t>
            </a:r>
          </a:p>
          <a:p>
            <a:pPr algn="ctr"/>
            <a:r>
              <a:rPr lang="en-US" sz="1600" b="1">
                <a:solidFill>
                  <a:srgbClr val="FFFFFF"/>
                </a:solidFill>
              </a:rPr>
              <a:t>(SparkSession)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318F28-5C52-4A33-B691-3DA3C2B08AF9}"/>
              </a:ext>
            </a:extLst>
          </p:cNvPr>
          <p:cNvSpPr/>
          <p:nvPr/>
        </p:nvSpPr>
        <p:spPr>
          <a:xfrm>
            <a:off x="4826000" y="2954256"/>
            <a:ext cx="2540000" cy="7620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Cluster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4F04F-E365-4A6A-8EF8-22BD51BBC01B}"/>
              </a:ext>
            </a:extLst>
          </p:cNvPr>
          <p:cNvSpPr/>
          <p:nvPr/>
        </p:nvSpPr>
        <p:spPr>
          <a:xfrm>
            <a:off x="2286000" y="4224256"/>
            <a:ext cx="2286000" cy="127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Executor 1</a:t>
            </a:r>
          </a:p>
          <a:p>
            <a:pPr algn="ctr"/>
            <a:r>
              <a:rPr lang="en-US" sz="1400" b="1">
                <a:solidFill>
                  <a:srgbClr val="FFFFFF"/>
                </a:solidFill>
              </a:rPr>
              <a:t>Cache | Tasks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ABA240-4B94-4290-9429-95BC0C293DAA}"/>
              </a:ext>
            </a:extLst>
          </p:cNvPr>
          <p:cNvSpPr/>
          <p:nvPr/>
        </p:nvSpPr>
        <p:spPr>
          <a:xfrm>
            <a:off x="5080000" y="4224256"/>
            <a:ext cx="2286000" cy="127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Executor 2</a:t>
            </a:r>
          </a:p>
          <a:p>
            <a:pPr algn="ctr"/>
            <a:r>
              <a:rPr lang="en-US" sz="1400" b="1">
                <a:solidFill>
                  <a:srgbClr val="FFFFFF"/>
                </a:solidFill>
              </a:rPr>
              <a:t>Cache | Tasks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ABAF4-6328-42CC-92A8-E7E62B9D29BF}"/>
              </a:ext>
            </a:extLst>
          </p:cNvPr>
          <p:cNvSpPr/>
          <p:nvPr/>
        </p:nvSpPr>
        <p:spPr>
          <a:xfrm>
            <a:off x="7874000" y="4224256"/>
            <a:ext cx="2286000" cy="127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Executor 3</a:t>
            </a:r>
          </a:p>
          <a:p>
            <a:pPr algn="ctr"/>
            <a:r>
              <a:rPr lang="en-US" sz="1400" b="1">
                <a:solidFill>
                  <a:srgbClr val="FFFFFF"/>
                </a:solidFill>
              </a:rPr>
              <a:t>Cache | Tasks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04E225-3DF4-4F32-A31D-63A723ED5A10}"/>
              </a:ext>
            </a:extLst>
          </p:cNvPr>
          <p:cNvCxnSpPr/>
          <p:nvPr/>
        </p:nvCxnSpPr>
        <p:spPr>
          <a:xfrm>
            <a:off x="6057245" y="2446256"/>
            <a:ext cx="0" cy="508000"/>
          </a:xfrm>
          <a:prstGeom prst="straightConnector1">
            <a:avLst/>
          </a:prstGeom>
          <a:ln w="25400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1C3519-6C76-4368-9979-AEDE93363FF7}"/>
              </a:ext>
            </a:extLst>
          </p:cNvPr>
          <p:cNvCxnSpPr/>
          <p:nvPr/>
        </p:nvCxnSpPr>
        <p:spPr>
          <a:xfrm flipH="1">
            <a:off x="3556000" y="3716256"/>
            <a:ext cx="2540000" cy="508000"/>
          </a:xfrm>
          <a:prstGeom prst="straightConnector1">
            <a:avLst/>
          </a:prstGeom>
          <a:ln w="25400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69751D-2359-4551-9725-88A1044B8E30}"/>
              </a:ext>
            </a:extLst>
          </p:cNvPr>
          <p:cNvCxnSpPr/>
          <p:nvPr/>
        </p:nvCxnSpPr>
        <p:spPr>
          <a:xfrm>
            <a:off x="6096000" y="3716256"/>
            <a:ext cx="0" cy="508000"/>
          </a:xfrm>
          <a:prstGeom prst="straightConnector1">
            <a:avLst/>
          </a:prstGeom>
          <a:ln w="25400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743F94-4040-4D05-B9B1-54276EA6508F}"/>
              </a:ext>
            </a:extLst>
          </p:cNvPr>
          <p:cNvCxnSpPr/>
          <p:nvPr/>
        </p:nvCxnSpPr>
        <p:spPr>
          <a:xfrm>
            <a:off x="6096000" y="3716256"/>
            <a:ext cx="2540000" cy="508000"/>
          </a:xfrm>
          <a:prstGeom prst="straightConnector1">
            <a:avLst/>
          </a:prstGeom>
          <a:ln w="25400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0CEBB-2222-4265-9D47-FC91611D08F6}"/>
              </a:ext>
            </a:extLst>
          </p:cNvPr>
          <p:cNvSpPr txBox="1"/>
          <p:nvPr/>
        </p:nvSpPr>
        <p:spPr>
          <a:xfrm>
            <a:off x="1651000" y="5875256"/>
            <a:ext cx="8890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/>
              <a:t>Spark distributes data and computation across multiple nodes for parallel processing. Our analysis uses Spark MLlib for scalable machine learning on financial time series data.</a:t>
            </a:r>
          </a:p>
        </p:txBody>
      </p:sp>
    </p:spTree>
    <p:extLst>
      <p:ext uri="{BB962C8B-B14F-4D97-AF65-F5344CB8AC3E}">
        <p14:creationId xmlns:p14="http://schemas.microsoft.com/office/powerpoint/2010/main" val="128890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299A-3DDE-4EDF-8B85-6844EADC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DATASET: 14 FINANCIAL ASSETS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247C-2D1C-42DD-9B66-97C6A0769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STOCKS (8):</a:t>
            </a:r>
          </a:p>
          <a:p>
            <a:r>
              <a:rPr lang="en-US" sz="1600" dirty="0"/>
              <a:t> AAPL (Apple) | GOOGL (Google) | MSFT (Microsoft) | AMZN (Amazon)</a:t>
            </a:r>
          </a:p>
          <a:p>
            <a:r>
              <a:rPr lang="en-US" sz="1600" dirty="0"/>
              <a:t> NVDA (NVIDIA) | TSLA (Tesla) | META (Meta) | NFLX (Netflix)</a:t>
            </a:r>
          </a:p>
          <a:p>
            <a:endParaRPr lang="en-US" sz="1600" dirty="0"/>
          </a:p>
          <a:p>
            <a:r>
              <a:rPr lang="en-US" sz="1600" dirty="0"/>
              <a:t>COMMODITIES (4):</a:t>
            </a:r>
          </a:p>
          <a:p>
            <a:r>
              <a:rPr lang="en-US" sz="1600" dirty="0"/>
              <a:t> Gold (GC=F) | Silver (SI=F) | Crude Oil (CL=F) | Natural Gas (NG=F)</a:t>
            </a:r>
          </a:p>
          <a:p>
            <a:endParaRPr lang="en-US" sz="1600" dirty="0"/>
          </a:p>
          <a:p>
            <a:r>
              <a:rPr lang="en-US" sz="1600" dirty="0"/>
              <a:t>INDICES (2):</a:t>
            </a:r>
          </a:p>
          <a:p>
            <a:r>
              <a:rPr lang="en-US" sz="1600" dirty="0"/>
              <a:t> S&amp;P 500 (^GSPC) | NASDAQ (^IXIC)</a:t>
            </a:r>
          </a:p>
          <a:p>
            <a:endParaRPr lang="en-US" sz="1600" dirty="0"/>
          </a:p>
          <a:p>
            <a:r>
              <a:rPr lang="en-US" sz="1600" dirty="0"/>
              <a:t>TIME PERIOD: January 1, 2022 â†’ October 26, 2025</a:t>
            </a:r>
          </a:p>
          <a:p>
            <a:r>
              <a:rPr lang="en-US" sz="1600" dirty="0"/>
              <a:t>TRADING DAYS: ~957 days</a:t>
            </a:r>
          </a:p>
          <a:p>
            <a:r>
              <a:rPr lang="en-US" sz="1600" dirty="0"/>
              <a:t>FEATURES: 112 technical indicators per asset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4FE6B2-E14D-4AEB-90A0-0A05ED866265}"/>
              </a:ext>
            </a:extLst>
          </p:cNvPr>
          <p:cNvSpPr/>
          <p:nvPr/>
        </p:nvSpPr>
        <p:spPr>
          <a:xfrm>
            <a:off x="7173536" y="4271963"/>
            <a:ext cx="2540000" cy="1905000"/>
          </a:xfrm>
          <a:prstGeom prst="rect">
            <a:avLst/>
          </a:prstGeom>
          <a:solidFill>
            <a:srgbClr val="F0F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Asset Distribution Chart</a:t>
            </a:r>
          </a:p>
        </p:txBody>
      </p:sp>
    </p:spTree>
    <p:extLst>
      <p:ext uri="{BB962C8B-B14F-4D97-AF65-F5344CB8AC3E}">
        <p14:creationId xmlns:p14="http://schemas.microsoft.com/office/powerpoint/2010/main" val="342871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E405-A0F1-40A8-8E8B-79D610AD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364"/>
            <a:ext cx="10515600" cy="1325563"/>
          </a:xfrm>
        </p:spPr>
        <p:txBody>
          <a:bodyPr/>
          <a:lstStyle/>
          <a:p>
            <a:r>
              <a:rPr lang="en-US" dirty="0"/>
              <a:t>FEATURE ENGINEERING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E206-736D-40A0-A4B8-7B8C7B23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19767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/>
              <a:t>FEATURES CREATED FOR EACH ASSET:</a:t>
            </a:r>
          </a:p>
          <a:p>
            <a:endParaRPr lang="en-US" sz="1600" dirty="0"/>
          </a:p>
          <a:p>
            <a:r>
              <a:rPr lang="en-US" sz="1600" dirty="0"/>
              <a:t>1. PRICE FEATURES:</a:t>
            </a:r>
          </a:p>
          <a:p>
            <a:r>
              <a:rPr lang="en-US" sz="1600" dirty="0"/>
              <a:t>    Close Price | Daily Returns</a:t>
            </a:r>
          </a:p>
          <a:p>
            <a:endParaRPr lang="en-US" sz="1600" dirty="0"/>
          </a:p>
          <a:p>
            <a:r>
              <a:rPr lang="en-US" sz="1600" dirty="0"/>
              <a:t>2. MOVING AVERAGES:</a:t>
            </a:r>
          </a:p>
          <a:p>
            <a:r>
              <a:rPr lang="en-US" sz="1600" dirty="0"/>
              <a:t>    MA_7 | MA_14 | MA_30</a:t>
            </a:r>
          </a:p>
          <a:p>
            <a:endParaRPr lang="en-US" sz="1600" dirty="0"/>
          </a:p>
          <a:p>
            <a:r>
              <a:rPr lang="en-US" sz="1600" dirty="0"/>
              <a:t>3. VOLATILITY:</a:t>
            </a:r>
          </a:p>
          <a:p>
            <a:r>
              <a:rPr lang="en-US" sz="1600" dirty="0"/>
              <a:t>    Rolling Standard Deviation (14 days)</a:t>
            </a:r>
          </a:p>
          <a:p>
            <a:endParaRPr lang="en-US" sz="1600" dirty="0"/>
          </a:p>
          <a:p>
            <a:r>
              <a:rPr lang="en-US" sz="1600" dirty="0"/>
              <a:t>4. MOMENTUM:</a:t>
            </a:r>
          </a:p>
          <a:p>
            <a:r>
              <a:rPr lang="en-US" sz="1600" dirty="0"/>
              <a:t>    7-day momentum | 14-day momentum</a:t>
            </a:r>
          </a:p>
          <a:p>
            <a:endParaRPr lang="en-US" sz="1600" dirty="0"/>
          </a:p>
          <a:p>
            <a:r>
              <a:rPr lang="en-US" sz="1600" dirty="0"/>
              <a:t>5. TARGET LABELS:</a:t>
            </a:r>
          </a:p>
          <a:p>
            <a:r>
              <a:rPr lang="en-US" sz="1600" dirty="0"/>
              <a:t>    Classification: Next day Up/Down (1/0)</a:t>
            </a:r>
          </a:p>
          <a:p>
            <a:r>
              <a:rPr lang="en-US" sz="1600" dirty="0"/>
              <a:t>    Regression: Next day price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A1B07-AE84-4FE2-8B23-6E29EBC75290}"/>
              </a:ext>
            </a:extLst>
          </p:cNvPr>
          <p:cNvSpPr/>
          <p:nvPr/>
        </p:nvSpPr>
        <p:spPr>
          <a:xfrm>
            <a:off x="4221113" y="3018934"/>
            <a:ext cx="1524000" cy="6350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Raw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980E46-A37E-48A4-A0E9-EBE122BD08AE}"/>
              </a:ext>
            </a:extLst>
          </p:cNvPr>
          <p:cNvCxnSpPr/>
          <p:nvPr/>
        </p:nvCxnSpPr>
        <p:spPr>
          <a:xfrm>
            <a:off x="5745113" y="3336434"/>
            <a:ext cx="508000" cy="0"/>
          </a:xfrm>
          <a:prstGeom prst="straightConnector1">
            <a:avLst/>
          </a:prstGeom>
          <a:ln w="25400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8D7008E-74FE-4C0E-B41B-71ED56B76E3C}"/>
              </a:ext>
            </a:extLst>
          </p:cNvPr>
          <p:cNvSpPr/>
          <p:nvPr/>
        </p:nvSpPr>
        <p:spPr>
          <a:xfrm>
            <a:off x="6253113" y="3018934"/>
            <a:ext cx="1524000" cy="6350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Features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3E3B4-3626-4D15-BEFA-9DEB6F5C7983}"/>
              </a:ext>
            </a:extLst>
          </p:cNvPr>
          <p:cNvCxnSpPr/>
          <p:nvPr/>
        </p:nvCxnSpPr>
        <p:spPr>
          <a:xfrm>
            <a:off x="7777113" y="3336434"/>
            <a:ext cx="508000" cy="0"/>
          </a:xfrm>
          <a:prstGeom prst="straightConnector1">
            <a:avLst/>
          </a:prstGeom>
          <a:ln w="25400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DC833A-2411-4942-9C73-42C4A9D282F3}"/>
              </a:ext>
            </a:extLst>
          </p:cNvPr>
          <p:cNvSpPr/>
          <p:nvPr/>
        </p:nvSpPr>
        <p:spPr>
          <a:xfrm>
            <a:off x="8285113" y="3018934"/>
            <a:ext cx="1524000" cy="6350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Scaling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3CB2B5-BD2E-4B5C-9634-FD4F7D487735}"/>
              </a:ext>
            </a:extLst>
          </p:cNvPr>
          <p:cNvCxnSpPr/>
          <p:nvPr/>
        </p:nvCxnSpPr>
        <p:spPr>
          <a:xfrm>
            <a:off x="9809113" y="3336434"/>
            <a:ext cx="508000" cy="0"/>
          </a:xfrm>
          <a:prstGeom prst="straightConnector1">
            <a:avLst/>
          </a:prstGeom>
          <a:ln w="25400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A0268B4-F01E-4DEF-BA17-A79B31F11292}"/>
              </a:ext>
            </a:extLst>
          </p:cNvPr>
          <p:cNvSpPr/>
          <p:nvPr/>
        </p:nvSpPr>
        <p:spPr>
          <a:xfrm>
            <a:off x="10317113" y="3018934"/>
            <a:ext cx="1524000" cy="635000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139544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EA87-91A8-4D4B-BB70-C8CD9546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2453594" cy="1325563"/>
          </a:xfrm>
        </p:spPr>
        <p:txBody>
          <a:bodyPr/>
          <a:lstStyle/>
          <a:p>
            <a:r>
              <a:rPr lang="en-US" dirty="0"/>
              <a:t>ALGORITHM 1: DECISION TREE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3B0B6-3638-4279-83F7-8CB3C6C4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1500" dirty="0"/>
              <a:t>DESCRIPTION:</a:t>
            </a:r>
          </a:p>
          <a:p>
            <a:r>
              <a:rPr lang="en-US" sz="1500" dirty="0"/>
              <a:t>Non-parametric supervised learning for classification.</a:t>
            </a:r>
          </a:p>
          <a:p>
            <a:r>
              <a:rPr lang="en-US" sz="1500" dirty="0"/>
              <a:t>Splits data based on feature values to maximize information gain.</a:t>
            </a:r>
          </a:p>
          <a:p>
            <a:endParaRPr lang="en-US" sz="1500" dirty="0"/>
          </a:p>
          <a:p>
            <a:r>
              <a:rPr lang="en-US" sz="1500" dirty="0"/>
              <a:t>PARAMETERS:</a:t>
            </a:r>
          </a:p>
          <a:p>
            <a:r>
              <a:rPr lang="en-US" sz="1500" dirty="0"/>
              <a:t> Max Depth: 5 levels</a:t>
            </a:r>
          </a:p>
          <a:p>
            <a:r>
              <a:rPr lang="en-US" sz="1500" dirty="0"/>
              <a:t> Split Criterion: Gini impurity</a:t>
            </a:r>
          </a:p>
          <a:p>
            <a:r>
              <a:rPr lang="en-US" sz="1500" dirty="0"/>
              <a:t> Min Instances Per Node: 1</a:t>
            </a:r>
          </a:p>
          <a:p>
            <a:endParaRPr lang="en-US" sz="1500" dirty="0"/>
          </a:p>
          <a:p>
            <a:r>
              <a:rPr lang="en-US" sz="1500" dirty="0"/>
              <a:t>RESULTS:</a:t>
            </a:r>
          </a:p>
          <a:p>
            <a:r>
              <a:rPr lang="en-US" sz="1500" dirty="0"/>
              <a:t> Accuracy: ~50-55%</a:t>
            </a:r>
          </a:p>
          <a:p>
            <a:r>
              <a:rPr lang="en-US" sz="1500" dirty="0"/>
              <a:t> AUC-ROC: ~0.52-0.56</a:t>
            </a:r>
          </a:p>
          <a:p>
            <a:r>
              <a:rPr lang="en-US" sz="1500" dirty="0"/>
              <a:t> Tree Depth: 5</a:t>
            </a:r>
          </a:p>
          <a:p>
            <a:r>
              <a:rPr lang="en-US" sz="1500" dirty="0"/>
              <a:t> Number of Nodes: ~30-50</a:t>
            </a:r>
          </a:p>
          <a:p>
            <a:endParaRPr lang="en-US" sz="1500" dirty="0"/>
          </a:p>
          <a:p>
            <a:r>
              <a:rPr lang="en-US" sz="1500" dirty="0"/>
              <a:t>ADVANTAGES: Interpretable, handles non-linear relationships</a:t>
            </a:r>
          </a:p>
          <a:p>
            <a:r>
              <a:rPr lang="en-US" sz="1500" dirty="0"/>
              <a:t>DISADVANTAGES: Prone to overfitting, high variance</a:t>
            </a:r>
          </a:p>
        </p:txBody>
      </p:sp>
    </p:spTree>
    <p:extLst>
      <p:ext uri="{BB962C8B-B14F-4D97-AF65-F5344CB8AC3E}">
        <p14:creationId xmlns:p14="http://schemas.microsoft.com/office/powerpoint/2010/main" val="399025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8715-48BA-4E54-9228-A7746012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ALGORITHM 2: RANDOM FOREST (ENSEMBLE)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71B4-35BE-4F4D-A4E3-4D1BF751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1500" dirty="0"/>
              <a:t>DESCRIPTION:</a:t>
            </a:r>
          </a:p>
          <a:p>
            <a:r>
              <a:rPr lang="en-US" sz="1500" dirty="0"/>
              <a:t>Ensemble of decision trees with bootstrap aggregating (bagging).</a:t>
            </a:r>
          </a:p>
          <a:p>
            <a:r>
              <a:rPr lang="en-US" sz="1500" dirty="0"/>
              <a:t>Reduces variance and improves generalization.</a:t>
            </a:r>
          </a:p>
          <a:p>
            <a:endParaRPr lang="en-US" sz="1500" dirty="0"/>
          </a:p>
          <a:p>
            <a:r>
              <a:rPr lang="en-US" sz="1500" dirty="0"/>
              <a:t>PARAMETERS:</a:t>
            </a:r>
          </a:p>
          <a:p>
            <a:r>
              <a:rPr lang="en-US" sz="1500" dirty="0"/>
              <a:t> Number of Trees: 50</a:t>
            </a:r>
          </a:p>
          <a:p>
            <a:r>
              <a:rPr lang="en-US" sz="1500" dirty="0"/>
              <a:t> Max Depth: 5 per tree</a:t>
            </a:r>
          </a:p>
          <a:p>
            <a:r>
              <a:rPr lang="en-US" sz="1500" dirty="0"/>
              <a:t> Feature Sampling: sqrt(</a:t>
            </a:r>
            <a:r>
              <a:rPr lang="en-US" sz="1500" dirty="0" err="1"/>
              <a:t>num_features</a:t>
            </a:r>
            <a:r>
              <a:rPr lang="en-US" sz="1500" dirty="0"/>
              <a:t>)</a:t>
            </a:r>
          </a:p>
          <a:p>
            <a:r>
              <a:rPr lang="en-US" sz="1500" dirty="0"/>
              <a:t> Bootstrap: True</a:t>
            </a:r>
          </a:p>
          <a:p>
            <a:endParaRPr lang="en-US" sz="1500" dirty="0"/>
          </a:p>
          <a:p>
            <a:r>
              <a:rPr lang="en-US" sz="1500" dirty="0"/>
              <a:t>RESULTS:</a:t>
            </a:r>
          </a:p>
          <a:p>
            <a:r>
              <a:rPr lang="en-US" sz="1500" dirty="0"/>
              <a:t> Accuracy: ~52-58% (Best performer)</a:t>
            </a:r>
          </a:p>
          <a:p>
            <a:r>
              <a:rPr lang="en-US" sz="1500" dirty="0"/>
              <a:t> AUC-ROC: ~0.55-0.60</a:t>
            </a:r>
          </a:p>
          <a:p>
            <a:r>
              <a:rPr lang="en-US" sz="1500" dirty="0"/>
              <a:t> Out-of-Bag Score: ~0.54</a:t>
            </a:r>
          </a:p>
          <a:p>
            <a:endParaRPr lang="en-US" sz="1500" dirty="0"/>
          </a:p>
          <a:p>
            <a:r>
              <a:rPr lang="en-US" sz="1500" dirty="0"/>
              <a:t>ADVANTAGES: Reduces overfitting, robust, handles high dimensions</a:t>
            </a:r>
          </a:p>
          <a:p>
            <a:r>
              <a:rPr lang="en-US" sz="1500" dirty="0"/>
              <a:t>DISADVANTAGES: Less interpretable,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331556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3EA8-47F4-4D5D-86F5-09646F4F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ALGORITHM 3: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9228-F9C1-4774-972E-645259A00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0653"/>
            <a:ext cx="10515600" cy="4351338"/>
          </a:xfrm>
        </p:spPr>
        <p:txBody>
          <a:bodyPr>
            <a:noAutofit/>
          </a:bodyPr>
          <a:lstStyle/>
          <a:p>
            <a:r>
              <a:rPr lang="en-US" sz="1500" dirty="0"/>
              <a:t>DESCRIPTION:</a:t>
            </a:r>
          </a:p>
          <a:p>
            <a:r>
              <a:rPr lang="en-US" sz="1500" dirty="0"/>
              <a:t>Linear model for binary classification using logistic function.</a:t>
            </a:r>
          </a:p>
          <a:p>
            <a:r>
              <a:rPr lang="en-US" sz="1500" dirty="0"/>
              <a:t>Estimates probability of class membership.</a:t>
            </a:r>
          </a:p>
          <a:p>
            <a:endParaRPr lang="en-US" sz="1500" dirty="0"/>
          </a:p>
          <a:p>
            <a:r>
              <a:rPr lang="en-US" sz="1500" dirty="0"/>
              <a:t>PARAMETERS:</a:t>
            </a:r>
          </a:p>
          <a:p>
            <a:r>
              <a:rPr lang="en-US" sz="1500" dirty="0"/>
              <a:t> Max Iterations: 100</a:t>
            </a:r>
          </a:p>
          <a:p>
            <a:r>
              <a:rPr lang="en-US" sz="1500" dirty="0"/>
              <a:t> Regularization: L2 (Ridge)</a:t>
            </a:r>
          </a:p>
          <a:p>
            <a:r>
              <a:rPr lang="en-US" sz="1500" dirty="0"/>
              <a:t> Solver: L-BFGS</a:t>
            </a:r>
          </a:p>
          <a:p>
            <a:endParaRPr lang="en-US" sz="1500" dirty="0"/>
          </a:p>
          <a:p>
            <a:r>
              <a:rPr lang="en-US" sz="1500" dirty="0"/>
              <a:t>RESULTS:</a:t>
            </a:r>
          </a:p>
          <a:p>
            <a:r>
              <a:rPr lang="en-US" sz="1500" dirty="0"/>
              <a:t> Accuracy: ~48-53%</a:t>
            </a:r>
          </a:p>
          <a:p>
            <a:r>
              <a:rPr lang="en-US" sz="1500" dirty="0"/>
              <a:t> AUC-ROC: ~0.50-0.54</a:t>
            </a:r>
          </a:p>
          <a:p>
            <a:r>
              <a:rPr lang="en-US" sz="1500" dirty="0"/>
              <a:t> Convergence: Achieved</a:t>
            </a:r>
          </a:p>
          <a:p>
            <a:r>
              <a:rPr lang="en-US" sz="1500" dirty="0"/>
              <a:t>FORMULA: P(Y=1|X) = 1 / (1 + e^(-Î²X))</a:t>
            </a:r>
          </a:p>
          <a:p>
            <a:endParaRPr lang="en-US" sz="1500" dirty="0"/>
          </a:p>
          <a:p>
            <a:r>
              <a:rPr lang="en-US" sz="1500" dirty="0"/>
              <a:t>ADVANTAGES: Fast, interpretable coefficients, probabilistic output</a:t>
            </a:r>
          </a:p>
          <a:p>
            <a:r>
              <a:rPr lang="en-US" sz="1500" dirty="0"/>
              <a:t>DISADVANTAGES: Assumes linear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292469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47DC-0102-4CDD-842E-302BA1C1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77"/>
            <a:ext cx="10515600" cy="1325563"/>
          </a:xfrm>
        </p:spPr>
        <p:txBody>
          <a:bodyPr/>
          <a:lstStyle/>
          <a:p>
            <a:r>
              <a:rPr lang="en-US" dirty="0"/>
              <a:t>ALGORITHM 4: SUPPORT VECTOR MACHINES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52B6-92B9-45F3-BB9A-97935B5A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358" y="1156321"/>
            <a:ext cx="10515600" cy="5676901"/>
          </a:xfrm>
        </p:spPr>
        <p:txBody>
          <a:bodyPr>
            <a:noAutofit/>
          </a:bodyPr>
          <a:lstStyle/>
          <a:p>
            <a:r>
              <a:rPr lang="en-US" sz="1500" dirty="0"/>
              <a:t>DESCRIPTION:</a:t>
            </a:r>
          </a:p>
          <a:p>
            <a:r>
              <a:rPr lang="en-US" sz="1500" dirty="0"/>
              <a:t>Finds optimal hyperplane that maximizes margin between classes.</a:t>
            </a:r>
          </a:p>
          <a:p>
            <a:r>
              <a:rPr lang="en-US" sz="1500" dirty="0"/>
              <a:t>Uses kernel trick for non-linear separability.</a:t>
            </a:r>
          </a:p>
          <a:p>
            <a:endParaRPr lang="en-US" sz="1500" dirty="0"/>
          </a:p>
          <a:p>
            <a:r>
              <a:rPr lang="en-US" sz="1500" dirty="0"/>
              <a:t>PARAMETERS:</a:t>
            </a:r>
          </a:p>
          <a:p>
            <a:r>
              <a:rPr lang="en-US" sz="1500" dirty="0"/>
              <a:t> Kernel: Linear</a:t>
            </a:r>
          </a:p>
          <a:p>
            <a:r>
              <a:rPr lang="en-US" sz="1500" dirty="0"/>
              <a:t> Max Iterations: 100</a:t>
            </a:r>
          </a:p>
          <a:p>
            <a:r>
              <a:rPr lang="en-US" sz="1500" dirty="0"/>
              <a:t> Regularization: C=1.0</a:t>
            </a:r>
          </a:p>
          <a:p>
            <a:endParaRPr lang="en-US" sz="1500" dirty="0"/>
          </a:p>
          <a:p>
            <a:r>
              <a:rPr lang="en-US" sz="1500" dirty="0"/>
              <a:t>RESULTS:</a:t>
            </a:r>
          </a:p>
          <a:p>
            <a:r>
              <a:rPr lang="en-US" sz="1500" dirty="0"/>
              <a:t> Accuracy: ~47-52%</a:t>
            </a:r>
          </a:p>
          <a:p>
            <a:r>
              <a:rPr lang="en-US" sz="1500" dirty="0"/>
              <a:t> Training Time: Moderate</a:t>
            </a:r>
          </a:p>
          <a:p>
            <a:endParaRPr lang="en-US" sz="1500" dirty="0"/>
          </a:p>
          <a:p>
            <a:r>
              <a:rPr lang="en-US" sz="1500" dirty="0"/>
              <a:t>OBJECTIVE: max ||w|| subject to </a:t>
            </a:r>
            <a:r>
              <a:rPr lang="en-US" sz="1500" dirty="0" err="1"/>
              <a:t>y_i</a:t>
            </a:r>
            <a:r>
              <a:rPr lang="en-US" sz="1500" dirty="0"/>
              <a:t>(</a:t>
            </a:r>
            <a:r>
              <a:rPr lang="en-US" sz="1500" dirty="0" err="1"/>
              <a:t>wÂ·x_i</a:t>
            </a:r>
            <a:r>
              <a:rPr lang="en-US" sz="1500" dirty="0"/>
              <a:t> + b) â‰¥ 1</a:t>
            </a:r>
          </a:p>
          <a:p>
            <a:endParaRPr lang="en-US" sz="1500" dirty="0"/>
          </a:p>
          <a:p>
            <a:r>
              <a:rPr lang="en-US" sz="1500" dirty="0"/>
              <a:t>ADVANTAGES: Effective in high dimensions, memory efficient</a:t>
            </a:r>
          </a:p>
          <a:p>
            <a:r>
              <a:rPr lang="en-US" sz="1500" dirty="0"/>
              <a:t>DISADVANTAGES: Sensitive to feature scaling, no probability estimates</a:t>
            </a:r>
          </a:p>
        </p:txBody>
      </p:sp>
    </p:spTree>
    <p:extLst>
      <p:ext uri="{BB962C8B-B14F-4D97-AF65-F5344CB8AC3E}">
        <p14:creationId xmlns:p14="http://schemas.microsoft.com/office/powerpoint/2010/main" val="1937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1539</Words>
  <Application>Microsoft Office PowerPoint</Application>
  <PresentationFormat>Widescreen</PresentationFormat>
  <Paragraphs>276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SPARK BIG DATA ANALYSIS</vt:lpstr>
      <vt:lpstr>PROJECT OVERVIEW</vt:lpstr>
      <vt:lpstr>PowerPoint Presentation</vt:lpstr>
      <vt:lpstr>DATASET: 14 FINANCIAL ASSETS</vt:lpstr>
      <vt:lpstr>FEATURE ENGINEERING PIPELINE</vt:lpstr>
      <vt:lpstr>ALGORITHM 1: DECISION TREE CLASSIFICATION</vt:lpstr>
      <vt:lpstr>ALGORITHM 2: RANDOM FOREST (ENSEMBLE)</vt:lpstr>
      <vt:lpstr>ALGORITHM 3: LOGISTIC REGRESSION</vt:lpstr>
      <vt:lpstr>ALGORITHM 4: SUPPORT VECTOR MACHINES</vt:lpstr>
      <vt:lpstr>ALGORITHM 5: GRADIENT BOOSTED TREES</vt:lpstr>
      <vt:lpstr>ALGORITHM 6: LINEAR REGRESSION</vt:lpstr>
      <vt:lpstr>ALGORITHM 7: K-MEANS CLUSTERING</vt:lpstr>
      <vt:lpstr>RESULTS COMPARISON - ALL ALGORITHMS</vt:lpstr>
      <vt:lpstr>PYSPARK CODE SNIPPETS</vt:lpstr>
      <vt:lpstr>DEPLOYMENT TO SERVER</vt:lpstr>
      <vt:lpstr>CONCLUSIONS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BIG DATA ANALYSIS</dc:title>
  <dc:creator>Administrator</dc:creator>
  <cp:lastModifiedBy>Administrator</cp:lastModifiedBy>
  <cp:revision>2</cp:revision>
  <dcterms:created xsi:type="dcterms:W3CDTF">2025-10-26T16:44:58Z</dcterms:created>
  <dcterms:modified xsi:type="dcterms:W3CDTF">2025-10-26T17:25:55Z</dcterms:modified>
</cp:coreProperties>
</file>