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8" r:id="rId12"/>
    <p:sldId id="269" r:id="rId13"/>
    <p:sldId id="263" r:id="rId14"/>
    <p:sldId id="266" r:id="rId15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34C2-87DE-4E40-A171-0FDDC56EE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56C13-0F48-4F0A-886A-32125648C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FE7C7-A536-4214-921C-E304F9BE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72D7-D1CE-4470-BE10-4B03C971333A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4FEC9-30F2-4130-A262-2F39BA24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91556-2AB5-45CD-A03B-D713D2A1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D107-7E2E-4E14-999C-066F1F38B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3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D1B0-CF55-4921-B1C0-E39F8760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4848C-2ACD-4911-BFFD-EEF95A23E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734D2-A375-4B43-AF2A-819FC3B2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72D7-D1CE-4470-BE10-4B03C971333A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9B1CB-8387-47FD-8776-D0AE9F2C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E86D3-46D9-4539-97A4-86B5DAD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D107-7E2E-4E14-999C-066F1F38B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68EB26-CF16-4C9F-A3BC-BD95143A5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602B1-C842-463E-94D1-DD9FBF3D8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40865-B282-43F5-A2EF-AC179E1F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72D7-D1CE-4470-BE10-4B03C971333A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6C66B-711D-484A-92F4-668C5DE0C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B661D-E856-4B57-893B-96B3D1A8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D107-7E2E-4E14-999C-066F1F38B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79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469C-F83D-49CB-82C2-F6D01B45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EAC18-3AE8-41AB-9530-B91DC48D3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C5CFC-2988-4034-88A4-F9FC41BD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72D7-D1CE-4470-BE10-4B03C971333A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66E3E-13DA-4584-A880-58D2AC82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C909B-3351-4326-B623-D715BCCB0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D107-7E2E-4E14-999C-066F1F38B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4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9E73-2841-4C71-B644-0B670B5C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1CA86-251C-4190-9D6B-16D20D02D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A418A-F57B-4543-8BFC-06754114D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72D7-D1CE-4470-BE10-4B03C971333A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D454C-AEAA-480C-A157-B5B452B82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B6C56-6E25-40CF-9101-2E793B1DD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D107-7E2E-4E14-999C-066F1F38B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7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57AB-15C1-4CE7-82FA-73A1F9AB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C2129-44A7-4117-97BD-B4E58BE46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C4EC1-E617-4D27-A475-3D409F436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72D7-D1CE-4470-BE10-4B03C971333A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A45EE-53ED-468F-A01C-0C6ECCC9B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1D442-D979-4624-AE9F-168B10B67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D107-7E2E-4E14-999C-066F1F38B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8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0870A-373D-4A4C-B844-0B5A5A5E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A7FF-1976-4A84-81AE-BA1994D83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4A90D-F976-488D-A593-E20F3DAE9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C6A5E-37FE-4ED4-9EE7-D865EB45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72D7-D1CE-4470-BE10-4B03C971333A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F6612-C3E2-418E-AB8D-9F2806DF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AB7B0-1FAB-43C5-B08B-F7AAC9EF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D107-7E2E-4E14-999C-066F1F38B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9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F619-EE9F-4B32-8919-83C6AA48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5D28C-6C28-4B68-964D-A4632A3B8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67393-439F-4E69-8D26-08185890F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7609C-FC11-4170-B468-A48E87B66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B48D0F-7473-4A2A-822E-12053BC1C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A77C3B-F404-46C7-95C8-3E36BFAD5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72D7-D1CE-4470-BE10-4B03C971333A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21781-370D-49B4-9F38-8E14140F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C4DCAF-EC6B-4230-9959-F10EB4B9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D107-7E2E-4E14-999C-066F1F38B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1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DF9F-F179-474A-983A-D7CCB0AF0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DFB6F-C53B-461C-A974-BE097B23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72D7-D1CE-4470-BE10-4B03C971333A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52F39D-3590-40DA-BAD0-1E6D3D2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10635-EC91-4D39-9A87-AD8223C61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D107-7E2E-4E14-999C-066F1F38B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7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1D554-A33E-4EFB-A55F-3A2C8F40D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72D7-D1CE-4470-BE10-4B03C971333A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B3DFB-7FEE-4ABB-930D-DD7FB0D36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CC5A1-387F-42BB-9834-B56980D5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D107-7E2E-4E14-999C-066F1F38B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8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B2AA-5CAF-4DAB-BE85-8018E1912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84F40-9942-4492-BCA6-8E583DB70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AB533-73F8-491E-9D84-AA2B64A29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00044-8968-48E3-AEEE-51C9D4F59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72D7-D1CE-4470-BE10-4B03C971333A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629F4-969D-4FE4-8548-27F7C128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44C75-D0E6-4A7A-A190-53A07667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D107-7E2E-4E14-999C-066F1F38B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6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F299-3212-4929-A079-ED366AD4A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FF2DE4-3A4D-4F58-B5A1-4F9AC9D00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48199-9586-4001-8576-71C91799C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A65C9-E26B-44B4-BE43-A5CA586C5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72D7-D1CE-4470-BE10-4B03C971333A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144C6-F1A3-438E-83BC-B80CF227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E77FF-441A-4709-A9C9-500F07812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D107-7E2E-4E14-999C-066F1F38B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0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9B23C-CA32-4CA5-943A-E89AC2ECF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A0F90-FF7C-470C-B677-18D51A97E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930A-750C-41F8-A708-BBFAC6B96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872D7-D1CE-4470-BE10-4B03C971333A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FD2C4-1727-4385-9C48-24FF95C53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58161-E8F0-4677-BD27-77C889EE5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5D107-7E2E-4E14-999C-066F1F38B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6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F2346"/>
            </a:gs>
            <a:gs pos="100000">
              <a:srgbClr val="FF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6306122-6B21-49DE-A91E-C137C9DD934E}"/>
              </a:ext>
            </a:extLst>
          </p:cNvPr>
          <p:cNvSpPr/>
          <p:nvPr/>
        </p:nvSpPr>
        <p:spPr>
          <a:xfrm>
            <a:off x="7620000" y="-635000"/>
            <a:ext cx="3810000" cy="3810000"/>
          </a:xfrm>
          <a:prstGeom prst="ellipse">
            <a:avLst/>
          </a:prstGeom>
          <a:solidFill>
            <a:srgbClr val="5078B4">
              <a:alpha val="30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6E0DE1-E1E1-4C16-9DEB-5BCA23B19687}"/>
              </a:ext>
            </a:extLst>
          </p:cNvPr>
          <p:cNvSpPr/>
          <p:nvPr/>
        </p:nvSpPr>
        <p:spPr>
          <a:xfrm>
            <a:off x="-1016000" y="4445000"/>
            <a:ext cx="3175000" cy="3175000"/>
          </a:xfrm>
          <a:prstGeom prst="ellipse">
            <a:avLst/>
          </a:prstGeom>
          <a:solidFill>
            <a:srgbClr val="3C64A0">
              <a:alpha val="30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3255F9-D6C6-484D-8673-81572CD07061}"/>
              </a:ext>
            </a:extLst>
          </p:cNvPr>
          <p:cNvSpPr txBox="1"/>
          <p:nvPr/>
        </p:nvSpPr>
        <p:spPr>
          <a:xfrm>
            <a:off x="444500" y="483615"/>
            <a:ext cx="8255000" cy="249299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pt-BR" sz="5200" b="1" dirty="0">
                <a:solidFill>
                  <a:srgbClr val="FFFFFF"/>
                </a:solidFill>
                <a:latin typeface="Arial" panose="020B0604020202020204" pitchFamily="34" charset="0"/>
              </a:rPr>
              <a:t>MARRJA E INFORMACIONIT NÃ‹ WEB</a:t>
            </a:r>
            <a:endParaRPr lang="en-US" sz="52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254170-D6A7-4225-811E-A7E283D39ACF}"/>
              </a:ext>
            </a:extLst>
          </p:cNvPr>
          <p:cNvSpPr txBox="1"/>
          <p:nvPr/>
        </p:nvSpPr>
        <p:spPr>
          <a:xfrm>
            <a:off x="635000" y="2956004"/>
            <a:ext cx="8255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D700"/>
                </a:solidFill>
                <a:latin typeface="Arial" panose="020B0604020202020204" pitchFamily="34" charset="0"/>
              </a:rPr>
              <a:t>PageRank &amp; </a:t>
            </a:r>
            <a:r>
              <a:rPr lang="en-US" sz="3600" b="1" dirty="0" err="1">
                <a:solidFill>
                  <a:srgbClr val="FFD700"/>
                </a:solidFill>
                <a:latin typeface="Arial" panose="020B0604020202020204" pitchFamily="34" charset="0"/>
              </a:rPr>
              <a:t>analiza</a:t>
            </a:r>
            <a:r>
              <a:rPr lang="en-US" sz="3600" b="1" dirty="0">
                <a:solidFill>
                  <a:srgbClr val="FFD700"/>
                </a:solidFill>
                <a:latin typeface="Arial" panose="020B0604020202020204" pitchFamily="34" charset="0"/>
              </a:rPr>
              <a:t> e </a:t>
            </a:r>
            <a:r>
              <a:rPr lang="en-US" sz="3600" b="1" dirty="0" err="1">
                <a:solidFill>
                  <a:srgbClr val="FFD700"/>
                </a:solidFill>
                <a:latin typeface="Arial" panose="020B0604020202020204" pitchFamily="34" charset="0"/>
              </a:rPr>
              <a:t>hiperlidhjeve</a:t>
            </a:r>
            <a:endParaRPr lang="en-US" sz="3600" b="1" dirty="0">
              <a:solidFill>
                <a:srgbClr val="FFD7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B6CF44-BED0-4CAD-99A3-C290838B3528}"/>
              </a:ext>
            </a:extLst>
          </p:cNvPr>
          <p:cNvSpPr/>
          <p:nvPr/>
        </p:nvSpPr>
        <p:spPr>
          <a:xfrm>
            <a:off x="1905000" y="3741340"/>
            <a:ext cx="5715000" cy="1084659"/>
          </a:xfrm>
          <a:prstGeom prst="roundRect">
            <a:avLst/>
          </a:prstGeom>
          <a:solidFill>
            <a:srgbClr val="FFFFFF">
              <a:alpha val="90000"/>
            </a:srgbClr>
          </a:solidFill>
          <a:ln w="38100">
            <a:solidFill>
              <a:srgbClr val="FFD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273B5F-F00A-41AB-928A-208E4526FE39}"/>
              </a:ext>
            </a:extLst>
          </p:cNvPr>
          <p:cNvSpPr txBox="1"/>
          <p:nvPr/>
        </p:nvSpPr>
        <p:spPr>
          <a:xfrm>
            <a:off x="2159000" y="3971329"/>
            <a:ext cx="5207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b="1" dirty="0" err="1"/>
              <a:t>ðŸ“š</a:t>
            </a:r>
            <a:r>
              <a:rPr lang="en-US" b="1" dirty="0"/>
              <a:t> </a:t>
            </a:r>
            <a:r>
              <a:rPr lang="en-US" b="1" dirty="0" err="1"/>
              <a:t>Bazuar</a:t>
            </a:r>
            <a:r>
              <a:rPr lang="en-US" b="1" dirty="0"/>
              <a:t> </a:t>
            </a:r>
            <a:r>
              <a:rPr lang="en-US" b="1" dirty="0" err="1"/>
              <a:t>nÃ</a:t>
            </a:r>
            <a:r>
              <a:rPr lang="en-US" b="1" dirty="0"/>
              <a:t>«: 'Web Data Mining' </a:t>
            </a:r>
            <a:r>
              <a:rPr lang="en-US" b="1" dirty="0" err="1"/>
              <a:t>nga</a:t>
            </a:r>
            <a:r>
              <a:rPr lang="en-US" b="1" dirty="0"/>
              <a:t> Bing Liu</a:t>
            </a:r>
          </a:p>
          <a:p>
            <a:pPr algn="ctr"/>
            <a:r>
              <a:rPr lang="en-US" b="1" dirty="0" err="1"/>
              <a:t>ðŸ</a:t>
            </a:r>
            <a:r>
              <a:rPr lang="en-US" b="1" dirty="0"/>
              <a:t>“– </a:t>
            </a:r>
            <a:r>
              <a:rPr lang="en-US" b="1" dirty="0" err="1"/>
              <a:t>Kapitulli</a:t>
            </a:r>
            <a:r>
              <a:rPr lang="en-US" b="1" dirty="0"/>
              <a:t> 10-11: </a:t>
            </a:r>
            <a:r>
              <a:rPr lang="en-US" b="1" dirty="0" err="1"/>
              <a:t>Renditja</a:t>
            </a:r>
            <a:r>
              <a:rPr lang="en-US" b="1" dirty="0"/>
              <a:t> </a:t>
            </a:r>
            <a:r>
              <a:rPr lang="en-US" b="1" dirty="0" err="1"/>
              <a:t>bazuar</a:t>
            </a:r>
            <a:r>
              <a:rPr lang="en-US" b="1" dirty="0"/>
              <a:t> </a:t>
            </a:r>
            <a:r>
              <a:rPr lang="en-US" b="1" dirty="0" err="1"/>
              <a:t>nÃ</a:t>
            </a:r>
            <a:r>
              <a:rPr lang="en-US" b="1" dirty="0"/>
              <a:t>« </a:t>
            </a:r>
            <a:r>
              <a:rPr lang="en-US" b="1" dirty="0" err="1"/>
              <a:t>lidhje</a:t>
            </a:r>
            <a:endParaRPr lang="en-US" b="1" dirty="0"/>
          </a:p>
        </p:txBody>
      </p:sp>
      <p:sp>
        <p:nvSpPr>
          <p:cNvPr id="8" name="Action Button: Go Home 7">
            <a:extLst>
              <a:ext uri="{FF2B5EF4-FFF2-40B4-BE49-F238E27FC236}">
                <a16:creationId xmlns:a16="http://schemas.microsoft.com/office/drawing/2014/main" id="{AFCFB3AA-5BE4-4E1D-8BE0-D9B354D7D07F}"/>
              </a:ext>
            </a:extLst>
          </p:cNvPr>
          <p:cNvSpPr/>
          <p:nvPr/>
        </p:nvSpPr>
        <p:spPr>
          <a:xfrm>
            <a:off x="4191000" y="5334000"/>
            <a:ext cx="762000" cy="762000"/>
          </a:xfrm>
          <a:prstGeom prst="actionButtonHome">
            <a:avLst/>
          </a:prstGeom>
          <a:solidFill>
            <a:srgbClr val="FFD700"/>
          </a:solidFill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81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4856-BB2D-4FFB-9076-601A3D30D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REAL-WORLD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F0AC4-4FCF-4685-9D1A-DCAD8BD77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53331"/>
            <a:ext cx="7886700" cy="4351338"/>
          </a:xfrm>
        </p:spPr>
        <p:txBody>
          <a:bodyPr>
            <a:noAutofit/>
          </a:bodyPr>
          <a:lstStyle/>
          <a:p>
            <a:r>
              <a:rPr lang="en-US" sz="1200" dirty="0"/>
              <a:t>SEARCH ENGINES:</a:t>
            </a:r>
          </a:p>
          <a:p>
            <a:r>
              <a:rPr lang="en-US" sz="1200" dirty="0" err="1"/>
              <a:t>âœ</a:t>
            </a:r>
            <a:r>
              <a:rPr lang="en-US" sz="1200" dirty="0"/>
              <a:t>“ Google Search: PageRank as primary ranking factor</a:t>
            </a:r>
          </a:p>
          <a:p>
            <a:r>
              <a:rPr lang="en-US" sz="1200" dirty="0" err="1"/>
              <a:t>âœ</a:t>
            </a:r>
            <a:r>
              <a:rPr lang="en-US" sz="1200" dirty="0"/>
              <a:t>“ Bing: Modified PageRank algorithms</a:t>
            </a:r>
          </a:p>
          <a:p>
            <a:r>
              <a:rPr lang="en-US" sz="1200" dirty="0" err="1"/>
              <a:t>âœ</a:t>
            </a:r>
            <a:r>
              <a:rPr lang="en-US" sz="1200" dirty="0"/>
              <a:t>“ Query-independent global importance scores</a:t>
            </a:r>
          </a:p>
          <a:p>
            <a:endParaRPr lang="en-US" sz="1200" dirty="0"/>
          </a:p>
          <a:p>
            <a:r>
              <a:rPr lang="en-US" sz="1200" dirty="0"/>
              <a:t>SOCIAL NETWORKS:</a:t>
            </a:r>
          </a:p>
          <a:p>
            <a:r>
              <a:rPr lang="en-US" sz="1200" dirty="0" err="1"/>
              <a:t>âœ</a:t>
            </a:r>
            <a:r>
              <a:rPr lang="en-US" sz="1200" dirty="0"/>
              <a:t>“ Twitter: Identify influential users</a:t>
            </a:r>
          </a:p>
          <a:p>
            <a:r>
              <a:rPr lang="en-US" sz="1200" dirty="0" err="1"/>
              <a:t>âœ</a:t>
            </a:r>
            <a:r>
              <a:rPr lang="en-US" sz="1200" dirty="0"/>
              <a:t>“ Facebook: News feed ranking</a:t>
            </a:r>
          </a:p>
          <a:p>
            <a:r>
              <a:rPr lang="en-US" sz="1200" dirty="0" err="1"/>
              <a:t>âœ</a:t>
            </a:r>
            <a:r>
              <a:rPr lang="en-US" sz="1200" dirty="0"/>
              <a:t>“ LinkedIn: Profile visibility and recommendations</a:t>
            </a:r>
          </a:p>
          <a:p>
            <a:endParaRPr lang="en-US" sz="1200" dirty="0"/>
          </a:p>
          <a:p>
            <a:r>
              <a:rPr lang="en-US" sz="1200" dirty="0"/>
              <a:t>LINK SPAM DETECTION:</a:t>
            </a:r>
          </a:p>
          <a:p>
            <a:r>
              <a:rPr lang="en-US" sz="1200" dirty="0" err="1"/>
              <a:t>âœ</a:t>
            </a:r>
            <a:r>
              <a:rPr lang="en-US" sz="1200" dirty="0"/>
              <a:t>“ </a:t>
            </a:r>
            <a:r>
              <a:rPr lang="en-US" sz="1200" dirty="0" err="1"/>
              <a:t>TrustRank</a:t>
            </a:r>
            <a:r>
              <a:rPr lang="en-US" sz="1200" dirty="0"/>
              <a:t> algorithm (Bing Liu, p. 441)</a:t>
            </a:r>
          </a:p>
          <a:p>
            <a:r>
              <a:rPr lang="en-US" sz="1200" dirty="0" err="1"/>
              <a:t>âœ</a:t>
            </a:r>
            <a:r>
              <a:rPr lang="en-US" sz="1200" dirty="0"/>
              <a:t>“ Detect link farms and manipulation</a:t>
            </a:r>
          </a:p>
          <a:p>
            <a:r>
              <a:rPr lang="en-US" sz="1200" dirty="0" err="1"/>
              <a:t>âœ</a:t>
            </a:r>
            <a:r>
              <a:rPr lang="en-US" sz="1200" dirty="0"/>
              <a:t>“ Combat search engine spam</a:t>
            </a:r>
          </a:p>
          <a:p>
            <a:endParaRPr lang="en-US" sz="1200" dirty="0"/>
          </a:p>
          <a:p>
            <a:r>
              <a:rPr lang="en-US" sz="1200" dirty="0"/>
              <a:t>OTHER APPLICATIONS:</a:t>
            </a:r>
          </a:p>
          <a:p>
            <a:r>
              <a:rPr lang="en-US" sz="1200" dirty="0" err="1"/>
              <a:t>âœ</a:t>
            </a:r>
            <a:r>
              <a:rPr lang="en-US" sz="1200" dirty="0"/>
              <a:t>“ Recommendation Systems: Item importance</a:t>
            </a:r>
          </a:p>
          <a:p>
            <a:r>
              <a:rPr lang="en-US" sz="1200" dirty="0" err="1"/>
              <a:t>âœ</a:t>
            </a:r>
            <a:r>
              <a:rPr lang="en-US" sz="1200" dirty="0"/>
              <a:t>“ Citation Analysis: Research paper impact</a:t>
            </a:r>
          </a:p>
          <a:p>
            <a:r>
              <a:rPr lang="en-US" sz="1200" dirty="0" err="1"/>
              <a:t>âœ</a:t>
            </a:r>
            <a:r>
              <a:rPr lang="en-US" sz="1200" dirty="0"/>
              <a:t>“ Protein Networks: Identify key proteins</a:t>
            </a:r>
          </a:p>
          <a:p>
            <a:r>
              <a:rPr lang="en-US" sz="1200" dirty="0" err="1"/>
              <a:t>âœ</a:t>
            </a:r>
            <a:r>
              <a:rPr lang="en-US" sz="1200" dirty="0"/>
              <a:t>“ Transportation: Traffic flow optimization</a:t>
            </a:r>
          </a:p>
        </p:txBody>
      </p:sp>
    </p:spTree>
    <p:extLst>
      <p:ext uri="{BB962C8B-B14F-4D97-AF65-F5344CB8AC3E}">
        <p14:creationId xmlns:p14="http://schemas.microsoft.com/office/powerpoint/2010/main" val="2157813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B987-5185-476E-9B56-75987CDE2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2249"/>
            <a:ext cx="7886700" cy="1325563"/>
          </a:xfrm>
        </p:spPr>
        <p:txBody>
          <a:bodyPr/>
          <a:lstStyle/>
          <a:p>
            <a:r>
              <a:rPr lang="en-US" dirty="0"/>
              <a:t>PYTHON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44B1A-089C-4B34-AEA8-2689AD2D94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6A8C9F-0B05-4697-A4C6-4A0F4788AB82}"/>
              </a:ext>
            </a:extLst>
          </p:cNvPr>
          <p:cNvSpPr/>
          <p:nvPr/>
        </p:nvSpPr>
        <p:spPr>
          <a:xfrm>
            <a:off x="508000" y="1270000"/>
            <a:ext cx="8240074" cy="5080000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B73DF-A705-41A5-AB26-0134F832E95E}"/>
              </a:ext>
            </a:extLst>
          </p:cNvPr>
          <p:cNvSpPr txBox="1"/>
          <p:nvPr/>
        </p:nvSpPr>
        <p:spPr>
          <a:xfrm>
            <a:off x="635000" y="1397000"/>
            <a:ext cx="8890000" cy="432426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100">
                <a:solidFill>
                  <a:srgbClr val="DCDCDC"/>
                </a:solidFill>
                <a:latin typeface="Consolas" panose="020B0609020204030204" pitchFamily="49" charset="0"/>
              </a:rPr>
              <a:t># PageRank Implementation</a:t>
            </a:r>
          </a:p>
          <a:p>
            <a:r>
              <a:rPr lang="en-US" sz="1100">
                <a:solidFill>
                  <a:srgbClr val="DCDCDC"/>
                </a:solidFill>
                <a:latin typeface="Consolas" panose="020B0609020204030204" pitchFamily="49" charset="0"/>
              </a:rPr>
              <a:t>def calculate_pagerank(graph, d=0.85, max_iter=100):</a:t>
            </a:r>
          </a:p>
          <a:p>
            <a:r>
              <a:rPr lang="en-US" sz="1100">
                <a:solidFill>
                  <a:srgbClr val="DCDCDC"/>
                </a:solidFill>
                <a:latin typeface="Consolas" panose="020B0609020204030204" pitchFamily="49" charset="0"/>
              </a:rPr>
              <a:t>    N = len(graph)</a:t>
            </a:r>
          </a:p>
          <a:p>
            <a:r>
              <a:rPr lang="en-US" sz="1100">
                <a:solidFill>
                  <a:srgbClr val="DCDCDC"/>
                </a:solidFill>
                <a:latin typeface="Consolas" panose="020B0609020204030204" pitchFamily="49" charset="0"/>
              </a:rPr>
              <a:t>    pagerank = {page: 1/N for page in graph}</a:t>
            </a:r>
          </a:p>
          <a:p>
            <a:r>
              <a:rPr lang="en-US" sz="110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100">
                <a:solidFill>
                  <a:srgbClr val="DCDCDC"/>
                </a:solidFill>
                <a:latin typeface="Consolas" panose="020B0609020204030204" pitchFamily="49" charset="0"/>
              </a:rPr>
              <a:t>    for iteration in range(max_iter):</a:t>
            </a:r>
          </a:p>
          <a:p>
            <a:r>
              <a:rPr lang="en-US" sz="1100">
                <a:solidFill>
                  <a:srgbClr val="DCDCDC"/>
                </a:solidFill>
                <a:latin typeface="Consolas" panose="020B0609020204030204" pitchFamily="49" charset="0"/>
              </a:rPr>
              <a:t>        new_pr = {}</a:t>
            </a:r>
          </a:p>
          <a:p>
            <a:r>
              <a:rPr lang="en-US" sz="110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100">
                <a:solidFill>
                  <a:srgbClr val="DCDCDC"/>
                </a:solidFill>
                <a:latin typeface="Consolas" panose="020B0609020204030204" pitchFamily="49" charset="0"/>
              </a:rPr>
              <a:t>        for page in graph:</a:t>
            </a:r>
          </a:p>
          <a:p>
            <a:r>
              <a:rPr lang="en-US" sz="1100">
                <a:solidFill>
                  <a:srgbClr val="DCDCDC"/>
                </a:solidFill>
                <a:latin typeface="Consolas" panose="020B0609020204030204" pitchFamily="49" charset="0"/>
              </a:rPr>
              <a:t>            # Teleportation</a:t>
            </a:r>
          </a:p>
          <a:p>
            <a:r>
              <a:rPr lang="en-US" sz="1100">
                <a:solidFill>
                  <a:srgbClr val="DCDCDC"/>
                </a:solidFill>
                <a:latin typeface="Consolas" panose="020B0609020204030204" pitchFamily="49" charset="0"/>
              </a:rPr>
              <a:t>            rank = (1 - d) / N</a:t>
            </a:r>
          </a:p>
          <a:p>
            <a:r>
              <a:rPr lang="en-US" sz="1100">
                <a:solidFill>
                  <a:srgbClr val="DCDCDC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100">
                <a:solidFill>
                  <a:srgbClr val="DCDCDC"/>
                </a:solidFill>
                <a:latin typeface="Consolas" panose="020B0609020204030204" pitchFamily="49" charset="0"/>
              </a:rPr>
              <a:t>            # Link contributions</a:t>
            </a:r>
          </a:p>
          <a:p>
            <a:r>
              <a:rPr lang="en-US" sz="1100">
                <a:solidFill>
                  <a:srgbClr val="DCDCDC"/>
                </a:solidFill>
                <a:latin typeface="Consolas" panose="020B0609020204030204" pitchFamily="49" charset="0"/>
              </a:rPr>
              <a:t>            for inbound in inbound_links[page]:</a:t>
            </a:r>
          </a:p>
          <a:p>
            <a:r>
              <a:rPr lang="en-US" sz="1100">
                <a:solidFill>
                  <a:srgbClr val="DCDCDC"/>
                </a:solidFill>
                <a:latin typeface="Consolas" panose="020B0609020204030204" pitchFamily="49" charset="0"/>
              </a:rPr>
              <a:t>                out_count = len(graph[inbound])</a:t>
            </a:r>
          </a:p>
          <a:p>
            <a:r>
              <a:rPr lang="en-US" sz="1100">
                <a:solidFill>
                  <a:srgbClr val="DCDCDC"/>
                </a:solidFill>
                <a:latin typeface="Consolas" panose="020B0609020204030204" pitchFamily="49" charset="0"/>
              </a:rPr>
              <a:t>                rank += d * pagerank[inbound] / out_count</a:t>
            </a:r>
          </a:p>
          <a:p>
            <a:r>
              <a:rPr lang="en-US" sz="1100">
                <a:solidFill>
                  <a:srgbClr val="DCDCDC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100">
                <a:solidFill>
                  <a:srgbClr val="DCDCDC"/>
                </a:solidFill>
                <a:latin typeface="Consolas" panose="020B0609020204030204" pitchFamily="49" charset="0"/>
              </a:rPr>
              <a:t>            new_pr[page] = rank</a:t>
            </a:r>
          </a:p>
          <a:p>
            <a:r>
              <a:rPr lang="en-US" sz="110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100">
                <a:solidFill>
                  <a:srgbClr val="DCDCDC"/>
                </a:solidFill>
                <a:latin typeface="Consolas" panose="020B0609020204030204" pitchFamily="49" charset="0"/>
              </a:rPr>
              <a:t>        # Check convergence</a:t>
            </a:r>
          </a:p>
          <a:p>
            <a:r>
              <a:rPr lang="en-US" sz="1100">
                <a:solidFill>
                  <a:srgbClr val="DCDCDC"/>
                </a:solidFill>
                <a:latin typeface="Consolas" panose="020B0609020204030204" pitchFamily="49" charset="0"/>
              </a:rPr>
              <a:t>        if converged(pagerank, new_pr):</a:t>
            </a:r>
          </a:p>
          <a:p>
            <a:r>
              <a:rPr lang="en-US" sz="1100">
                <a:solidFill>
                  <a:srgbClr val="DCDCDC"/>
                </a:solidFill>
                <a:latin typeface="Consolas" panose="020B0609020204030204" pitchFamily="49" charset="0"/>
              </a:rPr>
              <a:t>            break</a:t>
            </a:r>
          </a:p>
          <a:p>
            <a:r>
              <a:rPr lang="en-US" sz="1100">
                <a:solidFill>
                  <a:srgbClr val="DCDCDC"/>
                </a:solidFill>
                <a:latin typeface="Consolas" panose="020B0609020204030204" pitchFamily="49" charset="0"/>
              </a:rPr>
              <a:t>        pagerank = new_pr</a:t>
            </a:r>
          </a:p>
          <a:p>
            <a:r>
              <a:rPr lang="en-US" sz="110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100">
                <a:solidFill>
                  <a:srgbClr val="DCDCDC"/>
                </a:solidFill>
                <a:latin typeface="Consolas" panose="020B0609020204030204" pitchFamily="49" charset="0"/>
              </a:rPr>
              <a:t>    return pagerank</a:t>
            </a:r>
          </a:p>
        </p:txBody>
      </p:sp>
    </p:spTree>
    <p:extLst>
      <p:ext uri="{BB962C8B-B14F-4D97-AF65-F5344CB8AC3E}">
        <p14:creationId xmlns:p14="http://schemas.microsoft.com/office/powerpoint/2010/main" val="859660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848C8-998C-44FB-831F-39FA716EE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7736"/>
            <a:ext cx="7886700" cy="1325563"/>
          </a:xfrm>
        </p:spPr>
        <p:txBody>
          <a:bodyPr/>
          <a:lstStyle/>
          <a:p>
            <a:r>
              <a:rPr lang="en-US" dirty="0"/>
              <a:t>CONCLUSIONS &amp; KEY TAKEAWAYS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AE373-D528-4FA3-8C55-1052265E0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26005"/>
            <a:ext cx="7886700" cy="4351338"/>
          </a:xfrm>
        </p:spPr>
        <p:txBody>
          <a:bodyPr>
            <a:noAutofit/>
          </a:bodyPr>
          <a:lstStyle/>
          <a:p>
            <a:r>
              <a:rPr lang="en-US" sz="1200" dirty="0"/>
              <a:t>KEY CONCEPTS MASTERED:</a:t>
            </a:r>
          </a:p>
          <a:p>
            <a:r>
              <a:rPr lang="en-US" sz="1200" dirty="0" err="1"/>
              <a:t>âœ</a:t>
            </a:r>
            <a:r>
              <a:rPr lang="en-US" sz="1200" dirty="0"/>
              <a:t>… PageRank algorithm theory and implementation</a:t>
            </a:r>
          </a:p>
          <a:p>
            <a:r>
              <a:rPr lang="en-US" sz="1200" dirty="0" err="1"/>
              <a:t>âœ</a:t>
            </a:r>
            <a:r>
              <a:rPr lang="en-US" sz="1200" dirty="0"/>
              <a:t>… HITS algorithm (Hubs and Authorities)</a:t>
            </a:r>
          </a:p>
          <a:p>
            <a:r>
              <a:rPr lang="en-US" sz="1200" dirty="0" err="1"/>
              <a:t>âœ</a:t>
            </a:r>
            <a:r>
              <a:rPr lang="en-US" sz="1200" dirty="0"/>
              <a:t>… Web graph structure and analysis</a:t>
            </a:r>
          </a:p>
          <a:p>
            <a:r>
              <a:rPr lang="en-US" sz="1200" dirty="0" err="1"/>
              <a:t>âœ</a:t>
            </a:r>
            <a:r>
              <a:rPr lang="en-US" sz="1200" dirty="0"/>
              <a:t>… Random surfer model and damping factor</a:t>
            </a:r>
          </a:p>
          <a:p>
            <a:r>
              <a:rPr lang="en-US" sz="1200" dirty="0" err="1"/>
              <a:t>âœ</a:t>
            </a:r>
            <a:r>
              <a:rPr lang="en-US" sz="1200" dirty="0"/>
              <a:t>… Power iteration method for convergence</a:t>
            </a:r>
          </a:p>
          <a:p>
            <a:endParaRPr lang="en-US" sz="1200" dirty="0"/>
          </a:p>
          <a:p>
            <a:r>
              <a:rPr lang="en-US" sz="1200" dirty="0"/>
              <a:t>PRACTICAL SKILLS:</a:t>
            </a:r>
          </a:p>
          <a:p>
            <a:r>
              <a:rPr lang="en-US" sz="1200" dirty="0" err="1"/>
              <a:t>âœ</a:t>
            </a:r>
            <a:r>
              <a:rPr lang="en-US" sz="1200" dirty="0"/>
              <a:t>“ Implemented PageRank from scratch in Python</a:t>
            </a:r>
          </a:p>
          <a:p>
            <a:r>
              <a:rPr lang="en-US" sz="1200" dirty="0" err="1"/>
              <a:t>âœ</a:t>
            </a:r>
            <a:r>
              <a:rPr lang="en-US" sz="1200" dirty="0"/>
              <a:t>“ Analyzed web graph with </a:t>
            </a:r>
            <a:r>
              <a:rPr lang="en-US" sz="1200" dirty="0" err="1"/>
              <a:t>NetworkX</a:t>
            </a:r>
            <a:endParaRPr lang="en-US" sz="1200" dirty="0"/>
          </a:p>
          <a:p>
            <a:r>
              <a:rPr lang="en-US" sz="1200" dirty="0" err="1"/>
              <a:t>âœ</a:t>
            </a:r>
            <a:r>
              <a:rPr lang="en-US" sz="1200" dirty="0"/>
              <a:t>“ Calculated multiple centrality measures</a:t>
            </a:r>
          </a:p>
          <a:p>
            <a:r>
              <a:rPr lang="en-US" sz="1200" dirty="0" err="1"/>
              <a:t>âœ</a:t>
            </a:r>
            <a:r>
              <a:rPr lang="en-US" sz="1200" dirty="0"/>
              <a:t>“ Generated comprehensive CSV reports</a:t>
            </a:r>
          </a:p>
          <a:p>
            <a:endParaRPr lang="en-US" sz="1200" dirty="0"/>
          </a:p>
          <a:p>
            <a:r>
              <a:rPr lang="en-US" sz="1200" dirty="0"/>
              <a:t>REFERENCES:</a:t>
            </a:r>
          </a:p>
          <a:p>
            <a:r>
              <a:rPr lang="en-US" sz="1200" dirty="0" err="1"/>
              <a:t>ðŸ“š</a:t>
            </a:r>
            <a:r>
              <a:rPr lang="en-US" sz="1200" dirty="0"/>
              <a:t> Bing Liu - 'Web Data Mining' (Chapters 10-11)</a:t>
            </a:r>
          </a:p>
          <a:p>
            <a:r>
              <a:rPr lang="en-US" sz="1200" dirty="0" err="1"/>
              <a:t>ðŸ</a:t>
            </a:r>
            <a:r>
              <a:rPr lang="en-US" sz="1200" dirty="0"/>
              <a:t>”— Original PageRank Paper: Page &amp; Brin (1998)</a:t>
            </a:r>
          </a:p>
          <a:p>
            <a:r>
              <a:rPr lang="en-US" sz="1200" dirty="0" err="1"/>
              <a:t>ðŸ</a:t>
            </a:r>
            <a:r>
              <a:rPr lang="en-US" sz="1200" dirty="0"/>
              <a:t>”¬ </a:t>
            </a:r>
            <a:r>
              <a:rPr lang="en-US" sz="1200" dirty="0" err="1"/>
              <a:t>NetworkX</a:t>
            </a:r>
            <a:r>
              <a:rPr lang="en-US" sz="1200" dirty="0"/>
              <a:t> Documentation</a:t>
            </a:r>
          </a:p>
          <a:p>
            <a:endParaRPr lang="en-US" sz="1200" dirty="0"/>
          </a:p>
          <a:p>
            <a:r>
              <a:rPr lang="en-US" sz="1200" dirty="0"/>
              <a:t>FILES GENERATED: 5 CSV files with detailed 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07016B-845F-4341-B48F-7B41288C495F}"/>
              </a:ext>
            </a:extLst>
          </p:cNvPr>
          <p:cNvSpPr/>
          <p:nvPr/>
        </p:nvSpPr>
        <p:spPr>
          <a:xfrm>
            <a:off x="4466473" y="4361468"/>
            <a:ext cx="3810000" cy="762000"/>
          </a:xfrm>
          <a:prstGeom prst="rect">
            <a:avLst/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FFFFFF"/>
                </a:solidFill>
              </a:rPr>
              <a:t>THANK YOU!</a:t>
            </a:r>
          </a:p>
          <a:p>
            <a:pPr algn="ctr"/>
            <a:r>
              <a:rPr lang="en-US" sz="2200" b="1" dirty="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20666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F7541E-7274-4E80-97C0-05CC553A89E0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2AD924-AAE5-4050-9A22-615A9A903DD8}"/>
              </a:ext>
            </a:extLst>
          </p:cNvPr>
          <p:cNvSpPr txBox="1"/>
          <p:nvPr/>
        </p:nvSpPr>
        <p:spPr>
          <a:xfrm>
            <a:off x="254000" y="152400"/>
            <a:ext cx="8636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2800" b="1">
                <a:solidFill>
                  <a:srgbClr val="FFFFFF"/>
                </a:solidFill>
              </a:rPr>
              <a:t>âš–ï¸ KRAHASIMI I ALGORITMEVE - TÃ‹ DHÃ‹NA REALE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B89D45-3C8F-4ADB-AC6E-50D04E8CC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330316"/>
              </p:ext>
            </p:extLst>
          </p:nvPr>
        </p:nvGraphicFramePr>
        <p:xfrm>
          <a:off x="508000" y="1143000"/>
          <a:ext cx="8127999" cy="381000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4366302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40213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67031897"/>
                    </a:ext>
                  </a:extLst>
                </a:gridCol>
              </a:tblGrid>
              <a:tr h="293077">
                <a:tc>
                  <a:txBody>
                    <a:bodyPr/>
                    <a:lstStyle/>
                    <a:p>
                      <a:r>
                        <a:rPr lang="en-US" sz="1200" dirty="0"/>
                        <a:t>FAQJA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CUSTOM PR</a:t>
                      </a:r>
                      <a:endParaRPr lang="en-US" sz="1200" b="1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NETWORKX PR</a:t>
                      </a:r>
                      <a:endParaRPr lang="en-US" sz="1200" b="1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216246"/>
                  </a:ext>
                </a:extLst>
              </a:tr>
              <a:tr h="293077">
                <a:tc>
                  <a:txBody>
                    <a:bodyPr/>
                    <a:lstStyle/>
                    <a:p>
                      <a:r>
                        <a:rPr lang="en-US" sz="1100"/>
                        <a:t>HomePage</a:t>
                      </a:r>
                      <a:endParaRPr 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0,2227</a:t>
                      </a:r>
                      <a:endParaRPr lang="en-US" sz="11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0,2227</a:t>
                      </a:r>
                      <a:endParaRPr lang="en-US" sz="11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317670"/>
                  </a:ext>
                </a:extLst>
              </a:tr>
              <a:tr h="293077">
                <a:tc>
                  <a:txBody>
                    <a:bodyPr/>
                    <a:lstStyle/>
                    <a:p>
                      <a:r>
                        <a:rPr lang="en-US" sz="1100"/>
                        <a:t>AboutUs</a:t>
                      </a:r>
                      <a:endParaRPr 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0,1527</a:t>
                      </a:r>
                      <a:endParaRPr lang="en-US" sz="11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0,1527</a:t>
                      </a:r>
                      <a:endParaRPr lang="en-US" sz="11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24193"/>
                  </a:ext>
                </a:extLst>
              </a:tr>
              <a:tr h="293077">
                <a:tc>
                  <a:txBody>
                    <a:bodyPr/>
                    <a:lstStyle/>
                    <a:p>
                      <a:r>
                        <a:rPr lang="en-US" sz="1100"/>
                        <a:t>Products</a:t>
                      </a:r>
                      <a:endParaRPr 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0,1353</a:t>
                      </a:r>
                      <a:endParaRPr lang="en-US" sz="11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0,1353</a:t>
                      </a:r>
                      <a:endParaRPr lang="en-US" sz="11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286898"/>
                  </a:ext>
                </a:extLst>
              </a:tr>
              <a:tr h="293077">
                <a:tc>
                  <a:txBody>
                    <a:bodyPr/>
                    <a:lstStyle/>
                    <a:p>
                      <a:r>
                        <a:rPr lang="en-US" sz="1100"/>
                        <a:t>Services</a:t>
                      </a:r>
                      <a:endParaRPr 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0,1268</a:t>
                      </a:r>
                      <a:endParaRPr lang="en-US" sz="11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0,1268</a:t>
                      </a:r>
                      <a:endParaRPr lang="en-US" sz="11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835570"/>
                  </a:ext>
                </a:extLst>
              </a:tr>
              <a:tr h="293077">
                <a:tc>
                  <a:txBody>
                    <a:bodyPr/>
                    <a:lstStyle/>
                    <a:p>
                      <a:r>
                        <a:rPr lang="en-US" sz="1100"/>
                        <a:t>Contact</a:t>
                      </a:r>
                      <a:endParaRPr 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0,0833</a:t>
                      </a:r>
                      <a:endParaRPr lang="en-US" sz="11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0,0833</a:t>
                      </a:r>
                      <a:endParaRPr lang="en-US" sz="11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18582"/>
                  </a:ext>
                </a:extLst>
              </a:tr>
              <a:tr h="293077">
                <a:tc>
                  <a:txBody>
                    <a:bodyPr/>
                    <a:lstStyle/>
                    <a:p>
                      <a:r>
                        <a:rPr lang="en-US" sz="1100"/>
                        <a:t>Team</a:t>
                      </a:r>
                      <a:endParaRPr 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0,0795</a:t>
                      </a:r>
                      <a:endParaRPr lang="en-US" sz="11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0,0795</a:t>
                      </a:r>
                      <a:endParaRPr lang="en-US" sz="11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550039"/>
                  </a:ext>
                </a:extLst>
              </a:tr>
              <a:tr h="293077">
                <a:tc>
                  <a:txBody>
                    <a:bodyPr/>
                    <a:lstStyle/>
                    <a:p>
                      <a:r>
                        <a:rPr lang="en-US" sz="1100"/>
                        <a:t>History</a:t>
                      </a:r>
                      <a:endParaRPr 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0,0558</a:t>
                      </a:r>
                      <a:endParaRPr lang="en-US" sz="11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0,0558</a:t>
                      </a:r>
                      <a:endParaRPr lang="en-US" sz="11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845987"/>
                  </a:ext>
                </a:extLst>
              </a:tr>
              <a:tr h="293077">
                <a:tc>
                  <a:txBody>
                    <a:bodyPr/>
                    <a:lstStyle/>
                    <a:p>
                      <a:r>
                        <a:rPr lang="en-US" sz="1100"/>
                        <a:t>Reviews</a:t>
                      </a:r>
                      <a:endParaRPr 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0,0544</a:t>
                      </a:r>
                      <a:endParaRPr lang="en-US" sz="11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0,0544</a:t>
                      </a:r>
                      <a:endParaRPr lang="en-US" sz="11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742786"/>
                  </a:ext>
                </a:extLst>
              </a:tr>
              <a:tr h="293077">
                <a:tc>
                  <a:txBody>
                    <a:bodyPr/>
                    <a:lstStyle/>
                    <a:p>
                      <a:r>
                        <a:rPr lang="en-US" sz="1100"/>
                        <a:t>Pricing</a:t>
                      </a:r>
                      <a:endParaRPr 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0,0484</a:t>
                      </a:r>
                      <a:endParaRPr lang="en-US" sz="11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0,0484</a:t>
                      </a:r>
                      <a:endParaRPr lang="en-US" sz="11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342186"/>
                  </a:ext>
                </a:extLst>
              </a:tr>
              <a:tr h="293077">
                <a:tc>
                  <a:txBody>
                    <a:bodyPr/>
                    <a:lstStyle/>
                    <a:p>
                      <a:r>
                        <a:rPr lang="en-US" sz="1100"/>
                        <a:t>FAQ</a:t>
                      </a:r>
                      <a:endParaRPr 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0,0160</a:t>
                      </a:r>
                      <a:endParaRPr lang="en-US" sz="11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0,0160</a:t>
                      </a:r>
                      <a:endParaRPr lang="en-US" sz="11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450604"/>
                  </a:ext>
                </a:extLst>
              </a:tr>
              <a:tr h="293077">
                <a:tc>
                  <a:txBody>
                    <a:bodyPr/>
                    <a:lstStyle/>
                    <a:p>
                      <a:r>
                        <a:rPr lang="en-US" sz="1100"/>
                        <a:t>Support</a:t>
                      </a:r>
                      <a:endParaRPr 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0,0125</a:t>
                      </a:r>
                      <a:endParaRPr lang="en-US" sz="11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0,0125</a:t>
                      </a:r>
                      <a:endParaRPr lang="en-US" sz="11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427583"/>
                  </a:ext>
                </a:extLst>
              </a:tr>
              <a:tr h="293077">
                <a:tc>
                  <a:txBody>
                    <a:bodyPr/>
                    <a:lstStyle/>
                    <a:p>
                      <a:r>
                        <a:rPr lang="en-US" sz="1100"/>
                        <a:t>Blog</a:t>
                      </a:r>
                      <a:endParaRPr 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0,0125</a:t>
                      </a:r>
                      <a:endParaRPr lang="en-US" sz="11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0,0125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263253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4241DE-652B-4C0D-8BD6-89ECE3327619}"/>
              </a:ext>
            </a:extLst>
          </p:cNvPr>
          <p:cNvSpPr/>
          <p:nvPr/>
        </p:nvSpPr>
        <p:spPr>
          <a:xfrm>
            <a:off x="508000" y="5207000"/>
            <a:ext cx="8128000" cy="1143000"/>
          </a:xfrm>
          <a:prstGeom prst="roundRect">
            <a:avLst/>
          </a:prstGeom>
          <a:solidFill>
            <a:srgbClr val="FFFFE0"/>
          </a:solidFill>
          <a:ln w="38100">
            <a:solidFill>
              <a:srgbClr val="DAA520"/>
            </a:solidFill>
          </a:ln>
          <a:effectLst>
            <a:prstShdw prst="shdw6" dist="107763" dir="2700000">
              <a:scrgbClr r="0" g="0" b="0">
                <a:alpha val="50000"/>
              </a:scrgbClr>
            </a:prst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54471-3863-4F8E-9627-778ABC280CD8}"/>
              </a:ext>
            </a:extLst>
          </p:cNvPr>
          <p:cNvSpPr txBox="1"/>
          <p:nvPr/>
        </p:nvSpPr>
        <p:spPr>
          <a:xfrm>
            <a:off x="762000" y="5334000"/>
            <a:ext cx="7620000" cy="109260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300" b="1">
                <a:solidFill>
                  <a:srgbClr val="644600"/>
                </a:solidFill>
              </a:rPr>
              <a:t>âœ… PÃ‹RFUNDIMI:</a:t>
            </a:r>
          </a:p>
          <a:p>
            <a:r>
              <a:rPr lang="en-US" sz="1300" b="1">
                <a:solidFill>
                  <a:srgbClr val="644600"/>
                </a:solidFill>
              </a:rPr>
              <a:t>â€¢ Implementimi ynÃ« custom i PageRank pÃ«rputhet 100% me NetworkX (biblioteka standarde)</a:t>
            </a:r>
          </a:p>
          <a:p>
            <a:r>
              <a:rPr lang="en-US" sz="1300" b="1">
                <a:solidFill>
                  <a:srgbClr val="644600"/>
                </a:solidFill>
              </a:rPr>
              <a:t>â€¢ Diferenca maksimale: &lt; 0.000002 (gabim numerik i papÃ«rfillshÃ«m)</a:t>
            </a:r>
          </a:p>
          <a:p>
            <a:r>
              <a:rPr lang="en-US" sz="1300" b="1">
                <a:solidFill>
                  <a:srgbClr val="644600"/>
                </a:solidFill>
              </a:rPr>
              <a:t>â€¢ Validimi tregon qÃ« algoritmi ynÃ« Ã«shtÃ« saktÃ« dhe i besueshÃ«m</a:t>
            </a:r>
          </a:p>
          <a:p>
            <a:r>
              <a:rPr lang="en-US" sz="1300" b="1">
                <a:solidFill>
                  <a:srgbClr val="644600"/>
                </a:solidFill>
              </a:rPr>
              <a:t>â€¢ TÃ« dy algoritmet konvergojnÃ« nÃ« tÃ« njÃ«jtÃ«n zgjidhje</a:t>
            </a:r>
          </a:p>
        </p:txBody>
      </p:sp>
    </p:spTree>
    <p:extLst>
      <p:ext uri="{BB962C8B-B14F-4D97-AF65-F5344CB8AC3E}">
        <p14:creationId xmlns:p14="http://schemas.microsoft.com/office/powerpoint/2010/main" val="1122575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0B1AE3-2CAE-4A3D-8BB5-314C57AD63E3}"/>
              </a:ext>
            </a:extLst>
          </p:cNvPr>
          <p:cNvSpPr/>
          <p:nvPr/>
        </p:nvSpPr>
        <p:spPr>
          <a:xfrm>
            <a:off x="0" y="0"/>
            <a:ext cx="9078012" cy="1092200"/>
          </a:xfrm>
          <a:prstGeom prst="rect">
            <a:avLst/>
          </a:prstGeom>
          <a:solidFill>
            <a:srgbClr val="00808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0AD9BC-5DC9-4334-BED0-BA6FDDA8B93E}"/>
              </a:ext>
            </a:extLst>
          </p:cNvPr>
          <p:cNvSpPr txBox="1"/>
          <p:nvPr/>
        </p:nvSpPr>
        <p:spPr>
          <a:xfrm>
            <a:off x="254000" y="152400"/>
            <a:ext cx="8636000" cy="95410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2800" b="1" dirty="0">
                <a:solidFill>
                  <a:srgbClr val="FFFFFF"/>
                </a:solidFill>
              </a:rPr>
              <a:t>ðŸ“‰ KONVERGJENCA E ALGORITMIT - TÃ‹ DHÃ‹NA REALE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795F83-E14D-41D7-A6A5-5F4720EBF9D1}"/>
              </a:ext>
            </a:extLst>
          </p:cNvPr>
          <p:cNvSpPr/>
          <p:nvPr/>
        </p:nvSpPr>
        <p:spPr>
          <a:xfrm>
            <a:off x="508000" y="1143000"/>
            <a:ext cx="8128000" cy="3937000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BD6D0-B3EA-4E9C-A843-0F19C67E32E6}"/>
              </a:ext>
            </a:extLst>
          </p:cNvPr>
          <p:cNvSpPr txBox="1"/>
          <p:nvPr/>
        </p:nvSpPr>
        <p:spPr>
          <a:xfrm>
            <a:off x="762000" y="1143000"/>
            <a:ext cx="7620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600" b="1">
                <a:solidFill>
                  <a:srgbClr val="005050"/>
                </a:solidFill>
              </a:rPr>
              <a:t>HISTORIKU I KONVERGJENCÃ‹S (Î” vs Iteracionet)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392953-824A-4AE8-B504-69E2C4AD7AE3}"/>
              </a:ext>
            </a:extLst>
          </p:cNvPr>
          <p:cNvCxnSpPr/>
          <p:nvPr/>
        </p:nvCxnSpPr>
        <p:spPr>
          <a:xfrm>
            <a:off x="1016000" y="4572000"/>
            <a:ext cx="7112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F100A6-654A-4673-9090-709E4F143749}"/>
              </a:ext>
            </a:extLst>
          </p:cNvPr>
          <p:cNvCxnSpPr/>
          <p:nvPr/>
        </p:nvCxnSpPr>
        <p:spPr>
          <a:xfrm>
            <a:off x="1016000" y="1778000"/>
            <a:ext cx="0" cy="27940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367F55-47A8-4EB9-BD90-0488D83AF304}"/>
              </a:ext>
            </a:extLst>
          </p:cNvPr>
          <p:cNvCxnSpPr/>
          <p:nvPr/>
        </p:nvCxnSpPr>
        <p:spPr>
          <a:xfrm>
            <a:off x="1016000" y="2041922"/>
            <a:ext cx="395111" cy="2132012"/>
          </a:xfrm>
          <a:prstGeom prst="line">
            <a:avLst/>
          </a:prstGeom>
          <a:ln w="38100">
            <a:solidFill>
              <a:srgbClr val="FF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6E9F424-547E-413C-BD9B-7BFAA4526545}"/>
              </a:ext>
            </a:extLst>
          </p:cNvPr>
          <p:cNvSpPr/>
          <p:nvPr/>
        </p:nvSpPr>
        <p:spPr>
          <a:xfrm>
            <a:off x="965200" y="1991122"/>
            <a:ext cx="101600" cy="101600"/>
          </a:xfrm>
          <a:prstGeom prst="ellipse">
            <a:avLst/>
          </a:prstGeom>
          <a:solidFill>
            <a:srgbClr val="0000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1883B4-C231-4FDA-8B4F-23A791A83011}"/>
              </a:ext>
            </a:extLst>
          </p:cNvPr>
          <p:cNvCxnSpPr/>
          <p:nvPr/>
        </p:nvCxnSpPr>
        <p:spPr>
          <a:xfrm>
            <a:off x="1411111" y="4173934"/>
            <a:ext cx="395111" cy="230188"/>
          </a:xfrm>
          <a:prstGeom prst="line">
            <a:avLst/>
          </a:prstGeom>
          <a:ln w="38100">
            <a:solidFill>
              <a:srgbClr val="FF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5BF68318-D592-4E5D-B4DB-870DF0528139}"/>
              </a:ext>
            </a:extLst>
          </p:cNvPr>
          <p:cNvSpPr/>
          <p:nvPr/>
        </p:nvSpPr>
        <p:spPr>
          <a:xfrm>
            <a:off x="1360311" y="4123134"/>
            <a:ext cx="101600" cy="101600"/>
          </a:xfrm>
          <a:prstGeom prst="ellipse">
            <a:avLst/>
          </a:prstGeom>
          <a:solidFill>
            <a:srgbClr val="0000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FD678A-3BDC-4D99-99B6-434C2A2EADBB}"/>
              </a:ext>
            </a:extLst>
          </p:cNvPr>
          <p:cNvCxnSpPr/>
          <p:nvPr/>
        </p:nvCxnSpPr>
        <p:spPr>
          <a:xfrm>
            <a:off x="1806222" y="4404122"/>
            <a:ext cx="395111" cy="98425"/>
          </a:xfrm>
          <a:prstGeom prst="line">
            <a:avLst/>
          </a:prstGeom>
          <a:ln w="38100">
            <a:solidFill>
              <a:srgbClr val="FF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704351D-F939-4F42-AB09-9A4FD2C05AC4}"/>
              </a:ext>
            </a:extLst>
          </p:cNvPr>
          <p:cNvSpPr/>
          <p:nvPr/>
        </p:nvSpPr>
        <p:spPr>
          <a:xfrm>
            <a:off x="1755422" y="4353322"/>
            <a:ext cx="101600" cy="101600"/>
          </a:xfrm>
          <a:prstGeom prst="ellipse">
            <a:avLst/>
          </a:prstGeom>
          <a:solidFill>
            <a:srgbClr val="0000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F23C39D-4166-4055-AB88-C381DF592236}"/>
              </a:ext>
            </a:extLst>
          </p:cNvPr>
          <p:cNvCxnSpPr/>
          <p:nvPr/>
        </p:nvCxnSpPr>
        <p:spPr>
          <a:xfrm>
            <a:off x="2201333" y="4502547"/>
            <a:ext cx="395111" cy="44053"/>
          </a:xfrm>
          <a:prstGeom prst="line">
            <a:avLst/>
          </a:prstGeom>
          <a:ln w="38100">
            <a:solidFill>
              <a:srgbClr val="FF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B59DB1E-DF7F-4BB2-A349-26F1B56271A8}"/>
              </a:ext>
            </a:extLst>
          </p:cNvPr>
          <p:cNvSpPr/>
          <p:nvPr/>
        </p:nvSpPr>
        <p:spPr>
          <a:xfrm>
            <a:off x="2150533" y="4451747"/>
            <a:ext cx="101600" cy="101600"/>
          </a:xfrm>
          <a:prstGeom prst="ellipse">
            <a:avLst/>
          </a:prstGeom>
          <a:solidFill>
            <a:srgbClr val="0000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D2A54C-8EF4-4B65-8934-8F026419D095}"/>
              </a:ext>
            </a:extLst>
          </p:cNvPr>
          <p:cNvCxnSpPr/>
          <p:nvPr/>
        </p:nvCxnSpPr>
        <p:spPr>
          <a:xfrm>
            <a:off x="2596444" y="4546600"/>
            <a:ext cx="395112" cy="10319"/>
          </a:xfrm>
          <a:prstGeom prst="line">
            <a:avLst/>
          </a:prstGeom>
          <a:ln w="38100">
            <a:solidFill>
              <a:srgbClr val="FF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D982CD8-E2EC-4FAE-8395-E5AE2D977A3A}"/>
              </a:ext>
            </a:extLst>
          </p:cNvPr>
          <p:cNvSpPr/>
          <p:nvPr/>
        </p:nvSpPr>
        <p:spPr>
          <a:xfrm>
            <a:off x="2545644" y="4495800"/>
            <a:ext cx="101600" cy="101600"/>
          </a:xfrm>
          <a:prstGeom prst="ellipse">
            <a:avLst/>
          </a:prstGeom>
          <a:solidFill>
            <a:srgbClr val="0000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231B4E-39E4-4DAC-A5EB-D10185497F18}"/>
              </a:ext>
            </a:extLst>
          </p:cNvPr>
          <p:cNvCxnSpPr/>
          <p:nvPr/>
        </p:nvCxnSpPr>
        <p:spPr>
          <a:xfrm>
            <a:off x="2991556" y="4556919"/>
            <a:ext cx="395111" cy="9128"/>
          </a:xfrm>
          <a:prstGeom prst="line">
            <a:avLst/>
          </a:prstGeom>
          <a:ln w="38100">
            <a:solidFill>
              <a:srgbClr val="FF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0C536C6-2607-4751-87C0-44A51E9BAA9C}"/>
              </a:ext>
            </a:extLst>
          </p:cNvPr>
          <p:cNvSpPr/>
          <p:nvPr/>
        </p:nvSpPr>
        <p:spPr>
          <a:xfrm>
            <a:off x="2940756" y="4506119"/>
            <a:ext cx="101600" cy="101600"/>
          </a:xfrm>
          <a:prstGeom prst="ellipse">
            <a:avLst/>
          </a:prstGeom>
          <a:solidFill>
            <a:srgbClr val="0000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FC7BF5D-1657-48F9-91CF-67C34F14C526}"/>
              </a:ext>
            </a:extLst>
          </p:cNvPr>
          <p:cNvCxnSpPr/>
          <p:nvPr/>
        </p:nvCxnSpPr>
        <p:spPr>
          <a:xfrm>
            <a:off x="3386667" y="4566047"/>
            <a:ext cx="395111" cy="2381"/>
          </a:xfrm>
          <a:prstGeom prst="line">
            <a:avLst/>
          </a:prstGeom>
          <a:ln w="38100">
            <a:solidFill>
              <a:srgbClr val="FF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45C58F6-5CF5-4C2F-87FD-C6A7BC21BD28}"/>
              </a:ext>
            </a:extLst>
          </p:cNvPr>
          <p:cNvSpPr/>
          <p:nvPr/>
        </p:nvSpPr>
        <p:spPr>
          <a:xfrm>
            <a:off x="3335867" y="4515247"/>
            <a:ext cx="101600" cy="101600"/>
          </a:xfrm>
          <a:prstGeom prst="ellipse">
            <a:avLst/>
          </a:prstGeom>
          <a:solidFill>
            <a:srgbClr val="0000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557448-F792-4F1E-8963-FDD7F2F437FA}"/>
              </a:ext>
            </a:extLst>
          </p:cNvPr>
          <p:cNvCxnSpPr/>
          <p:nvPr/>
        </p:nvCxnSpPr>
        <p:spPr>
          <a:xfrm>
            <a:off x="3781778" y="4568428"/>
            <a:ext cx="395111" cy="1985"/>
          </a:xfrm>
          <a:prstGeom prst="line">
            <a:avLst/>
          </a:prstGeom>
          <a:ln w="38100">
            <a:solidFill>
              <a:srgbClr val="FF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076339F-3108-4277-8D3C-A9BEFA6440A2}"/>
              </a:ext>
            </a:extLst>
          </p:cNvPr>
          <p:cNvSpPr/>
          <p:nvPr/>
        </p:nvSpPr>
        <p:spPr>
          <a:xfrm>
            <a:off x="3730978" y="4517628"/>
            <a:ext cx="101600" cy="101600"/>
          </a:xfrm>
          <a:prstGeom prst="ellipse">
            <a:avLst/>
          </a:prstGeom>
          <a:solidFill>
            <a:srgbClr val="0000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37EA1C-28A3-49CE-A94F-2368C82D6855}"/>
              </a:ext>
            </a:extLst>
          </p:cNvPr>
          <p:cNvCxnSpPr/>
          <p:nvPr/>
        </p:nvCxnSpPr>
        <p:spPr>
          <a:xfrm>
            <a:off x="4176889" y="4570413"/>
            <a:ext cx="395111" cy="793"/>
          </a:xfrm>
          <a:prstGeom prst="line">
            <a:avLst/>
          </a:prstGeom>
          <a:ln w="38100">
            <a:solidFill>
              <a:srgbClr val="FF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917B03B-BFF5-4C9F-AEC0-DB309B40189B}"/>
              </a:ext>
            </a:extLst>
          </p:cNvPr>
          <p:cNvSpPr/>
          <p:nvPr/>
        </p:nvSpPr>
        <p:spPr>
          <a:xfrm>
            <a:off x="4126089" y="4519613"/>
            <a:ext cx="101600" cy="101600"/>
          </a:xfrm>
          <a:prstGeom prst="ellipse">
            <a:avLst/>
          </a:prstGeom>
          <a:solidFill>
            <a:srgbClr val="0000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E7EF63F-462C-4BF4-BB0B-E1CEA1425703}"/>
              </a:ext>
            </a:extLst>
          </p:cNvPr>
          <p:cNvCxnSpPr/>
          <p:nvPr/>
        </p:nvCxnSpPr>
        <p:spPr>
          <a:xfrm>
            <a:off x="4572000" y="4571206"/>
            <a:ext cx="395111" cy="453"/>
          </a:xfrm>
          <a:prstGeom prst="line">
            <a:avLst/>
          </a:prstGeom>
          <a:ln w="38100">
            <a:solidFill>
              <a:srgbClr val="FF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31DF362-7B07-4314-AAB2-D332398EE90A}"/>
              </a:ext>
            </a:extLst>
          </p:cNvPr>
          <p:cNvSpPr/>
          <p:nvPr/>
        </p:nvSpPr>
        <p:spPr>
          <a:xfrm>
            <a:off x="4521200" y="4520406"/>
            <a:ext cx="101600" cy="101600"/>
          </a:xfrm>
          <a:prstGeom prst="ellipse">
            <a:avLst/>
          </a:prstGeom>
          <a:solidFill>
            <a:srgbClr val="0000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EFBDB51-F292-45A9-A240-6FDD12FACEA7}"/>
              </a:ext>
            </a:extLst>
          </p:cNvPr>
          <p:cNvCxnSpPr/>
          <p:nvPr/>
        </p:nvCxnSpPr>
        <p:spPr>
          <a:xfrm>
            <a:off x="4967111" y="4571659"/>
            <a:ext cx="395111" cy="131"/>
          </a:xfrm>
          <a:prstGeom prst="line">
            <a:avLst/>
          </a:prstGeom>
          <a:ln w="38100">
            <a:solidFill>
              <a:srgbClr val="FF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C4F47AB-9AAB-4401-9471-36421490EA00}"/>
              </a:ext>
            </a:extLst>
          </p:cNvPr>
          <p:cNvSpPr/>
          <p:nvPr/>
        </p:nvSpPr>
        <p:spPr>
          <a:xfrm>
            <a:off x="4916311" y="4520859"/>
            <a:ext cx="101600" cy="101600"/>
          </a:xfrm>
          <a:prstGeom prst="ellipse">
            <a:avLst/>
          </a:prstGeom>
          <a:solidFill>
            <a:srgbClr val="0000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65DE5A5-8552-4162-A375-3C8ADE30A019}"/>
              </a:ext>
            </a:extLst>
          </p:cNvPr>
          <p:cNvCxnSpPr/>
          <p:nvPr/>
        </p:nvCxnSpPr>
        <p:spPr>
          <a:xfrm>
            <a:off x="5362222" y="4571790"/>
            <a:ext cx="395111" cy="119"/>
          </a:xfrm>
          <a:prstGeom prst="line">
            <a:avLst/>
          </a:prstGeom>
          <a:ln w="38100">
            <a:solidFill>
              <a:srgbClr val="FF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07B1DD2-D97B-414F-B91A-569429BCAD07}"/>
              </a:ext>
            </a:extLst>
          </p:cNvPr>
          <p:cNvSpPr/>
          <p:nvPr/>
        </p:nvSpPr>
        <p:spPr>
          <a:xfrm>
            <a:off x="5311422" y="4520990"/>
            <a:ext cx="101600" cy="101600"/>
          </a:xfrm>
          <a:prstGeom prst="ellipse">
            <a:avLst/>
          </a:prstGeom>
          <a:solidFill>
            <a:srgbClr val="0000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1DD81EF-01A9-48AF-8AFE-45A0035075DC}"/>
              </a:ext>
            </a:extLst>
          </p:cNvPr>
          <p:cNvCxnSpPr/>
          <p:nvPr/>
        </p:nvCxnSpPr>
        <p:spPr>
          <a:xfrm>
            <a:off x="5757333" y="4571909"/>
            <a:ext cx="395112" cy="36"/>
          </a:xfrm>
          <a:prstGeom prst="line">
            <a:avLst/>
          </a:prstGeom>
          <a:ln w="38100">
            <a:solidFill>
              <a:srgbClr val="FF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A6FEE3A-212E-4C36-97CD-5860CCFB5EC9}"/>
              </a:ext>
            </a:extLst>
          </p:cNvPr>
          <p:cNvSpPr/>
          <p:nvPr/>
        </p:nvSpPr>
        <p:spPr>
          <a:xfrm>
            <a:off x="5706533" y="4521109"/>
            <a:ext cx="101600" cy="101600"/>
          </a:xfrm>
          <a:prstGeom prst="ellipse">
            <a:avLst/>
          </a:prstGeom>
          <a:solidFill>
            <a:srgbClr val="0000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8C910B-3547-4D29-9AC6-0BF5D12D4167}"/>
              </a:ext>
            </a:extLst>
          </p:cNvPr>
          <p:cNvCxnSpPr/>
          <p:nvPr/>
        </p:nvCxnSpPr>
        <p:spPr>
          <a:xfrm>
            <a:off x="6152445" y="4571945"/>
            <a:ext cx="395110" cy="25"/>
          </a:xfrm>
          <a:prstGeom prst="line">
            <a:avLst/>
          </a:prstGeom>
          <a:ln w="38100">
            <a:solidFill>
              <a:srgbClr val="FF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0D51558C-58A6-4068-9251-4FDC2DE0FEE4}"/>
              </a:ext>
            </a:extLst>
          </p:cNvPr>
          <p:cNvSpPr/>
          <p:nvPr/>
        </p:nvSpPr>
        <p:spPr>
          <a:xfrm>
            <a:off x="6101645" y="4521145"/>
            <a:ext cx="101600" cy="101600"/>
          </a:xfrm>
          <a:prstGeom prst="ellipse">
            <a:avLst/>
          </a:prstGeom>
          <a:solidFill>
            <a:srgbClr val="0000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817627F-6FBE-4349-9E12-626F10EF04FA}"/>
              </a:ext>
            </a:extLst>
          </p:cNvPr>
          <p:cNvCxnSpPr/>
          <p:nvPr/>
        </p:nvCxnSpPr>
        <p:spPr>
          <a:xfrm>
            <a:off x="6547555" y="4571970"/>
            <a:ext cx="395112" cy="14"/>
          </a:xfrm>
          <a:prstGeom prst="line">
            <a:avLst/>
          </a:prstGeom>
          <a:ln w="38100">
            <a:solidFill>
              <a:srgbClr val="FF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622900FC-B841-44F5-8E50-72B413B64B71}"/>
              </a:ext>
            </a:extLst>
          </p:cNvPr>
          <p:cNvSpPr/>
          <p:nvPr/>
        </p:nvSpPr>
        <p:spPr>
          <a:xfrm>
            <a:off x="6496755" y="4521170"/>
            <a:ext cx="101600" cy="101600"/>
          </a:xfrm>
          <a:prstGeom prst="ellipse">
            <a:avLst/>
          </a:prstGeom>
          <a:solidFill>
            <a:srgbClr val="0000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AFA8264-34D6-491A-8043-B73B4CFBF58F}"/>
              </a:ext>
            </a:extLst>
          </p:cNvPr>
          <p:cNvCxnSpPr/>
          <p:nvPr/>
        </p:nvCxnSpPr>
        <p:spPr>
          <a:xfrm>
            <a:off x="6942667" y="4571984"/>
            <a:ext cx="395111" cy="6"/>
          </a:xfrm>
          <a:prstGeom prst="line">
            <a:avLst/>
          </a:prstGeom>
          <a:ln w="38100">
            <a:solidFill>
              <a:srgbClr val="FF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346E7EF-892B-494D-9E10-03455870A9D5}"/>
              </a:ext>
            </a:extLst>
          </p:cNvPr>
          <p:cNvSpPr/>
          <p:nvPr/>
        </p:nvSpPr>
        <p:spPr>
          <a:xfrm>
            <a:off x="6891867" y="4521184"/>
            <a:ext cx="101600" cy="101600"/>
          </a:xfrm>
          <a:prstGeom prst="ellipse">
            <a:avLst/>
          </a:prstGeom>
          <a:solidFill>
            <a:srgbClr val="0000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6A6023E-76C1-41D0-8021-4D06C3E2A293}"/>
              </a:ext>
            </a:extLst>
          </p:cNvPr>
          <p:cNvCxnSpPr/>
          <p:nvPr/>
        </p:nvCxnSpPr>
        <p:spPr>
          <a:xfrm>
            <a:off x="7337778" y="4571990"/>
            <a:ext cx="395111" cy="5"/>
          </a:xfrm>
          <a:prstGeom prst="line">
            <a:avLst/>
          </a:prstGeom>
          <a:ln w="38100">
            <a:solidFill>
              <a:srgbClr val="FF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CAFCAB4-D460-4A6A-B9BC-56808EF75755}"/>
              </a:ext>
            </a:extLst>
          </p:cNvPr>
          <p:cNvSpPr/>
          <p:nvPr/>
        </p:nvSpPr>
        <p:spPr>
          <a:xfrm>
            <a:off x="7286978" y="4521190"/>
            <a:ext cx="101600" cy="101600"/>
          </a:xfrm>
          <a:prstGeom prst="ellipse">
            <a:avLst/>
          </a:prstGeom>
          <a:solidFill>
            <a:srgbClr val="0000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743922F-CFCE-4380-BF50-37534C3270ED}"/>
              </a:ext>
            </a:extLst>
          </p:cNvPr>
          <p:cNvCxnSpPr/>
          <p:nvPr/>
        </p:nvCxnSpPr>
        <p:spPr>
          <a:xfrm>
            <a:off x="7732889" y="4571995"/>
            <a:ext cx="395111" cy="2"/>
          </a:xfrm>
          <a:prstGeom prst="line">
            <a:avLst/>
          </a:prstGeom>
          <a:ln w="38100">
            <a:solidFill>
              <a:srgbClr val="FF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804CAF4B-D421-4C2F-977A-722DB70503EA}"/>
              </a:ext>
            </a:extLst>
          </p:cNvPr>
          <p:cNvSpPr/>
          <p:nvPr/>
        </p:nvSpPr>
        <p:spPr>
          <a:xfrm>
            <a:off x="7682089" y="4521195"/>
            <a:ext cx="101600" cy="101600"/>
          </a:xfrm>
          <a:prstGeom prst="ellipse">
            <a:avLst/>
          </a:prstGeom>
          <a:solidFill>
            <a:srgbClr val="0000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C356B4-851A-4091-A4A2-CF56B908CBE5}"/>
              </a:ext>
            </a:extLst>
          </p:cNvPr>
          <p:cNvSpPr txBox="1"/>
          <p:nvPr/>
        </p:nvSpPr>
        <p:spPr>
          <a:xfrm>
            <a:off x="3810000" y="4699000"/>
            <a:ext cx="127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b="1"/>
              <a:t>Iteracioni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C9C107-A2A4-4093-8A59-177B52E46816}"/>
              </a:ext>
            </a:extLst>
          </p:cNvPr>
          <p:cNvSpPr txBox="1"/>
          <p:nvPr/>
        </p:nvSpPr>
        <p:spPr>
          <a:xfrm>
            <a:off x="190500" y="2794000"/>
            <a:ext cx="369332" cy="1270000"/>
          </a:xfrm>
          <a:prstGeom prst="rect">
            <a:avLst/>
          </a:prstGeom>
          <a:noFill/>
        </p:spPr>
        <p:txBody>
          <a:bodyPr vert="vert270" rtlCol="0">
            <a:spAutoFit/>
          </a:bodyPr>
          <a:lstStyle/>
          <a:p>
            <a:r>
              <a:rPr lang="en-US" sz="1200" b="1"/>
              <a:t>Delta (Î”)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49C97C2-A6E3-4F6C-A776-733F97AB4C7B}"/>
              </a:ext>
            </a:extLst>
          </p:cNvPr>
          <p:cNvSpPr/>
          <p:nvPr/>
        </p:nvSpPr>
        <p:spPr>
          <a:xfrm>
            <a:off x="508000" y="5333999"/>
            <a:ext cx="8128000" cy="1270001"/>
          </a:xfrm>
          <a:prstGeom prst="roundRect">
            <a:avLst/>
          </a:prstGeom>
          <a:solidFill>
            <a:srgbClr val="FFFFE0"/>
          </a:solidFill>
          <a:ln w="25400">
            <a:solidFill>
              <a:srgbClr val="DAA5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2EF1BF8-75C0-4F5D-BA0E-8E0DE3A0EBD4}"/>
              </a:ext>
            </a:extLst>
          </p:cNvPr>
          <p:cNvSpPr txBox="1"/>
          <p:nvPr/>
        </p:nvSpPr>
        <p:spPr>
          <a:xfrm>
            <a:off x="762000" y="5461000"/>
            <a:ext cx="7620000" cy="109260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300">
                <a:solidFill>
                  <a:srgbClr val="644600"/>
                </a:solidFill>
              </a:rPr>
              <a:t>ðŸ“Š REZULTATET E KONVERGJENCÃ‹S:</a:t>
            </a:r>
          </a:p>
          <a:p>
            <a:r>
              <a:rPr lang="en-US" sz="1300">
                <a:solidFill>
                  <a:srgbClr val="644600"/>
                </a:solidFill>
              </a:rPr>
              <a:t>â€¢ Fillimi: Î” = 0.6375 (diferenca e madhe)</a:t>
            </a:r>
          </a:p>
          <a:p>
            <a:r>
              <a:rPr lang="en-US" sz="1300">
                <a:solidFill>
                  <a:srgbClr val="644600"/>
                </a:solidFill>
              </a:rPr>
              <a:t>â€¢ Konvergjuar pas 19 iteracioneve (Î” &lt; 0.000001)</a:t>
            </a:r>
          </a:p>
          <a:p>
            <a:r>
              <a:rPr lang="en-US" sz="1300">
                <a:solidFill>
                  <a:srgbClr val="644600"/>
                </a:solidFill>
              </a:rPr>
              <a:t>â€¢ ShpejtÃ«si eksponenciale e konvergjencÃ«s - tipi pÃ«r Power Iteration</a:t>
            </a:r>
          </a:p>
          <a:p>
            <a:r>
              <a:rPr lang="en-US" sz="1300">
                <a:solidFill>
                  <a:srgbClr val="644600"/>
                </a:solidFill>
              </a:rPr>
              <a:t>â€¢ Damping factor d = 0.85 siguron konvergjencÃ« tÃ« shpejtÃ« dhe tÃ« qÃ«ndrueshme</a:t>
            </a:r>
          </a:p>
        </p:txBody>
      </p:sp>
    </p:spTree>
    <p:extLst>
      <p:ext uri="{BB962C8B-B14F-4D97-AF65-F5344CB8AC3E}">
        <p14:creationId xmlns:p14="http://schemas.microsoft.com/office/powerpoint/2010/main" val="383246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0F5FA"/>
            </a:gs>
            <a:gs pos="100000">
              <a:srgbClr val="FFFFFF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AE2C4B-4A73-4F3E-8E64-6337158C044D}"/>
              </a:ext>
            </a:extLst>
          </p:cNvPr>
          <p:cNvSpPr/>
          <p:nvPr/>
        </p:nvSpPr>
        <p:spPr>
          <a:xfrm>
            <a:off x="0" y="0"/>
            <a:ext cx="9144000" cy="889000"/>
          </a:xfrm>
          <a:prstGeom prst="rect">
            <a:avLst/>
          </a:prstGeom>
          <a:solidFill>
            <a:srgbClr val="0050A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C9FAB0-7FC6-41E7-B6B3-4BC8D7A7F2D8}"/>
              </a:ext>
            </a:extLst>
          </p:cNvPr>
          <p:cNvSpPr txBox="1"/>
          <p:nvPr/>
        </p:nvSpPr>
        <p:spPr>
          <a:xfrm>
            <a:off x="381000" y="190500"/>
            <a:ext cx="83820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3200" b="1">
                <a:solidFill>
                  <a:srgbClr val="FFFFFF"/>
                </a:solidFill>
              </a:rPr>
              <a:t>ðŸ“š REFERENCA E LIBRIT &amp; OBJEKTIVAT</a:t>
            </a:r>
            <a:endParaRPr lang="en-US" sz="3200" b="1">
              <a:solidFill>
                <a:srgbClr val="FFFFFF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C46075-88AB-4A8F-A946-7AB5986EF5EF}"/>
              </a:ext>
            </a:extLst>
          </p:cNvPr>
          <p:cNvSpPr/>
          <p:nvPr/>
        </p:nvSpPr>
        <p:spPr>
          <a:xfrm>
            <a:off x="508000" y="1143000"/>
            <a:ext cx="8128000" cy="1778000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0050A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8BC2A9-71D3-4074-8ACE-CC8BDA5BAE40}"/>
              </a:ext>
            </a:extLst>
          </p:cNvPr>
          <p:cNvSpPr txBox="1"/>
          <p:nvPr/>
        </p:nvSpPr>
        <p:spPr>
          <a:xfrm>
            <a:off x="762000" y="1203568"/>
            <a:ext cx="7620000" cy="16568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500" dirty="0" err="1">
                <a:solidFill>
                  <a:srgbClr val="142850"/>
                </a:solidFill>
              </a:rPr>
              <a:t>ðŸ</a:t>
            </a:r>
            <a:r>
              <a:rPr lang="en-US" sz="1500" dirty="0">
                <a:solidFill>
                  <a:srgbClr val="142850"/>
                </a:solidFill>
              </a:rPr>
              <a:t>“– LIBRI: Web Data Mining: Exploring Hyperlinks, Contents, and Usage Data</a:t>
            </a:r>
          </a:p>
          <a:p>
            <a:pPr>
              <a:spcAft>
                <a:spcPts val="800"/>
              </a:spcAft>
            </a:pPr>
            <a:r>
              <a:rPr lang="en-US" sz="1500" dirty="0">
                <a:solidFill>
                  <a:srgbClr val="142850"/>
                </a:solidFill>
              </a:rPr>
              <a:t>AUTORI: Bing Liu (University of Illinois at Chicago)</a:t>
            </a:r>
          </a:p>
          <a:p>
            <a:pPr>
              <a:spcAft>
                <a:spcPts val="800"/>
              </a:spcAft>
            </a:pPr>
            <a:r>
              <a:rPr lang="en-US" sz="1500" dirty="0">
                <a:solidFill>
                  <a:srgbClr val="142850"/>
                </a:solidFill>
              </a:rPr>
              <a:t>ï¿½ KAPITUJT: 10 (</a:t>
            </a:r>
            <a:r>
              <a:rPr lang="en-US" sz="1500" dirty="0" err="1">
                <a:solidFill>
                  <a:srgbClr val="142850"/>
                </a:solidFill>
              </a:rPr>
              <a:t>Renditja</a:t>
            </a:r>
            <a:r>
              <a:rPr lang="en-US" sz="1500" dirty="0">
                <a:solidFill>
                  <a:srgbClr val="142850"/>
                </a:solidFill>
              </a:rPr>
              <a:t> </a:t>
            </a:r>
            <a:r>
              <a:rPr lang="en-US" sz="1500" dirty="0" err="1">
                <a:solidFill>
                  <a:srgbClr val="142850"/>
                </a:solidFill>
              </a:rPr>
              <a:t>bazuar</a:t>
            </a:r>
            <a:r>
              <a:rPr lang="en-US" sz="1500" dirty="0">
                <a:solidFill>
                  <a:srgbClr val="142850"/>
                </a:solidFill>
              </a:rPr>
              <a:t> </a:t>
            </a:r>
            <a:r>
              <a:rPr lang="en-US" sz="1500" dirty="0" err="1">
                <a:solidFill>
                  <a:srgbClr val="142850"/>
                </a:solidFill>
              </a:rPr>
              <a:t>nÃ</a:t>
            </a:r>
            <a:r>
              <a:rPr lang="en-US" sz="1500" dirty="0">
                <a:solidFill>
                  <a:srgbClr val="142850"/>
                </a:solidFill>
              </a:rPr>
              <a:t>« </a:t>
            </a:r>
            <a:r>
              <a:rPr lang="en-US" sz="1500" dirty="0" err="1">
                <a:solidFill>
                  <a:srgbClr val="142850"/>
                </a:solidFill>
              </a:rPr>
              <a:t>lidhje</a:t>
            </a:r>
            <a:r>
              <a:rPr lang="en-US" sz="1500" dirty="0">
                <a:solidFill>
                  <a:srgbClr val="142850"/>
                </a:solidFill>
              </a:rPr>
              <a:t>), 11 (</a:t>
            </a:r>
            <a:r>
              <a:rPr lang="en-US" sz="1500" dirty="0" err="1">
                <a:solidFill>
                  <a:srgbClr val="142850"/>
                </a:solidFill>
              </a:rPr>
              <a:t>Analiza</a:t>
            </a:r>
            <a:r>
              <a:rPr lang="en-US" sz="1500" dirty="0">
                <a:solidFill>
                  <a:srgbClr val="142850"/>
                </a:solidFill>
              </a:rPr>
              <a:t> e </a:t>
            </a:r>
            <a:r>
              <a:rPr lang="en-US" sz="1500" dirty="0" err="1">
                <a:solidFill>
                  <a:srgbClr val="142850"/>
                </a:solidFill>
              </a:rPr>
              <a:t>strukturÃ«s</a:t>
            </a:r>
            <a:r>
              <a:rPr lang="en-US" sz="1500" dirty="0">
                <a:solidFill>
                  <a:srgbClr val="142850"/>
                </a:solidFill>
              </a:rPr>
              <a:t> web)</a:t>
            </a:r>
          </a:p>
          <a:p>
            <a:pPr>
              <a:spcAft>
                <a:spcPts val="800"/>
              </a:spcAft>
            </a:pPr>
            <a:r>
              <a:rPr lang="en-US" sz="1500" dirty="0" err="1">
                <a:solidFill>
                  <a:srgbClr val="142850"/>
                </a:solidFill>
              </a:rPr>
              <a:t>ðŸ</a:t>
            </a:r>
            <a:r>
              <a:rPr lang="en-US" sz="1500" dirty="0">
                <a:solidFill>
                  <a:srgbClr val="142850"/>
                </a:solidFill>
              </a:rPr>
              <a:t>† CITUAR: </a:t>
            </a:r>
            <a:r>
              <a:rPr lang="en-US" sz="1500" dirty="0" err="1">
                <a:solidFill>
                  <a:srgbClr val="142850"/>
                </a:solidFill>
              </a:rPr>
              <a:t>Mbi</a:t>
            </a:r>
            <a:r>
              <a:rPr lang="en-US" sz="1500" dirty="0">
                <a:solidFill>
                  <a:srgbClr val="142850"/>
                </a:solidFill>
              </a:rPr>
              <a:t> 15,000 </a:t>
            </a:r>
            <a:r>
              <a:rPr lang="en-US" sz="1500" dirty="0" err="1">
                <a:solidFill>
                  <a:srgbClr val="142850"/>
                </a:solidFill>
              </a:rPr>
              <a:t>herÃ</a:t>
            </a:r>
            <a:r>
              <a:rPr lang="en-US" sz="1500" dirty="0">
                <a:solidFill>
                  <a:srgbClr val="142850"/>
                </a:solidFill>
              </a:rPr>
              <a:t>« - </a:t>
            </a:r>
            <a:r>
              <a:rPr lang="en-US" sz="1500" dirty="0" err="1">
                <a:solidFill>
                  <a:srgbClr val="142850"/>
                </a:solidFill>
              </a:rPr>
              <a:t>Burim</a:t>
            </a:r>
            <a:r>
              <a:rPr lang="en-US" sz="1500" dirty="0">
                <a:solidFill>
                  <a:srgbClr val="142850"/>
                </a:solidFill>
              </a:rPr>
              <a:t> </a:t>
            </a:r>
            <a:r>
              <a:rPr lang="en-US" sz="1500" dirty="0" err="1">
                <a:solidFill>
                  <a:srgbClr val="142850"/>
                </a:solidFill>
              </a:rPr>
              <a:t>i</a:t>
            </a:r>
            <a:r>
              <a:rPr lang="en-US" sz="1500" dirty="0">
                <a:solidFill>
                  <a:srgbClr val="142850"/>
                </a:solidFill>
              </a:rPr>
              <a:t> </a:t>
            </a:r>
            <a:r>
              <a:rPr lang="en-US" sz="1500" dirty="0" err="1">
                <a:solidFill>
                  <a:srgbClr val="142850"/>
                </a:solidFill>
              </a:rPr>
              <a:t>autoritetshÃ«m</a:t>
            </a:r>
            <a:r>
              <a:rPr lang="en-US" sz="1500" dirty="0">
                <a:solidFill>
                  <a:srgbClr val="142850"/>
                </a:solidFill>
              </a:rPr>
              <a:t> </a:t>
            </a:r>
            <a:r>
              <a:rPr lang="en-US" sz="1500" dirty="0" err="1">
                <a:solidFill>
                  <a:srgbClr val="142850"/>
                </a:solidFill>
              </a:rPr>
              <a:t>pÃ«r</a:t>
            </a:r>
            <a:r>
              <a:rPr lang="en-US" sz="1500" dirty="0">
                <a:solidFill>
                  <a:srgbClr val="142850"/>
                </a:solidFill>
              </a:rPr>
              <a:t> Web Mining</a:t>
            </a:r>
          </a:p>
          <a:p>
            <a:pPr>
              <a:spcAft>
                <a:spcPts val="800"/>
              </a:spcAft>
            </a:pPr>
            <a:r>
              <a:rPr lang="en-US" sz="1500" dirty="0">
                <a:solidFill>
                  <a:srgbClr val="142850"/>
                </a:solidFill>
              </a:rPr>
              <a:t>VITI: </a:t>
            </a:r>
            <a:r>
              <a:rPr lang="en-US" sz="1500" dirty="0" err="1">
                <a:solidFill>
                  <a:srgbClr val="142850"/>
                </a:solidFill>
              </a:rPr>
              <a:t>Botimi</a:t>
            </a:r>
            <a:r>
              <a:rPr lang="en-US" sz="1500" dirty="0">
                <a:solidFill>
                  <a:srgbClr val="142850"/>
                </a:solidFill>
              </a:rPr>
              <a:t> </a:t>
            </a:r>
            <a:r>
              <a:rPr lang="en-US" sz="1500" dirty="0" err="1">
                <a:solidFill>
                  <a:srgbClr val="142850"/>
                </a:solidFill>
              </a:rPr>
              <a:t>i</a:t>
            </a:r>
            <a:r>
              <a:rPr lang="en-US" sz="1500" dirty="0">
                <a:solidFill>
                  <a:srgbClr val="142850"/>
                </a:solidFill>
              </a:rPr>
              <a:t> 2nd Edition (2011), ISBN: 978-3-642-19460-3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4BE3DB-4552-47F5-96C2-DA0E1430CB25}"/>
              </a:ext>
            </a:extLst>
          </p:cNvPr>
          <p:cNvSpPr/>
          <p:nvPr/>
        </p:nvSpPr>
        <p:spPr>
          <a:xfrm>
            <a:off x="508000" y="3175000"/>
            <a:ext cx="3937000" cy="2794000"/>
          </a:xfrm>
          <a:prstGeom prst="roundRect">
            <a:avLst/>
          </a:prstGeom>
          <a:solidFill>
            <a:srgbClr val="E6F0FF"/>
          </a:solidFill>
          <a:ln w="254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934EA9-4EA9-48DA-9055-873E1A229DDB}"/>
              </a:ext>
            </a:extLst>
          </p:cNvPr>
          <p:cNvSpPr txBox="1"/>
          <p:nvPr/>
        </p:nvSpPr>
        <p:spPr>
          <a:xfrm>
            <a:off x="698500" y="3394754"/>
            <a:ext cx="3556000" cy="235449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solidFill>
                  <a:srgbClr val="142850"/>
                </a:solidFill>
              </a:rPr>
              <a:t>TEMAT E MBULUARA:</a:t>
            </a:r>
          </a:p>
          <a:p>
            <a:pPr>
              <a:spcAft>
                <a:spcPts val="600"/>
              </a:spcAft>
            </a:pPr>
            <a:r>
              <a:rPr lang="en-US" sz="1400" dirty="0" err="1">
                <a:solidFill>
                  <a:srgbClr val="142850"/>
                </a:solidFill>
              </a:rPr>
              <a:t>âœ</a:t>
            </a:r>
            <a:r>
              <a:rPr lang="en-US" sz="1400" dirty="0">
                <a:solidFill>
                  <a:srgbClr val="142850"/>
                </a:solidFill>
              </a:rPr>
              <a:t>… </a:t>
            </a:r>
            <a:r>
              <a:rPr lang="en-US" sz="1400" dirty="0" err="1">
                <a:solidFill>
                  <a:srgbClr val="142850"/>
                </a:solidFill>
              </a:rPr>
              <a:t>Algoritmi</a:t>
            </a:r>
            <a:r>
              <a:rPr lang="en-US" sz="1400" dirty="0">
                <a:solidFill>
                  <a:srgbClr val="142850"/>
                </a:solidFill>
              </a:rPr>
              <a:t> PageRank (</a:t>
            </a:r>
            <a:r>
              <a:rPr lang="en-US" sz="1400" dirty="0" err="1">
                <a:solidFill>
                  <a:srgbClr val="142850"/>
                </a:solidFill>
              </a:rPr>
              <a:t>themel</a:t>
            </a:r>
            <a:r>
              <a:rPr lang="en-US" sz="1400" dirty="0">
                <a:solidFill>
                  <a:srgbClr val="142850"/>
                </a:solidFill>
              </a:rPr>
              <a:t> </a:t>
            </a:r>
            <a:r>
              <a:rPr lang="en-US" sz="1400" dirty="0" err="1">
                <a:solidFill>
                  <a:srgbClr val="142850"/>
                </a:solidFill>
              </a:rPr>
              <a:t>i</a:t>
            </a:r>
            <a:r>
              <a:rPr lang="en-US" sz="1400" dirty="0">
                <a:solidFill>
                  <a:srgbClr val="142850"/>
                </a:solidFill>
              </a:rPr>
              <a:t> Google)</a:t>
            </a:r>
          </a:p>
          <a:p>
            <a:pPr>
              <a:spcAft>
                <a:spcPts val="600"/>
              </a:spcAft>
            </a:pPr>
            <a:r>
              <a:rPr lang="en-US" sz="1400" dirty="0" err="1">
                <a:solidFill>
                  <a:srgbClr val="142850"/>
                </a:solidFill>
              </a:rPr>
              <a:t>âœ</a:t>
            </a:r>
            <a:r>
              <a:rPr lang="en-US" sz="1400" dirty="0">
                <a:solidFill>
                  <a:srgbClr val="142850"/>
                </a:solidFill>
              </a:rPr>
              <a:t>… </a:t>
            </a:r>
            <a:r>
              <a:rPr lang="en-US" sz="1400" dirty="0" err="1">
                <a:solidFill>
                  <a:srgbClr val="142850"/>
                </a:solidFill>
              </a:rPr>
              <a:t>Algoritmi</a:t>
            </a:r>
            <a:r>
              <a:rPr lang="en-US" sz="1400" dirty="0">
                <a:solidFill>
                  <a:srgbClr val="142850"/>
                </a:solidFill>
              </a:rPr>
              <a:t> HITS (Hubs &amp; Authorities)</a:t>
            </a:r>
          </a:p>
          <a:p>
            <a:pPr>
              <a:spcAft>
                <a:spcPts val="600"/>
              </a:spcAft>
            </a:pPr>
            <a:r>
              <a:rPr lang="en-US" sz="1400" dirty="0" err="1">
                <a:solidFill>
                  <a:srgbClr val="142850"/>
                </a:solidFill>
              </a:rPr>
              <a:t>âœ</a:t>
            </a:r>
            <a:r>
              <a:rPr lang="en-US" sz="1400" dirty="0">
                <a:solidFill>
                  <a:srgbClr val="142850"/>
                </a:solidFill>
              </a:rPr>
              <a:t>… </a:t>
            </a:r>
            <a:r>
              <a:rPr lang="en-US" sz="1400" dirty="0" err="1">
                <a:solidFill>
                  <a:srgbClr val="142850"/>
                </a:solidFill>
              </a:rPr>
              <a:t>Analiza</a:t>
            </a:r>
            <a:r>
              <a:rPr lang="en-US" sz="1400" dirty="0">
                <a:solidFill>
                  <a:srgbClr val="142850"/>
                </a:solidFill>
              </a:rPr>
              <a:t> e </a:t>
            </a:r>
            <a:r>
              <a:rPr lang="en-US" sz="1400" dirty="0" err="1">
                <a:solidFill>
                  <a:srgbClr val="142850"/>
                </a:solidFill>
              </a:rPr>
              <a:t>strukturÃ«s</a:t>
            </a:r>
            <a:r>
              <a:rPr lang="en-US" sz="1400" dirty="0">
                <a:solidFill>
                  <a:srgbClr val="142850"/>
                </a:solidFill>
              </a:rPr>
              <a:t> </a:t>
            </a:r>
            <a:r>
              <a:rPr lang="en-US" sz="1400" dirty="0" err="1">
                <a:solidFill>
                  <a:srgbClr val="142850"/>
                </a:solidFill>
              </a:rPr>
              <a:t>sÃ</a:t>
            </a:r>
            <a:r>
              <a:rPr lang="en-US" sz="1400" dirty="0">
                <a:solidFill>
                  <a:srgbClr val="142850"/>
                </a:solidFill>
              </a:rPr>
              <a:t>« </a:t>
            </a:r>
            <a:r>
              <a:rPr lang="en-US" sz="1400" dirty="0" err="1">
                <a:solidFill>
                  <a:srgbClr val="142850"/>
                </a:solidFill>
              </a:rPr>
              <a:t>grafit</a:t>
            </a:r>
            <a:r>
              <a:rPr lang="en-US" sz="1400" dirty="0">
                <a:solidFill>
                  <a:srgbClr val="142850"/>
                </a:solidFill>
              </a:rPr>
              <a:t> web</a:t>
            </a:r>
          </a:p>
          <a:p>
            <a:pPr>
              <a:spcAft>
                <a:spcPts val="600"/>
              </a:spcAft>
            </a:pPr>
            <a:r>
              <a:rPr lang="en-US" sz="1400" dirty="0" err="1">
                <a:solidFill>
                  <a:srgbClr val="142850"/>
                </a:solidFill>
              </a:rPr>
              <a:t>âœ</a:t>
            </a:r>
            <a:r>
              <a:rPr lang="en-US" sz="1400" dirty="0">
                <a:solidFill>
                  <a:srgbClr val="142850"/>
                </a:solidFill>
              </a:rPr>
              <a:t>… </a:t>
            </a:r>
            <a:r>
              <a:rPr lang="en-US" sz="1400" dirty="0" err="1">
                <a:solidFill>
                  <a:srgbClr val="142850"/>
                </a:solidFill>
              </a:rPr>
              <a:t>Modeli</a:t>
            </a:r>
            <a:r>
              <a:rPr lang="en-US" sz="1400" dirty="0">
                <a:solidFill>
                  <a:srgbClr val="142850"/>
                </a:solidFill>
              </a:rPr>
              <a:t> </a:t>
            </a:r>
            <a:r>
              <a:rPr lang="en-US" sz="1400" dirty="0" err="1">
                <a:solidFill>
                  <a:srgbClr val="142850"/>
                </a:solidFill>
              </a:rPr>
              <a:t>i</a:t>
            </a:r>
            <a:r>
              <a:rPr lang="en-US" sz="1400" dirty="0">
                <a:solidFill>
                  <a:srgbClr val="142850"/>
                </a:solidFill>
              </a:rPr>
              <a:t> Random Surfer</a:t>
            </a:r>
          </a:p>
          <a:p>
            <a:pPr>
              <a:spcAft>
                <a:spcPts val="600"/>
              </a:spcAft>
            </a:pPr>
            <a:r>
              <a:rPr lang="en-US" sz="1400" dirty="0" err="1">
                <a:solidFill>
                  <a:srgbClr val="142850"/>
                </a:solidFill>
              </a:rPr>
              <a:t>âœ</a:t>
            </a:r>
            <a:r>
              <a:rPr lang="en-US" sz="1400" dirty="0">
                <a:solidFill>
                  <a:srgbClr val="142850"/>
                </a:solidFill>
              </a:rPr>
              <a:t>… </a:t>
            </a:r>
            <a:r>
              <a:rPr lang="en-US" sz="1400" dirty="0" err="1">
                <a:solidFill>
                  <a:srgbClr val="142850"/>
                </a:solidFill>
              </a:rPr>
              <a:t>Zbulimi</a:t>
            </a:r>
            <a:r>
              <a:rPr lang="en-US" sz="1400" dirty="0">
                <a:solidFill>
                  <a:srgbClr val="142850"/>
                </a:solidFill>
              </a:rPr>
              <a:t> </a:t>
            </a:r>
            <a:r>
              <a:rPr lang="en-US" sz="1400" dirty="0" err="1">
                <a:solidFill>
                  <a:srgbClr val="142850"/>
                </a:solidFill>
              </a:rPr>
              <a:t>i</a:t>
            </a:r>
            <a:r>
              <a:rPr lang="en-US" sz="1400" dirty="0">
                <a:solidFill>
                  <a:srgbClr val="142850"/>
                </a:solidFill>
              </a:rPr>
              <a:t> Link Spam</a:t>
            </a:r>
          </a:p>
          <a:p>
            <a:pPr>
              <a:spcAft>
                <a:spcPts val="600"/>
              </a:spcAft>
            </a:pPr>
            <a:r>
              <a:rPr lang="en-US" sz="1400" dirty="0" err="1">
                <a:solidFill>
                  <a:srgbClr val="142850"/>
                </a:solidFill>
              </a:rPr>
              <a:t>âœ</a:t>
            </a:r>
            <a:r>
              <a:rPr lang="en-US" sz="1400" dirty="0">
                <a:solidFill>
                  <a:srgbClr val="142850"/>
                </a:solidFill>
              </a:rPr>
              <a:t>… </a:t>
            </a:r>
            <a:r>
              <a:rPr lang="en-US" sz="1400" dirty="0" err="1">
                <a:solidFill>
                  <a:srgbClr val="142850"/>
                </a:solidFill>
              </a:rPr>
              <a:t>Metrikat</a:t>
            </a:r>
            <a:r>
              <a:rPr lang="en-US" sz="1400" dirty="0">
                <a:solidFill>
                  <a:srgbClr val="142850"/>
                </a:solidFill>
              </a:rPr>
              <a:t> e </a:t>
            </a:r>
            <a:r>
              <a:rPr lang="en-US" sz="1400" dirty="0" err="1">
                <a:solidFill>
                  <a:srgbClr val="142850"/>
                </a:solidFill>
              </a:rPr>
              <a:t>centralitetit</a:t>
            </a:r>
            <a:endParaRPr lang="en-US" sz="1400" dirty="0">
              <a:solidFill>
                <a:srgbClr val="14285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400" dirty="0" err="1">
                <a:solidFill>
                  <a:srgbClr val="142850"/>
                </a:solidFill>
              </a:rPr>
              <a:t>âœ</a:t>
            </a:r>
            <a:r>
              <a:rPr lang="en-US" sz="1400" dirty="0">
                <a:solidFill>
                  <a:srgbClr val="142850"/>
                </a:solidFill>
              </a:rPr>
              <a:t>… </a:t>
            </a:r>
            <a:r>
              <a:rPr lang="en-US" sz="1400" dirty="0" err="1">
                <a:solidFill>
                  <a:srgbClr val="142850"/>
                </a:solidFill>
              </a:rPr>
              <a:t>Struktura</a:t>
            </a:r>
            <a:r>
              <a:rPr lang="en-US" sz="1400" dirty="0">
                <a:solidFill>
                  <a:srgbClr val="142850"/>
                </a:solidFill>
              </a:rPr>
              <a:t> Bow-Tie e web-it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93B7207-62F2-4AA3-B1E3-F97176677446}"/>
              </a:ext>
            </a:extLst>
          </p:cNvPr>
          <p:cNvSpPr/>
          <p:nvPr/>
        </p:nvSpPr>
        <p:spPr>
          <a:xfrm>
            <a:off x="4699000" y="3175000"/>
            <a:ext cx="3937000" cy="2794000"/>
          </a:xfrm>
          <a:prstGeom prst="roundRect">
            <a:avLst/>
          </a:prstGeom>
          <a:solidFill>
            <a:srgbClr val="FFF5E6"/>
          </a:solidFill>
          <a:ln w="25400">
            <a:solidFill>
              <a:srgbClr val="FF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E1CCB-EC1A-47D1-9E47-F8CF4D7C91C8}"/>
              </a:ext>
            </a:extLst>
          </p:cNvPr>
          <p:cNvSpPr txBox="1"/>
          <p:nvPr/>
        </p:nvSpPr>
        <p:spPr>
          <a:xfrm>
            <a:off x="4889500" y="3429000"/>
            <a:ext cx="3556000" cy="235449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solidFill>
                  <a:srgbClr val="502800"/>
                </a:solidFill>
              </a:rPr>
              <a:t>OBJEKTIVAT E TÃ‹ MÃ‹SUARIT:</a:t>
            </a:r>
          </a:p>
          <a:p>
            <a:pPr>
              <a:spcAft>
                <a:spcPts val="600"/>
              </a:spcAft>
            </a:pPr>
            <a:r>
              <a:rPr lang="en-US" sz="1400" dirty="0" err="1">
                <a:solidFill>
                  <a:srgbClr val="502800"/>
                </a:solidFill>
              </a:rPr>
              <a:t>ðŸŽ</a:t>
            </a:r>
            <a:r>
              <a:rPr lang="en-US" sz="1400" dirty="0">
                <a:solidFill>
                  <a:srgbClr val="502800"/>
                </a:solidFill>
              </a:rPr>
              <a:t>¯ </a:t>
            </a:r>
            <a:r>
              <a:rPr lang="en-US" sz="1400" dirty="0" err="1">
                <a:solidFill>
                  <a:srgbClr val="502800"/>
                </a:solidFill>
              </a:rPr>
              <a:t>Kuptimi</a:t>
            </a:r>
            <a:r>
              <a:rPr lang="en-US" sz="1400" dirty="0">
                <a:solidFill>
                  <a:srgbClr val="502800"/>
                </a:solidFill>
              </a:rPr>
              <a:t> </a:t>
            </a:r>
            <a:r>
              <a:rPr lang="en-US" sz="1400" dirty="0" err="1">
                <a:solidFill>
                  <a:srgbClr val="502800"/>
                </a:solidFill>
              </a:rPr>
              <a:t>i</a:t>
            </a:r>
            <a:r>
              <a:rPr lang="en-US" sz="1400" dirty="0">
                <a:solidFill>
                  <a:srgbClr val="502800"/>
                </a:solidFill>
              </a:rPr>
              <a:t> </a:t>
            </a:r>
            <a:r>
              <a:rPr lang="en-US" sz="1400" dirty="0" err="1">
                <a:solidFill>
                  <a:srgbClr val="502800"/>
                </a:solidFill>
              </a:rPr>
              <a:t>algoritmeve</a:t>
            </a:r>
            <a:r>
              <a:rPr lang="en-US" sz="1400" dirty="0">
                <a:solidFill>
                  <a:srgbClr val="502800"/>
                </a:solidFill>
              </a:rPr>
              <a:t> </a:t>
            </a:r>
            <a:r>
              <a:rPr lang="en-US" sz="1400" dirty="0" err="1">
                <a:solidFill>
                  <a:srgbClr val="502800"/>
                </a:solidFill>
              </a:rPr>
              <a:t>tÃ</a:t>
            </a:r>
            <a:r>
              <a:rPr lang="en-US" sz="1400" dirty="0">
                <a:solidFill>
                  <a:srgbClr val="502800"/>
                </a:solidFill>
              </a:rPr>
              <a:t>« </a:t>
            </a:r>
            <a:r>
              <a:rPr lang="en-US" sz="1400" dirty="0" err="1">
                <a:solidFill>
                  <a:srgbClr val="502800"/>
                </a:solidFill>
              </a:rPr>
              <a:t>renditjes</a:t>
            </a:r>
            <a:endParaRPr lang="en-US" sz="1400" dirty="0">
              <a:solidFill>
                <a:srgbClr val="50280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400" dirty="0" err="1">
                <a:solidFill>
                  <a:srgbClr val="502800"/>
                </a:solidFill>
              </a:rPr>
              <a:t>ðŸŽ</a:t>
            </a:r>
            <a:r>
              <a:rPr lang="en-US" sz="1400" dirty="0">
                <a:solidFill>
                  <a:srgbClr val="502800"/>
                </a:solidFill>
              </a:rPr>
              <a:t>¯ </a:t>
            </a:r>
            <a:r>
              <a:rPr lang="en-US" sz="1400" dirty="0" err="1">
                <a:solidFill>
                  <a:srgbClr val="502800"/>
                </a:solidFill>
              </a:rPr>
              <a:t>Implementimi</a:t>
            </a:r>
            <a:r>
              <a:rPr lang="en-US" sz="1400" dirty="0">
                <a:solidFill>
                  <a:srgbClr val="502800"/>
                </a:solidFill>
              </a:rPr>
              <a:t> </a:t>
            </a:r>
            <a:r>
              <a:rPr lang="en-US" sz="1400" dirty="0" err="1">
                <a:solidFill>
                  <a:srgbClr val="502800"/>
                </a:solidFill>
              </a:rPr>
              <a:t>i</a:t>
            </a:r>
            <a:r>
              <a:rPr lang="en-US" sz="1400" dirty="0">
                <a:solidFill>
                  <a:srgbClr val="502800"/>
                </a:solidFill>
              </a:rPr>
              <a:t> PageRank </a:t>
            </a:r>
            <a:r>
              <a:rPr lang="en-US" sz="1400" dirty="0" err="1">
                <a:solidFill>
                  <a:srgbClr val="502800"/>
                </a:solidFill>
              </a:rPr>
              <a:t>nga</a:t>
            </a:r>
            <a:r>
              <a:rPr lang="en-US" sz="1400" dirty="0">
                <a:solidFill>
                  <a:srgbClr val="502800"/>
                </a:solidFill>
              </a:rPr>
              <a:t> zero</a:t>
            </a:r>
          </a:p>
          <a:p>
            <a:pPr>
              <a:spcAft>
                <a:spcPts val="600"/>
              </a:spcAft>
            </a:pPr>
            <a:r>
              <a:rPr lang="en-US" sz="1400" dirty="0" err="1">
                <a:solidFill>
                  <a:srgbClr val="502800"/>
                </a:solidFill>
              </a:rPr>
              <a:t>ðŸŽ</a:t>
            </a:r>
            <a:r>
              <a:rPr lang="en-US" sz="1400" dirty="0">
                <a:solidFill>
                  <a:srgbClr val="502800"/>
                </a:solidFill>
              </a:rPr>
              <a:t>¯ </a:t>
            </a:r>
            <a:r>
              <a:rPr lang="en-US" sz="1400" dirty="0" err="1">
                <a:solidFill>
                  <a:srgbClr val="502800"/>
                </a:solidFill>
              </a:rPr>
              <a:t>Analiza</a:t>
            </a:r>
            <a:r>
              <a:rPr lang="en-US" sz="1400" dirty="0">
                <a:solidFill>
                  <a:srgbClr val="502800"/>
                </a:solidFill>
              </a:rPr>
              <a:t> e </a:t>
            </a:r>
            <a:r>
              <a:rPr lang="en-US" sz="1400" dirty="0" err="1">
                <a:solidFill>
                  <a:srgbClr val="502800"/>
                </a:solidFill>
              </a:rPr>
              <a:t>strukturÃ«s</a:t>
            </a:r>
            <a:r>
              <a:rPr lang="en-US" sz="1400" dirty="0">
                <a:solidFill>
                  <a:srgbClr val="502800"/>
                </a:solidFill>
              </a:rPr>
              <a:t> </a:t>
            </a:r>
            <a:r>
              <a:rPr lang="en-US" sz="1400" dirty="0" err="1">
                <a:solidFill>
                  <a:srgbClr val="502800"/>
                </a:solidFill>
              </a:rPr>
              <a:t>sÃ</a:t>
            </a:r>
            <a:r>
              <a:rPr lang="en-US" sz="1400" dirty="0">
                <a:solidFill>
                  <a:srgbClr val="502800"/>
                </a:solidFill>
              </a:rPr>
              <a:t>« </a:t>
            </a:r>
            <a:r>
              <a:rPr lang="en-US" sz="1400" dirty="0" err="1">
                <a:solidFill>
                  <a:srgbClr val="502800"/>
                </a:solidFill>
              </a:rPr>
              <a:t>grafit</a:t>
            </a:r>
            <a:r>
              <a:rPr lang="en-US" sz="1400" dirty="0">
                <a:solidFill>
                  <a:srgbClr val="502800"/>
                </a:solidFill>
              </a:rPr>
              <a:t> web</a:t>
            </a:r>
          </a:p>
          <a:p>
            <a:pPr>
              <a:spcAft>
                <a:spcPts val="600"/>
              </a:spcAft>
            </a:pPr>
            <a:r>
              <a:rPr lang="en-US" sz="1400" dirty="0" err="1">
                <a:solidFill>
                  <a:srgbClr val="502800"/>
                </a:solidFill>
              </a:rPr>
              <a:t>ðŸŽ</a:t>
            </a:r>
            <a:r>
              <a:rPr lang="en-US" sz="1400" dirty="0">
                <a:solidFill>
                  <a:srgbClr val="502800"/>
                </a:solidFill>
              </a:rPr>
              <a:t>¯ </a:t>
            </a:r>
            <a:r>
              <a:rPr lang="en-US" sz="1400" dirty="0" err="1">
                <a:solidFill>
                  <a:srgbClr val="502800"/>
                </a:solidFill>
              </a:rPr>
              <a:t>Llogaritja</a:t>
            </a:r>
            <a:r>
              <a:rPr lang="en-US" sz="1400" dirty="0">
                <a:solidFill>
                  <a:srgbClr val="502800"/>
                </a:solidFill>
              </a:rPr>
              <a:t> e </a:t>
            </a:r>
            <a:r>
              <a:rPr lang="en-US" sz="1400" dirty="0" err="1">
                <a:solidFill>
                  <a:srgbClr val="502800"/>
                </a:solidFill>
              </a:rPr>
              <a:t>metrikave</a:t>
            </a:r>
            <a:r>
              <a:rPr lang="en-US" sz="1400" dirty="0">
                <a:solidFill>
                  <a:srgbClr val="502800"/>
                </a:solidFill>
              </a:rPr>
              <a:t> </a:t>
            </a:r>
            <a:r>
              <a:rPr lang="en-US" sz="1400" dirty="0" err="1">
                <a:solidFill>
                  <a:srgbClr val="502800"/>
                </a:solidFill>
              </a:rPr>
              <a:t>tÃ</a:t>
            </a:r>
            <a:r>
              <a:rPr lang="en-US" sz="1400" dirty="0">
                <a:solidFill>
                  <a:srgbClr val="502800"/>
                </a:solidFill>
              </a:rPr>
              <a:t>« </a:t>
            </a:r>
            <a:r>
              <a:rPr lang="en-US" sz="1400" dirty="0" err="1">
                <a:solidFill>
                  <a:srgbClr val="502800"/>
                </a:solidFill>
              </a:rPr>
              <a:t>grafit</a:t>
            </a:r>
            <a:endParaRPr lang="en-US" sz="1400" dirty="0">
              <a:solidFill>
                <a:srgbClr val="50280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400" dirty="0" err="1">
                <a:solidFill>
                  <a:srgbClr val="502800"/>
                </a:solidFill>
              </a:rPr>
              <a:t>ðŸŽ</a:t>
            </a:r>
            <a:r>
              <a:rPr lang="en-US" sz="1400" dirty="0">
                <a:solidFill>
                  <a:srgbClr val="502800"/>
                </a:solidFill>
              </a:rPr>
              <a:t>¯ </a:t>
            </a:r>
            <a:r>
              <a:rPr lang="en-US" sz="1400" dirty="0" err="1">
                <a:solidFill>
                  <a:srgbClr val="502800"/>
                </a:solidFill>
              </a:rPr>
              <a:t>Vizualizimi</a:t>
            </a:r>
            <a:r>
              <a:rPr lang="en-US" sz="1400" dirty="0">
                <a:solidFill>
                  <a:srgbClr val="502800"/>
                </a:solidFill>
              </a:rPr>
              <a:t> </a:t>
            </a:r>
            <a:r>
              <a:rPr lang="en-US" sz="1400" dirty="0" err="1">
                <a:solidFill>
                  <a:srgbClr val="502800"/>
                </a:solidFill>
              </a:rPr>
              <a:t>i</a:t>
            </a:r>
            <a:r>
              <a:rPr lang="en-US" sz="1400" dirty="0">
                <a:solidFill>
                  <a:srgbClr val="502800"/>
                </a:solidFill>
              </a:rPr>
              <a:t> </a:t>
            </a:r>
            <a:r>
              <a:rPr lang="en-US" sz="1400" dirty="0" err="1">
                <a:solidFill>
                  <a:srgbClr val="502800"/>
                </a:solidFill>
              </a:rPr>
              <a:t>rezultateve</a:t>
            </a:r>
            <a:endParaRPr lang="en-US" sz="1400" dirty="0">
              <a:solidFill>
                <a:srgbClr val="50280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400" dirty="0" err="1">
                <a:solidFill>
                  <a:srgbClr val="502800"/>
                </a:solidFill>
              </a:rPr>
              <a:t>ðŸŽ</a:t>
            </a:r>
            <a:r>
              <a:rPr lang="en-US" sz="1400" dirty="0">
                <a:solidFill>
                  <a:srgbClr val="502800"/>
                </a:solidFill>
              </a:rPr>
              <a:t>¯ </a:t>
            </a:r>
            <a:r>
              <a:rPr lang="en-US" sz="1400" dirty="0" err="1">
                <a:solidFill>
                  <a:srgbClr val="502800"/>
                </a:solidFill>
              </a:rPr>
              <a:t>Aplikimi</a:t>
            </a:r>
            <a:r>
              <a:rPr lang="en-US" sz="1400" dirty="0">
                <a:solidFill>
                  <a:srgbClr val="502800"/>
                </a:solidFill>
              </a:rPr>
              <a:t> </a:t>
            </a:r>
            <a:r>
              <a:rPr lang="en-US" sz="1400" dirty="0" err="1">
                <a:solidFill>
                  <a:srgbClr val="502800"/>
                </a:solidFill>
              </a:rPr>
              <a:t>nÃ</a:t>
            </a:r>
            <a:r>
              <a:rPr lang="en-US" sz="1400" dirty="0">
                <a:solidFill>
                  <a:srgbClr val="502800"/>
                </a:solidFill>
              </a:rPr>
              <a:t>« </a:t>
            </a:r>
            <a:r>
              <a:rPr lang="en-US" sz="1400" dirty="0" err="1">
                <a:solidFill>
                  <a:srgbClr val="502800"/>
                </a:solidFill>
              </a:rPr>
              <a:t>probleme</a:t>
            </a:r>
            <a:r>
              <a:rPr lang="en-US" sz="1400" dirty="0">
                <a:solidFill>
                  <a:srgbClr val="502800"/>
                </a:solidFill>
              </a:rPr>
              <a:t> </a:t>
            </a:r>
            <a:r>
              <a:rPr lang="en-US" sz="1400" dirty="0" err="1">
                <a:solidFill>
                  <a:srgbClr val="502800"/>
                </a:solidFill>
              </a:rPr>
              <a:t>reale</a:t>
            </a:r>
            <a:endParaRPr lang="en-US" sz="1400" dirty="0">
              <a:solidFill>
                <a:srgbClr val="50280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400" dirty="0" err="1">
                <a:solidFill>
                  <a:srgbClr val="502800"/>
                </a:solidFill>
              </a:rPr>
              <a:t>ðŸŽ</a:t>
            </a:r>
            <a:r>
              <a:rPr lang="en-US" sz="1400" dirty="0">
                <a:solidFill>
                  <a:srgbClr val="502800"/>
                </a:solidFill>
              </a:rPr>
              <a:t>¯ </a:t>
            </a:r>
            <a:r>
              <a:rPr lang="en-US" sz="1400" dirty="0" err="1">
                <a:solidFill>
                  <a:srgbClr val="502800"/>
                </a:solidFill>
              </a:rPr>
              <a:t>Interpretimi</a:t>
            </a:r>
            <a:r>
              <a:rPr lang="en-US" sz="1400" dirty="0">
                <a:solidFill>
                  <a:srgbClr val="502800"/>
                </a:solidFill>
              </a:rPr>
              <a:t> </a:t>
            </a:r>
            <a:r>
              <a:rPr lang="en-US" sz="1400" dirty="0" err="1">
                <a:solidFill>
                  <a:srgbClr val="502800"/>
                </a:solidFill>
              </a:rPr>
              <a:t>i</a:t>
            </a:r>
            <a:r>
              <a:rPr lang="en-US" sz="1400" dirty="0">
                <a:solidFill>
                  <a:srgbClr val="502800"/>
                </a:solidFill>
              </a:rPr>
              <a:t> </a:t>
            </a:r>
            <a:r>
              <a:rPr lang="en-US" sz="1400" dirty="0" err="1">
                <a:solidFill>
                  <a:srgbClr val="502800"/>
                </a:solidFill>
              </a:rPr>
              <a:t>rezultateve</a:t>
            </a:r>
            <a:endParaRPr lang="en-US" sz="1400" dirty="0">
              <a:solidFill>
                <a:srgbClr val="502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23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30344C-4816-47F0-9B0F-8881F3811FC9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64C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13F1B8-06B9-4666-8A42-259C4A596411}"/>
              </a:ext>
            </a:extLst>
          </p:cNvPr>
          <p:cNvSpPr txBox="1"/>
          <p:nvPr/>
        </p:nvSpPr>
        <p:spPr>
          <a:xfrm>
            <a:off x="254000" y="152400"/>
            <a:ext cx="8636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sv-SE" sz="2800" b="1" dirty="0">
                <a:solidFill>
                  <a:srgbClr val="FFFFFF"/>
                </a:solidFill>
              </a:rPr>
              <a:t>TEORIA E PAGERANK (Bing Liu, Kapitulli 10.2)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1346DA-2FAC-4C9A-B03E-840896ADD0BF}"/>
              </a:ext>
            </a:extLst>
          </p:cNvPr>
          <p:cNvSpPr/>
          <p:nvPr/>
        </p:nvSpPr>
        <p:spPr>
          <a:xfrm>
            <a:off x="508000" y="1015999"/>
            <a:ext cx="8128000" cy="1373495"/>
          </a:xfrm>
          <a:prstGeom prst="roundRect">
            <a:avLst/>
          </a:prstGeom>
          <a:solidFill>
            <a:srgbClr val="FFFACD"/>
          </a:solidFill>
          <a:ln w="38100">
            <a:solidFill>
              <a:srgbClr val="FF8C00"/>
            </a:solidFill>
          </a:ln>
          <a:effectLst>
            <a:prstShdw prst="shdw6" dist="107763" dir="2700000">
              <a:scrgbClr r="0" g="0" b="0">
                <a:alpha val="50000"/>
              </a:scrgbClr>
            </a:prst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B8426-7867-44F0-B945-CE78FFB3CB10}"/>
              </a:ext>
            </a:extLst>
          </p:cNvPr>
          <p:cNvSpPr txBox="1"/>
          <p:nvPr/>
        </p:nvSpPr>
        <p:spPr>
          <a:xfrm>
            <a:off x="762000" y="1143000"/>
            <a:ext cx="7620000" cy="124649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500" b="1">
                <a:solidFill>
                  <a:srgbClr val="503C00"/>
                </a:solidFill>
              </a:rPr>
              <a:t>ðŸ’¡ KONCEPTI KRYESOR:</a:t>
            </a:r>
          </a:p>
          <a:p>
            <a:r>
              <a:rPr lang="en-US" sz="1500" b="1">
                <a:solidFill>
                  <a:srgbClr val="503C00"/>
                </a:solidFill>
              </a:rPr>
              <a:t>PageRank mat rÃ«ndÃ«sinÃ« e faqeve web bazuar nÃ« strukturÃ«n e lidhjeve.</a:t>
            </a:r>
          </a:p>
          <a:p>
            <a:r>
              <a:rPr lang="en-US" sz="1500" b="1">
                <a:solidFill>
                  <a:srgbClr val="503C00"/>
                </a:solidFill>
              </a:rPr>
              <a:t>Zhvilluar nga Larry Page dhe Sergey Brin (themeluesit e Google, 1998).</a:t>
            </a:r>
          </a:p>
          <a:p>
            <a:r>
              <a:rPr lang="en-US" sz="1500" b="1">
                <a:solidFill>
                  <a:srgbClr val="503C00"/>
                </a:solidFill>
              </a:rPr>
              <a:t>Ideja themelore: NjÃ« faqe Ã«shtÃ« e rÃ«ndÃ«sishme nÃ«se faqe tÃ« rÃ«ndÃ«sishme lidhen me tÃ«!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CCE9BB-0ACE-40C5-B852-37D111ADA32C}"/>
              </a:ext>
            </a:extLst>
          </p:cNvPr>
          <p:cNvSpPr/>
          <p:nvPr/>
        </p:nvSpPr>
        <p:spPr>
          <a:xfrm>
            <a:off x="508000" y="2540000"/>
            <a:ext cx="3937000" cy="2286000"/>
          </a:xfrm>
          <a:prstGeom prst="roundRect">
            <a:avLst/>
          </a:prstGeom>
          <a:solidFill>
            <a:srgbClr val="E6F0FF"/>
          </a:solidFill>
          <a:ln w="25400"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6E8C7F-F6EE-41D7-BA87-4C9AD6A703A3}"/>
              </a:ext>
            </a:extLst>
          </p:cNvPr>
          <p:cNvSpPr txBox="1"/>
          <p:nvPr/>
        </p:nvSpPr>
        <p:spPr>
          <a:xfrm>
            <a:off x="698500" y="2667000"/>
            <a:ext cx="3556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600" b="1">
                <a:solidFill>
                  <a:srgbClr val="003C78"/>
                </a:solidFill>
              </a:rPr>
              <a:t>ðŸŒ MODELI RANDOM SURFER: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631574-BDA0-47E9-AEEF-776FC4160F4E}"/>
              </a:ext>
            </a:extLst>
          </p:cNvPr>
          <p:cNvSpPr/>
          <p:nvPr/>
        </p:nvSpPr>
        <p:spPr>
          <a:xfrm>
            <a:off x="2032000" y="3048000"/>
            <a:ext cx="635000" cy="635000"/>
          </a:xfrm>
          <a:prstGeom prst="ellipse">
            <a:avLst/>
          </a:prstGeom>
          <a:solidFill>
            <a:srgbClr val="0078D7"/>
          </a:solidFill>
          <a:ln w="25400">
            <a:solidFill>
              <a:srgbClr val="003C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B42C2C-6D6E-4AAE-8500-9FDD0266FA58}"/>
              </a:ext>
            </a:extLst>
          </p:cNvPr>
          <p:cNvSpPr txBox="1"/>
          <p:nvPr/>
        </p:nvSpPr>
        <p:spPr>
          <a:xfrm>
            <a:off x="2095500" y="3200400"/>
            <a:ext cx="508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</a:rPr>
              <a:t>U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F0C1E1-BE73-430A-869B-C7B61A691324}"/>
              </a:ext>
            </a:extLst>
          </p:cNvPr>
          <p:cNvCxnSpPr/>
          <p:nvPr/>
        </p:nvCxnSpPr>
        <p:spPr>
          <a:xfrm>
            <a:off x="2349500" y="3556000"/>
            <a:ext cx="825500" cy="3810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DC7073-43CF-47FA-B07A-9DAE9FA32BF6}"/>
              </a:ext>
            </a:extLst>
          </p:cNvPr>
          <p:cNvSpPr txBox="1"/>
          <p:nvPr/>
        </p:nvSpPr>
        <p:spPr>
          <a:xfrm>
            <a:off x="698500" y="3810000"/>
            <a:ext cx="3556000" cy="89255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300">
                <a:solidFill>
                  <a:srgbClr val="142850"/>
                </a:solidFill>
              </a:rPr>
              <a:t>ðŸ“ Me probabilitet d = 0.85:</a:t>
            </a:r>
          </a:p>
          <a:p>
            <a:r>
              <a:rPr lang="en-US" sz="1300">
                <a:solidFill>
                  <a:srgbClr val="142850"/>
                </a:solidFill>
              </a:rPr>
              <a:t>   Klikon njÃ« lidhje tÃ« rastÃ«sishme</a:t>
            </a:r>
          </a:p>
          <a:p>
            <a:r>
              <a:rPr lang="en-US" sz="1300">
                <a:solidFill>
                  <a:srgbClr val="142850"/>
                </a:solidFill>
              </a:rPr>
              <a:t>ðŸ“ Me probabilitet 1-d = 0.15:</a:t>
            </a:r>
          </a:p>
          <a:p>
            <a:r>
              <a:rPr lang="en-US" sz="1300">
                <a:solidFill>
                  <a:srgbClr val="142850"/>
                </a:solidFill>
              </a:rPr>
              <a:t>   Kalon nÃ« faqe krejtÃ«sisht tÃ« rastÃ«sishme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4D04D74-A6EC-4A62-82A7-FCB40FFC8FF2}"/>
              </a:ext>
            </a:extLst>
          </p:cNvPr>
          <p:cNvSpPr/>
          <p:nvPr/>
        </p:nvSpPr>
        <p:spPr>
          <a:xfrm>
            <a:off x="4699000" y="2539999"/>
            <a:ext cx="3937000" cy="2719933"/>
          </a:xfrm>
          <a:prstGeom prst="roundRect">
            <a:avLst/>
          </a:prstGeom>
          <a:solidFill>
            <a:srgbClr val="F0FFF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25E910-704E-4E37-BF90-DD6FAAD543F1}"/>
              </a:ext>
            </a:extLst>
          </p:cNvPr>
          <p:cNvSpPr txBox="1"/>
          <p:nvPr/>
        </p:nvSpPr>
        <p:spPr>
          <a:xfrm>
            <a:off x="4889500" y="2667000"/>
            <a:ext cx="3556000" cy="249299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300" dirty="0" err="1">
                <a:solidFill>
                  <a:srgbClr val="005000"/>
                </a:solidFill>
              </a:rPr>
              <a:t>ðŸ</a:t>
            </a:r>
            <a:r>
              <a:rPr lang="en-US" sz="1300" dirty="0">
                <a:solidFill>
                  <a:srgbClr val="005000"/>
                </a:solidFill>
              </a:rPr>
              <a:t>”‘ NJOHURITÃ‹ KRYESORE:</a:t>
            </a:r>
          </a:p>
          <a:p>
            <a:r>
              <a:rPr lang="en-US" sz="1300" dirty="0">
                <a:solidFill>
                  <a:srgbClr val="005000"/>
                </a:solidFill>
              </a:rPr>
              <a:t>1ï¸</a:t>
            </a:r>
            <a:r>
              <a:rPr lang="en-US" sz="1300" dirty="0" err="1">
                <a:solidFill>
                  <a:srgbClr val="005000"/>
                </a:solidFill>
              </a:rPr>
              <a:t>âƒ</a:t>
            </a:r>
            <a:r>
              <a:rPr lang="en-US" sz="1300" dirty="0">
                <a:solidFill>
                  <a:srgbClr val="005000"/>
                </a:solidFill>
              </a:rPr>
              <a:t>£ </a:t>
            </a:r>
            <a:r>
              <a:rPr lang="en-US" sz="1300" dirty="0" err="1">
                <a:solidFill>
                  <a:srgbClr val="005000"/>
                </a:solidFill>
              </a:rPr>
              <a:t>Faqet</a:t>
            </a:r>
            <a:r>
              <a:rPr lang="en-US" sz="1300" dirty="0">
                <a:solidFill>
                  <a:srgbClr val="005000"/>
                </a:solidFill>
              </a:rPr>
              <a:t> e </a:t>
            </a:r>
            <a:r>
              <a:rPr lang="en-US" sz="1300" dirty="0" err="1">
                <a:solidFill>
                  <a:srgbClr val="005000"/>
                </a:solidFill>
              </a:rPr>
              <a:t>rÃ«ndÃ«sishme</a:t>
            </a:r>
            <a:r>
              <a:rPr lang="en-US" sz="1300" dirty="0">
                <a:solidFill>
                  <a:srgbClr val="005000"/>
                </a:solidFill>
              </a:rPr>
              <a:t> </a:t>
            </a:r>
            <a:r>
              <a:rPr lang="en-US" sz="1300" dirty="0" err="1">
                <a:solidFill>
                  <a:srgbClr val="005000"/>
                </a:solidFill>
              </a:rPr>
              <a:t>kanÃ</a:t>
            </a:r>
            <a:r>
              <a:rPr lang="en-US" sz="1300" dirty="0">
                <a:solidFill>
                  <a:srgbClr val="005000"/>
                </a:solidFill>
              </a:rPr>
              <a:t>« </a:t>
            </a:r>
            <a:r>
              <a:rPr lang="en-US" sz="1300" dirty="0" err="1">
                <a:solidFill>
                  <a:srgbClr val="005000"/>
                </a:solidFill>
              </a:rPr>
              <a:t>shumÃ</a:t>
            </a:r>
            <a:r>
              <a:rPr lang="en-US" sz="1300" dirty="0">
                <a:solidFill>
                  <a:srgbClr val="005000"/>
                </a:solidFill>
              </a:rPr>
              <a:t>«</a:t>
            </a:r>
          </a:p>
          <a:p>
            <a:r>
              <a:rPr lang="en-US" sz="1300" dirty="0">
                <a:solidFill>
                  <a:srgbClr val="005000"/>
                </a:solidFill>
              </a:rPr>
              <a:t>   </a:t>
            </a:r>
            <a:r>
              <a:rPr lang="en-US" sz="1300" dirty="0" err="1">
                <a:solidFill>
                  <a:srgbClr val="005000"/>
                </a:solidFill>
              </a:rPr>
              <a:t>lidhje</a:t>
            </a:r>
            <a:r>
              <a:rPr lang="en-US" sz="1300" dirty="0">
                <a:solidFill>
                  <a:srgbClr val="005000"/>
                </a:solidFill>
              </a:rPr>
              <a:t> </a:t>
            </a:r>
            <a:r>
              <a:rPr lang="en-US" sz="1300" dirty="0" err="1">
                <a:solidFill>
                  <a:srgbClr val="005000"/>
                </a:solidFill>
              </a:rPr>
              <a:t>hyrÃ«se</a:t>
            </a:r>
            <a:r>
              <a:rPr lang="en-US" sz="1300" dirty="0">
                <a:solidFill>
                  <a:srgbClr val="005000"/>
                </a:solidFill>
              </a:rPr>
              <a:t> (incoming links)</a:t>
            </a:r>
          </a:p>
          <a:p>
            <a:endParaRPr lang="en-US" sz="1300" dirty="0">
              <a:solidFill>
                <a:srgbClr val="005000"/>
              </a:solidFill>
            </a:endParaRPr>
          </a:p>
          <a:p>
            <a:r>
              <a:rPr lang="en-US" sz="1300" dirty="0">
                <a:solidFill>
                  <a:srgbClr val="005000"/>
                </a:solidFill>
              </a:rPr>
              <a:t>2ï¸</a:t>
            </a:r>
            <a:r>
              <a:rPr lang="en-US" sz="1300" dirty="0" err="1">
                <a:solidFill>
                  <a:srgbClr val="005000"/>
                </a:solidFill>
              </a:rPr>
              <a:t>âƒ</a:t>
            </a:r>
            <a:r>
              <a:rPr lang="en-US" sz="1300" dirty="0">
                <a:solidFill>
                  <a:srgbClr val="005000"/>
                </a:solidFill>
              </a:rPr>
              <a:t>£ </a:t>
            </a:r>
            <a:r>
              <a:rPr lang="en-US" sz="1300" dirty="0" err="1">
                <a:solidFill>
                  <a:srgbClr val="005000"/>
                </a:solidFill>
              </a:rPr>
              <a:t>RÃ«ndÃ«sia</a:t>
            </a:r>
            <a:r>
              <a:rPr lang="en-US" sz="1300" dirty="0">
                <a:solidFill>
                  <a:srgbClr val="005000"/>
                </a:solidFill>
              </a:rPr>
              <a:t> </a:t>
            </a:r>
            <a:r>
              <a:rPr lang="en-US" sz="1300" dirty="0" err="1">
                <a:solidFill>
                  <a:srgbClr val="005000"/>
                </a:solidFill>
              </a:rPr>
              <a:t>transferohet</a:t>
            </a:r>
            <a:r>
              <a:rPr lang="en-US" sz="1300" dirty="0">
                <a:solidFill>
                  <a:srgbClr val="005000"/>
                </a:solidFill>
              </a:rPr>
              <a:t> </a:t>
            </a:r>
            <a:r>
              <a:rPr lang="en-US" sz="1300" dirty="0" err="1">
                <a:solidFill>
                  <a:srgbClr val="005000"/>
                </a:solidFill>
              </a:rPr>
              <a:t>pÃ«rmes</a:t>
            </a:r>
            <a:endParaRPr lang="en-US" sz="1300" dirty="0">
              <a:solidFill>
                <a:srgbClr val="005000"/>
              </a:solidFill>
            </a:endParaRPr>
          </a:p>
          <a:p>
            <a:r>
              <a:rPr lang="en-US" sz="1300" dirty="0">
                <a:solidFill>
                  <a:srgbClr val="005000"/>
                </a:solidFill>
              </a:rPr>
              <a:t>   </a:t>
            </a:r>
            <a:r>
              <a:rPr lang="en-US" sz="1300" dirty="0" err="1">
                <a:solidFill>
                  <a:srgbClr val="005000"/>
                </a:solidFill>
              </a:rPr>
              <a:t>lidhjeve</a:t>
            </a:r>
            <a:endParaRPr lang="en-US" sz="1300" dirty="0">
              <a:solidFill>
                <a:srgbClr val="005000"/>
              </a:solidFill>
            </a:endParaRPr>
          </a:p>
          <a:p>
            <a:endParaRPr lang="en-US" sz="1300" dirty="0">
              <a:solidFill>
                <a:srgbClr val="005000"/>
              </a:solidFill>
            </a:endParaRPr>
          </a:p>
          <a:p>
            <a:r>
              <a:rPr lang="en-US" sz="1300" dirty="0">
                <a:solidFill>
                  <a:srgbClr val="005000"/>
                </a:solidFill>
              </a:rPr>
              <a:t>3ï¸</a:t>
            </a:r>
            <a:r>
              <a:rPr lang="en-US" sz="1300" dirty="0" err="1">
                <a:solidFill>
                  <a:srgbClr val="005000"/>
                </a:solidFill>
              </a:rPr>
              <a:t>âƒ</a:t>
            </a:r>
            <a:r>
              <a:rPr lang="en-US" sz="1300" dirty="0">
                <a:solidFill>
                  <a:srgbClr val="005000"/>
                </a:solidFill>
              </a:rPr>
              <a:t>£ </a:t>
            </a:r>
            <a:r>
              <a:rPr lang="en-US" sz="1300" dirty="0" err="1">
                <a:solidFill>
                  <a:srgbClr val="005000"/>
                </a:solidFill>
              </a:rPr>
              <a:t>Lidhja</a:t>
            </a:r>
            <a:r>
              <a:rPr lang="en-US" sz="1300" dirty="0">
                <a:solidFill>
                  <a:srgbClr val="005000"/>
                </a:solidFill>
              </a:rPr>
              <a:t> </a:t>
            </a:r>
            <a:r>
              <a:rPr lang="en-US" sz="1300" dirty="0" err="1">
                <a:solidFill>
                  <a:srgbClr val="005000"/>
                </a:solidFill>
              </a:rPr>
              <a:t>nga</a:t>
            </a:r>
            <a:r>
              <a:rPr lang="en-US" sz="1300" dirty="0">
                <a:solidFill>
                  <a:srgbClr val="005000"/>
                </a:solidFill>
              </a:rPr>
              <a:t> </a:t>
            </a:r>
            <a:r>
              <a:rPr lang="en-US" sz="1300" dirty="0" err="1">
                <a:solidFill>
                  <a:srgbClr val="005000"/>
                </a:solidFill>
              </a:rPr>
              <a:t>faqe</a:t>
            </a:r>
            <a:r>
              <a:rPr lang="en-US" sz="1300" dirty="0">
                <a:solidFill>
                  <a:srgbClr val="005000"/>
                </a:solidFill>
              </a:rPr>
              <a:t> e </a:t>
            </a:r>
            <a:r>
              <a:rPr lang="en-US" sz="1300" dirty="0" err="1">
                <a:solidFill>
                  <a:srgbClr val="005000"/>
                </a:solidFill>
              </a:rPr>
              <a:t>rÃ«ndÃ«sishme</a:t>
            </a:r>
            <a:endParaRPr lang="en-US" sz="1300" dirty="0">
              <a:solidFill>
                <a:srgbClr val="005000"/>
              </a:solidFill>
            </a:endParaRPr>
          </a:p>
          <a:p>
            <a:r>
              <a:rPr lang="en-US" sz="1300" dirty="0">
                <a:solidFill>
                  <a:srgbClr val="005000"/>
                </a:solidFill>
              </a:rPr>
              <a:t>   ka </a:t>
            </a:r>
            <a:r>
              <a:rPr lang="en-US" sz="1300" dirty="0" err="1">
                <a:solidFill>
                  <a:srgbClr val="005000"/>
                </a:solidFill>
              </a:rPr>
              <a:t>mÃ</a:t>
            </a:r>
            <a:r>
              <a:rPr lang="en-US" sz="1300" dirty="0">
                <a:solidFill>
                  <a:srgbClr val="005000"/>
                </a:solidFill>
              </a:rPr>
              <a:t>« </a:t>
            </a:r>
            <a:r>
              <a:rPr lang="en-US" sz="1300" dirty="0" err="1">
                <a:solidFill>
                  <a:srgbClr val="005000"/>
                </a:solidFill>
              </a:rPr>
              <a:t>shumÃ</a:t>
            </a:r>
            <a:r>
              <a:rPr lang="en-US" sz="1300" dirty="0">
                <a:solidFill>
                  <a:srgbClr val="005000"/>
                </a:solidFill>
              </a:rPr>
              <a:t>« </a:t>
            </a:r>
            <a:r>
              <a:rPr lang="en-US" sz="1300" dirty="0" err="1">
                <a:solidFill>
                  <a:srgbClr val="005000"/>
                </a:solidFill>
              </a:rPr>
              <a:t>vlerÃ</a:t>
            </a:r>
            <a:r>
              <a:rPr lang="en-US" sz="1300" dirty="0">
                <a:solidFill>
                  <a:srgbClr val="005000"/>
                </a:solidFill>
              </a:rPr>
              <a:t>«</a:t>
            </a:r>
          </a:p>
          <a:p>
            <a:endParaRPr lang="en-US" sz="1300" dirty="0">
              <a:solidFill>
                <a:srgbClr val="005000"/>
              </a:solidFill>
            </a:endParaRPr>
          </a:p>
          <a:p>
            <a:r>
              <a:rPr lang="en-US" sz="1300" dirty="0">
                <a:solidFill>
                  <a:srgbClr val="005000"/>
                </a:solidFill>
              </a:rPr>
              <a:t>4ï¸</a:t>
            </a:r>
            <a:r>
              <a:rPr lang="en-US" sz="1300" dirty="0" err="1">
                <a:solidFill>
                  <a:srgbClr val="005000"/>
                </a:solidFill>
              </a:rPr>
              <a:t>âƒ</a:t>
            </a:r>
            <a:r>
              <a:rPr lang="en-US" sz="1300" dirty="0">
                <a:solidFill>
                  <a:srgbClr val="005000"/>
                </a:solidFill>
              </a:rPr>
              <a:t>£ </a:t>
            </a:r>
            <a:r>
              <a:rPr lang="en-US" sz="1300" dirty="0" err="1">
                <a:solidFill>
                  <a:srgbClr val="005000"/>
                </a:solidFill>
              </a:rPr>
              <a:t>Algoritmi</a:t>
            </a:r>
            <a:r>
              <a:rPr lang="en-US" sz="1300" dirty="0">
                <a:solidFill>
                  <a:srgbClr val="005000"/>
                </a:solidFill>
              </a:rPr>
              <a:t> </a:t>
            </a:r>
            <a:r>
              <a:rPr lang="en-US" sz="1300" dirty="0" err="1">
                <a:solidFill>
                  <a:srgbClr val="005000"/>
                </a:solidFill>
              </a:rPr>
              <a:t>konvergon</a:t>
            </a:r>
            <a:r>
              <a:rPr lang="en-US" sz="1300" dirty="0">
                <a:solidFill>
                  <a:srgbClr val="005000"/>
                </a:solidFill>
              </a:rPr>
              <a:t> </a:t>
            </a:r>
            <a:r>
              <a:rPr lang="en-US" sz="1300" dirty="0" err="1">
                <a:solidFill>
                  <a:srgbClr val="005000"/>
                </a:solidFill>
              </a:rPr>
              <a:t>nÃ</a:t>
            </a:r>
            <a:r>
              <a:rPr lang="en-US" sz="1300" dirty="0">
                <a:solidFill>
                  <a:srgbClr val="005000"/>
                </a:solidFill>
              </a:rPr>
              <a:t>« </a:t>
            </a:r>
            <a:r>
              <a:rPr lang="en-US" sz="1300" dirty="0" err="1">
                <a:solidFill>
                  <a:srgbClr val="005000"/>
                </a:solidFill>
              </a:rPr>
              <a:t>renditje</a:t>
            </a:r>
            <a:endParaRPr lang="en-US" sz="1300" dirty="0">
              <a:solidFill>
                <a:srgbClr val="005000"/>
              </a:solidFill>
            </a:endParaRPr>
          </a:p>
          <a:p>
            <a:r>
              <a:rPr lang="en-US" sz="1300" dirty="0">
                <a:solidFill>
                  <a:srgbClr val="005000"/>
                </a:solidFill>
              </a:rPr>
              <a:t>   </a:t>
            </a:r>
            <a:r>
              <a:rPr lang="en-US" sz="1300" dirty="0" err="1">
                <a:solidFill>
                  <a:srgbClr val="005000"/>
                </a:solidFill>
              </a:rPr>
              <a:t>tÃ</a:t>
            </a:r>
            <a:r>
              <a:rPr lang="en-US" sz="1300" dirty="0">
                <a:solidFill>
                  <a:srgbClr val="005000"/>
                </a:solidFill>
              </a:rPr>
              <a:t>« </a:t>
            </a:r>
            <a:r>
              <a:rPr lang="en-US" sz="1300" dirty="0" err="1">
                <a:solidFill>
                  <a:srgbClr val="005000"/>
                </a:solidFill>
              </a:rPr>
              <a:t>qÃ«ndrueshme</a:t>
            </a:r>
            <a:endParaRPr lang="en-US" sz="1300" dirty="0">
              <a:solidFill>
                <a:srgbClr val="005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A17E1A-F60B-4DA4-A680-D48BE82FEFEB}"/>
              </a:ext>
            </a:extLst>
          </p:cNvPr>
          <p:cNvSpPr/>
          <p:nvPr/>
        </p:nvSpPr>
        <p:spPr>
          <a:xfrm>
            <a:off x="508000" y="5456436"/>
            <a:ext cx="8128000" cy="1016000"/>
          </a:xfrm>
          <a:prstGeom prst="rect">
            <a:avLst/>
          </a:prstGeom>
          <a:solidFill>
            <a:srgbClr val="FFF0F5"/>
          </a:solidFill>
          <a:ln w="25400">
            <a:solidFill>
              <a:srgbClr val="DC14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6A2FD9-C9A2-4222-B0D5-9A50C40E2E6B}"/>
              </a:ext>
            </a:extLst>
          </p:cNvPr>
          <p:cNvSpPr txBox="1"/>
          <p:nvPr/>
        </p:nvSpPr>
        <p:spPr>
          <a:xfrm>
            <a:off x="762000" y="5583436"/>
            <a:ext cx="7620000" cy="6924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300">
                <a:solidFill>
                  <a:srgbClr val="501428"/>
                </a:solidFill>
              </a:rPr>
              <a:t>ðŸŽ¯ APLIKACIONET E PAGERANK:</a:t>
            </a:r>
          </a:p>
          <a:p>
            <a:r>
              <a:rPr lang="en-US" sz="1300">
                <a:solidFill>
                  <a:srgbClr val="501428"/>
                </a:solidFill>
              </a:rPr>
              <a:t>âœ“ Google Search - renditja e rezultateve    âœ“ Zbulimi i link spam    âœ“ Analiza e rrjeteve sociale</a:t>
            </a:r>
          </a:p>
          <a:p>
            <a:r>
              <a:rPr lang="en-US" sz="1300">
                <a:solidFill>
                  <a:srgbClr val="501428"/>
                </a:solidFill>
              </a:rPr>
              <a:t>âœ“ Sistemet e rekomandimit    âœ“ Analiza e citimeve akademike    âœ“ Analiza e rrjeteve biologjike</a:t>
            </a:r>
          </a:p>
        </p:txBody>
      </p:sp>
    </p:spTree>
    <p:extLst>
      <p:ext uri="{BB962C8B-B14F-4D97-AF65-F5344CB8AC3E}">
        <p14:creationId xmlns:p14="http://schemas.microsoft.com/office/powerpoint/2010/main" val="2319726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F856B8-D200-41F6-AAC2-5B6EE1CD2B28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60CA6E-5440-4A64-9D83-51DE58C98D57}"/>
              </a:ext>
            </a:extLst>
          </p:cNvPr>
          <p:cNvSpPr txBox="1"/>
          <p:nvPr/>
        </p:nvSpPr>
        <p:spPr>
          <a:xfrm>
            <a:off x="254000" y="152400"/>
            <a:ext cx="8636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2800" b="1">
                <a:solidFill>
                  <a:srgbClr val="FFFFFF"/>
                </a:solidFill>
              </a:rPr>
              <a:t>ðŸ“ FORMULA MATEMATIKE E PAGERANK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F133E0A-724E-483D-9C4B-80AFD56ED51D}"/>
              </a:ext>
            </a:extLst>
          </p:cNvPr>
          <p:cNvSpPr/>
          <p:nvPr/>
        </p:nvSpPr>
        <p:spPr>
          <a:xfrm>
            <a:off x="1016000" y="1142999"/>
            <a:ext cx="7232454" cy="1668165"/>
          </a:xfrm>
          <a:prstGeom prst="roundRect">
            <a:avLst/>
          </a:prstGeom>
          <a:solidFill>
            <a:srgbClr val="FFFAF0"/>
          </a:solidFill>
          <a:ln w="50800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6F5650-2DE6-4C90-B816-999689F551C9}"/>
              </a:ext>
            </a:extLst>
          </p:cNvPr>
          <p:cNvSpPr txBox="1"/>
          <p:nvPr/>
        </p:nvSpPr>
        <p:spPr>
          <a:xfrm>
            <a:off x="1111250" y="1246535"/>
            <a:ext cx="7175500" cy="138499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500050"/>
                </a:solidFill>
                <a:latin typeface="Cambria Math" panose="02040503050406030204" pitchFamily="18" charset="0"/>
              </a:rPr>
              <a:t>PR(A) = (1 - d) + d Ã— Î£ [PR(Ti) / C(Ti)]</a:t>
            </a:r>
          </a:p>
          <a:p>
            <a:pPr algn="ctr"/>
            <a:endParaRPr lang="pt-BR" sz="2800" b="1" dirty="0">
              <a:solidFill>
                <a:srgbClr val="500050"/>
              </a:solidFill>
              <a:latin typeface="Cambria Math" panose="02040503050406030204" pitchFamily="18" charset="0"/>
            </a:endParaRPr>
          </a:p>
          <a:p>
            <a:pPr algn="ctr"/>
            <a:r>
              <a:rPr lang="pt-BR" sz="2800" b="1" dirty="0">
                <a:solidFill>
                  <a:srgbClr val="500050"/>
                </a:solidFill>
                <a:latin typeface="Cambria Math" panose="02040503050406030204" pitchFamily="18" charset="0"/>
              </a:rPr>
              <a:t>ku   i = 1...n   (tÃ« gjitha faqet qÃ« lidhen me A)</a:t>
            </a:r>
            <a:endParaRPr lang="en-US" sz="2800" b="1" dirty="0">
              <a:solidFill>
                <a:srgbClr val="500050"/>
              </a:solidFill>
              <a:latin typeface="Cambria Math" panose="020405030504060302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A88982E-69BF-4FB6-A977-3FA212DE57C8}"/>
              </a:ext>
            </a:extLst>
          </p:cNvPr>
          <p:cNvSpPr/>
          <p:nvPr/>
        </p:nvSpPr>
        <p:spPr>
          <a:xfrm>
            <a:off x="670677" y="3069616"/>
            <a:ext cx="3810000" cy="444500"/>
          </a:xfrm>
          <a:prstGeom prst="roundRect">
            <a:avLst/>
          </a:prstGeom>
          <a:solidFill>
            <a:srgbClr val="DCF0FF"/>
          </a:solidFill>
          <a:ln w="25400"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68EEE5-4D4C-4F84-B9E4-5F7C0F778CB8}"/>
              </a:ext>
            </a:extLst>
          </p:cNvPr>
          <p:cNvSpPr txBox="1"/>
          <p:nvPr/>
        </p:nvSpPr>
        <p:spPr>
          <a:xfrm>
            <a:off x="797677" y="3133116"/>
            <a:ext cx="35560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1400" b="1">
                <a:solidFill>
                  <a:srgbClr val="003C78"/>
                </a:solidFill>
              </a:rPr>
              <a:t>PR(A) = PageRank i faqes A</a:t>
            </a:r>
            <a:endParaRPr lang="en-US" sz="1400" b="1">
              <a:solidFill>
                <a:srgbClr val="003C78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AF87BBA-97AB-45C7-907E-142C0F3D2784}"/>
              </a:ext>
            </a:extLst>
          </p:cNvPr>
          <p:cNvSpPr/>
          <p:nvPr/>
        </p:nvSpPr>
        <p:spPr>
          <a:xfrm>
            <a:off x="670677" y="3641116"/>
            <a:ext cx="3810000" cy="444500"/>
          </a:xfrm>
          <a:prstGeom prst="roundRect">
            <a:avLst/>
          </a:prstGeom>
          <a:solidFill>
            <a:srgbClr val="FFF0DC"/>
          </a:solidFill>
          <a:ln w="25400">
            <a:solidFill>
              <a:srgbClr val="FF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318259-0CD1-4244-B88C-3B9FFCB97C92}"/>
              </a:ext>
            </a:extLst>
          </p:cNvPr>
          <p:cNvSpPr txBox="1"/>
          <p:nvPr/>
        </p:nvSpPr>
        <p:spPr>
          <a:xfrm>
            <a:off x="797677" y="3704616"/>
            <a:ext cx="35560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400" b="1" dirty="0">
                <a:solidFill>
                  <a:srgbClr val="783C00"/>
                </a:solidFill>
              </a:rPr>
              <a:t>d = </a:t>
            </a:r>
            <a:r>
              <a:rPr lang="en-US" sz="1400" b="1" dirty="0" err="1">
                <a:solidFill>
                  <a:srgbClr val="783C00"/>
                </a:solidFill>
              </a:rPr>
              <a:t>faktori</a:t>
            </a:r>
            <a:r>
              <a:rPr lang="en-US" sz="1400" b="1" dirty="0">
                <a:solidFill>
                  <a:srgbClr val="783C00"/>
                </a:solidFill>
              </a:rPr>
              <a:t> damping (</a:t>
            </a:r>
            <a:r>
              <a:rPr lang="en-US" sz="1400" b="1" dirty="0" err="1">
                <a:solidFill>
                  <a:srgbClr val="783C00"/>
                </a:solidFill>
              </a:rPr>
              <a:t>zakonisht</a:t>
            </a:r>
            <a:r>
              <a:rPr lang="en-US" sz="1400" b="1" dirty="0">
                <a:solidFill>
                  <a:srgbClr val="783C00"/>
                </a:solidFill>
              </a:rPr>
              <a:t> 0.85)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F6AD70-70C9-4752-BA80-83DA574A7432}"/>
              </a:ext>
            </a:extLst>
          </p:cNvPr>
          <p:cNvSpPr/>
          <p:nvPr/>
        </p:nvSpPr>
        <p:spPr>
          <a:xfrm>
            <a:off x="670677" y="4212616"/>
            <a:ext cx="3810000" cy="444500"/>
          </a:xfrm>
          <a:prstGeom prst="roundRect">
            <a:avLst/>
          </a:prstGeom>
          <a:solidFill>
            <a:srgbClr val="F0FFF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96F834-6423-4DCA-B8C6-0486C0E592D4}"/>
              </a:ext>
            </a:extLst>
          </p:cNvPr>
          <p:cNvSpPr txBox="1"/>
          <p:nvPr/>
        </p:nvSpPr>
        <p:spPr>
          <a:xfrm>
            <a:off x="797677" y="4276116"/>
            <a:ext cx="35560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400" b="1">
                <a:solidFill>
                  <a:srgbClr val="005028"/>
                </a:solidFill>
              </a:rPr>
              <a:t>Ti = faqet qÃ« lidhen me faqen 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5FDDDD8-48A2-4B0A-B7EE-461C383349FF}"/>
              </a:ext>
            </a:extLst>
          </p:cNvPr>
          <p:cNvSpPr/>
          <p:nvPr/>
        </p:nvSpPr>
        <p:spPr>
          <a:xfrm>
            <a:off x="670677" y="4784116"/>
            <a:ext cx="3810000" cy="444500"/>
          </a:xfrm>
          <a:prstGeom prst="roundRect">
            <a:avLst/>
          </a:prstGeom>
          <a:solidFill>
            <a:srgbClr val="FFF0FF"/>
          </a:solidFill>
          <a:ln w="25400">
            <a:solidFill>
              <a:srgbClr val="C71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052A63-9127-470F-9294-B6307E0CD055}"/>
              </a:ext>
            </a:extLst>
          </p:cNvPr>
          <p:cNvSpPr txBox="1"/>
          <p:nvPr/>
        </p:nvSpPr>
        <p:spPr>
          <a:xfrm>
            <a:off x="797677" y="4847616"/>
            <a:ext cx="35560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it-IT" sz="1400" b="1">
                <a:solidFill>
                  <a:srgbClr val="64003C"/>
                </a:solidFill>
              </a:rPr>
              <a:t>C(Ti) = numri i lidhjeve dalÃ«se nga Ti</a:t>
            </a:r>
            <a:endParaRPr lang="en-US" sz="1400" b="1">
              <a:solidFill>
                <a:srgbClr val="64003C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506DE5-4CAC-40EB-95CD-09F121886AB8}"/>
              </a:ext>
            </a:extLst>
          </p:cNvPr>
          <p:cNvSpPr/>
          <p:nvPr/>
        </p:nvSpPr>
        <p:spPr>
          <a:xfrm>
            <a:off x="4699000" y="2921000"/>
            <a:ext cx="3937000" cy="2349500"/>
          </a:xfrm>
          <a:prstGeom prst="roundRect">
            <a:avLst/>
          </a:prstGeom>
          <a:solidFill>
            <a:srgbClr val="FAFAFF"/>
          </a:solidFill>
          <a:ln w="25400">
            <a:solidFill>
              <a:srgbClr val="4B00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00F22C-3A32-4482-B3CA-9FECC85F2FBF}"/>
              </a:ext>
            </a:extLst>
          </p:cNvPr>
          <p:cNvSpPr txBox="1"/>
          <p:nvPr/>
        </p:nvSpPr>
        <p:spPr>
          <a:xfrm>
            <a:off x="5728486" y="3037473"/>
            <a:ext cx="3556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600" b="1">
                <a:solidFill>
                  <a:srgbClr val="4B0082"/>
                </a:solidFill>
              </a:rPr>
              <a:t>ðŸ“Š INTERPRETIMI: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7B316C0-DBCC-4319-8176-FA09AF14714E}"/>
              </a:ext>
            </a:extLst>
          </p:cNvPr>
          <p:cNvSpPr/>
          <p:nvPr/>
        </p:nvSpPr>
        <p:spPr>
          <a:xfrm>
            <a:off x="7158217" y="3573164"/>
            <a:ext cx="508000" cy="508000"/>
          </a:xfrm>
          <a:prstGeom prst="ellipse">
            <a:avLst/>
          </a:prstGeom>
          <a:solidFill>
            <a:srgbClr val="FFD700"/>
          </a:solidFill>
          <a:ln w="25400">
            <a:solidFill>
              <a:srgbClr val="C89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CE92DC-A64E-4F23-9B31-70EDA15E4EE6}"/>
              </a:ext>
            </a:extLst>
          </p:cNvPr>
          <p:cNvSpPr txBox="1"/>
          <p:nvPr/>
        </p:nvSpPr>
        <p:spPr>
          <a:xfrm>
            <a:off x="7285217" y="3700164"/>
            <a:ext cx="2540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400" b="1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C9672B-342D-4857-AC13-A5BAD9EC9A66}"/>
              </a:ext>
            </a:extLst>
          </p:cNvPr>
          <p:cNvSpPr/>
          <p:nvPr/>
        </p:nvSpPr>
        <p:spPr>
          <a:xfrm>
            <a:off x="5824717" y="3382664"/>
            <a:ext cx="381000" cy="381000"/>
          </a:xfrm>
          <a:prstGeom prst="ellipse">
            <a:avLst/>
          </a:prstGeom>
          <a:solidFill>
            <a:srgbClr val="649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E8D592-E06A-4481-BBE3-5DEE39FECB1C}"/>
              </a:ext>
            </a:extLst>
          </p:cNvPr>
          <p:cNvSpPr/>
          <p:nvPr/>
        </p:nvSpPr>
        <p:spPr>
          <a:xfrm>
            <a:off x="5824717" y="3827164"/>
            <a:ext cx="381000" cy="381000"/>
          </a:xfrm>
          <a:prstGeom prst="ellipse">
            <a:avLst/>
          </a:prstGeom>
          <a:solidFill>
            <a:srgbClr val="649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5C8E51-8E08-47E5-99AA-11B9E3CF704D}"/>
              </a:ext>
            </a:extLst>
          </p:cNvPr>
          <p:cNvSpPr/>
          <p:nvPr/>
        </p:nvSpPr>
        <p:spPr>
          <a:xfrm>
            <a:off x="5824717" y="4271664"/>
            <a:ext cx="381000" cy="381000"/>
          </a:xfrm>
          <a:prstGeom prst="ellipse">
            <a:avLst/>
          </a:prstGeom>
          <a:solidFill>
            <a:srgbClr val="649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5B260A-5D1B-41F8-A56C-195C401CED39}"/>
              </a:ext>
            </a:extLst>
          </p:cNvPr>
          <p:cNvCxnSpPr/>
          <p:nvPr/>
        </p:nvCxnSpPr>
        <p:spPr>
          <a:xfrm>
            <a:off x="6205717" y="3573164"/>
            <a:ext cx="952500" cy="127000"/>
          </a:xfrm>
          <a:prstGeom prst="straightConnector1">
            <a:avLst/>
          </a:prstGeom>
          <a:ln w="31750">
            <a:solidFill>
              <a:srgbClr val="0078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35FE90-4573-4D9B-8C60-75129322D1ED}"/>
              </a:ext>
            </a:extLst>
          </p:cNvPr>
          <p:cNvCxnSpPr/>
          <p:nvPr/>
        </p:nvCxnSpPr>
        <p:spPr>
          <a:xfrm flipV="1">
            <a:off x="6205717" y="3890664"/>
            <a:ext cx="952500" cy="127000"/>
          </a:xfrm>
          <a:prstGeom prst="straightConnector1">
            <a:avLst/>
          </a:prstGeom>
          <a:ln w="31750">
            <a:solidFill>
              <a:srgbClr val="0078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67FC93-5C1C-4F6F-9D83-F4FE48171022}"/>
              </a:ext>
            </a:extLst>
          </p:cNvPr>
          <p:cNvCxnSpPr/>
          <p:nvPr/>
        </p:nvCxnSpPr>
        <p:spPr>
          <a:xfrm flipV="1">
            <a:off x="6205717" y="4081164"/>
            <a:ext cx="1079500" cy="381000"/>
          </a:xfrm>
          <a:prstGeom prst="straightConnector1">
            <a:avLst/>
          </a:prstGeom>
          <a:ln w="31750">
            <a:solidFill>
              <a:srgbClr val="0078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95AEF1A-B2CB-4873-A15E-8AC3F2883C00}"/>
              </a:ext>
            </a:extLst>
          </p:cNvPr>
          <p:cNvSpPr txBox="1"/>
          <p:nvPr/>
        </p:nvSpPr>
        <p:spPr>
          <a:xfrm>
            <a:off x="5305523" y="4658667"/>
            <a:ext cx="323195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i="1">
                <a:solidFill>
                  <a:srgbClr val="3C0050"/>
                </a:solidFill>
              </a:rPr>
              <a:t>Ã‡do lidhje transferon njÃ« pjesÃ« tÃ«</a:t>
            </a:r>
          </a:p>
          <a:p>
            <a:r>
              <a:rPr lang="en-US" sz="1200" i="1">
                <a:solidFill>
                  <a:srgbClr val="3C0050"/>
                </a:solidFill>
              </a:rPr>
              <a:t>PageRank-ut tÃ« faqes burimore!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DAF1D20-62AE-487D-A896-CC85F2975CD7}"/>
              </a:ext>
            </a:extLst>
          </p:cNvPr>
          <p:cNvSpPr/>
          <p:nvPr/>
        </p:nvSpPr>
        <p:spPr>
          <a:xfrm>
            <a:off x="635000" y="5509692"/>
            <a:ext cx="8001000" cy="825500"/>
          </a:xfrm>
          <a:prstGeom prst="roundRect">
            <a:avLst/>
          </a:prstGeom>
          <a:solidFill>
            <a:srgbClr val="FFFFE0"/>
          </a:solidFill>
          <a:ln w="38100">
            <a:solidFill>
              <a:srgbClr val="B88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B405F1-8EA3-42BE-990E-32402F2AC883}"/>
              </a:ext>
            </a:extLst>
          </p:cNvPr>
          <p:cNvSpPr txBox="1"/>
          <p:nvPr/>
        </p:nvSpPr>
        <p:spPr>
          <a:xfrm>
            <a:off x="889000" y="5665598"/>
            <a:ext cx="7493000" cy="4924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300" b="1" dirty="0" err="1">
                <a:solidFill>
                  <a:srgbClr val="644600"/>
                </a:solidFill>
              </a:rPr>
              <a:t>âš</a:t>
            </a:r>
            <a:r>
              <a:rPr lang="en-US" sz="1300" b="1" dirty="0">
                <a:solidFill>
                  <a:srgbClr val="644600"/>
                </a:solidFill>
              </a:rPr>
              <a:t>¡ KONVERGJENCA: </a:t>
            </a:r>
            <a:r>
              <a:rPr lang="en-US" sz="1300" b="1" dirty="0" err="1">
                <a:solidFill>
                  <a:srgbClr val="644600"/>
                </a:solidFill>
              </a:rPr>
              <a:t>Algoritmi</a:t>
            </a:r>
            <a:r>
              <a:rPr lang="en-US" sz="1300" b="1" dirty="0">
                <a:solidFill>
                  <a:srgbClr val="644600"/>
                </a:solidFill>
              </a:rPr>
              <a:t> </a:t>
            </a:r>
            <a:r>
              <a:rPr lang="en-US" sz="1300" b="1" dirty="0" err="1">
                <a:solidFill>
                  <a:srgbClr val="644600"/>
                </a:solidFill>
              </a:rPr>
              <a:t>pÃ«rsÃ«ritet</a:t>
            </a:r>
            <a:r>
              <a:rPr lang="en-US" sz="1300" b="1" dirty="0">
                <a:solidFill>
                  <a:srgbClr val="644600"/>
                </a:solidFill>
              </a:rPr>
              <a:t> </a:t>
            </a:r>
            <a:r>
              <a:rPr lang="en-US" sz="1300" b="1" dirty="0" err="1">
                <a:solidFill>
                  <a:srgbClr val="644600"/>
                </a:solidFill>
              </a:rPr>
              <a:t>derisa</a:t>
            </a:r>
            <a:r>
              <a:rPr lang="en-US" sz="1300" b="1" dirty="0">
                <a:solidFill>
                  <a:srgbClr val="644600"/>
                </a:solidFill>
              </a:rPr>
              <a:t> ||PR(t+1) - PR(t)|| &lt; Îµ</a:t>
            </a:r>
          </a:p>
          <a:p>
            <a:r>
              <a:rPr lang="en-US" sz="1300" b="1" dirty="0">
                <a:solidFill>
                  <a:srgbClr val="644600"/>
                </a:solidFill>
              </a:rPr>
              <a:t>   </a:t>
            </a:r>
            <a:r>
              <a:rPr lang="en-US" sz="1300" b="1" dirty="0" err="1">
                <a:solidFill>
                  <a:srgbClr val="644600"/>
                </a:solidFill>
              </a:rPr>
              <a:t>Zakonisht</a:t>
            </a:r>
            <a:r>
              <a:rPr lang="en-US" sz="1300" b="1" dirty="0">
                <a:solidFill>
                  <a:srgbClr val="644600"/>
                </a:solidFill>
              </a:rPr>
              <a:t> Îµ = 0.000001 (</a:t>
            </a:r>
            <a:r>
              <a:rPr lang="en-US" sz="1300" b="1" dirty="0" err="1">
                <a:solidFill>
                  <a:srgbClr val="644600"/>
                </a:solidFill>
              </a:rPr>
              <a:t>toleranca</a:t>
            </a:r>
            <a:r>
              <a:rPr lang="en-US" sz="1300" b="1" dirty="0">
                <a:solidFill>
                  <a:srgbClr val="644600"/>
                </a:solidFill>
              </a:rPr>
              <a:t>), </a:t>
            </a:r>
            <a:r>
              <a:rPr lang="en-US" sz="1300" b="1" dirty="0" err="1">
                <a:solidFill>
                  <a:srgbClr val="644600"/>
                </a:solidFill>
              </a:rPr>
              <a:t>konvergon</a:t>
            </a:r>
            <a:r>
              <a:rPr lang="en-US" sz="1300" b="1" dirty="0">
                <a:solidFill>
                  <a:srgbClr val="644600"/>
                </a:solidFill>
              </a:rPr>
              <a:t> </a:t>
            </a:r>
            <a:r>
              <a:rPr lang="en-US" sz="1300" b="1" dirty="0" err="1">
                <a:solidFill>
                  <a:srgbClr val="644600"/>
                </a:solidFill>
              </a:rPr>
              <a:t>nÃ</a:t>
            </a:r>
            <a:r>
              <a:rPr lang="en-US" sz="1300" b="1" dirty="0">
                <a:solidFill>
                  <a:srgbClr val="644600"/>
                </a:solidFill>
              </a:rPr>
              <a:t>« ~20-50 </a:t>
            </a:r>
            <a:r>
              <a:rPr lang="en-US" sz="1300" b="1" dirty="0" err="1">
                <a:solidFill>
                  <a:srgbClr val="644600"/>
                </a:solidFill>
              </a:rPr>
              <a:t>iteracione</a:t>
            </a:r>
            <a:endParaRPr lang="en-US" sz="1300" b="1" dirty="0">
              <a:solidFill>
                <a:srgbClr val="644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04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8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6B70E2-77F0-49DC-9827-7301CC51B479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8B451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4DCC9B-1283-483D-BAA1-111C1DA5237B}"/>
              </a:ext>
            </a:extLst>
          </p:cNvPr>
          <p:cNvSpPr txBox="1"/>
          <p:nvPr/>
        </p:nvSpPr>
        <p:spPr>
          <a:xfrm>
            <a:off x="254000" y="152400"/>
            <a:ext cx="8636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2800" b="1">
                <a:solidFill>
                  <a:srgbClr val="FFFFFF"/>
                </a:solidFill>
              </a:rPr>
              <a:t>ðŸ•¸ï¸ STRUKTURA E GRAFIT WEB (Bing Liu, Kap. 11)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7C2A65-521D-47F3-B121-A0CDE3757D6E}"/>
              </a:ext>
            </a:extLst>
          </p:cNvPr>
          <p:cNvSpPr/>
          <p:nvPr/>
        </p:nvSpPr>
        <p:spPr>
          <a:xfrm>
            <a:off x="508000" y="1016000"/>
            <a:ext cx="3937000" cy="2286000"/>
          </a:xfrm>
          <a:prstGeom prst="roundRect">
            <a:avLst/>
          </a:prstGeom>
          <a:solidFill>
            <a:srgbClr val="FFF8F0"/>
          </a:solidFill>
          <a:ln w="25400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B73F49-F724-4679-BE98-A539E77FA079}"/>
              </a:ext>
            </a:extLst>
          </p:cNvPr>
          <p:cNvSpPr txBox="1"/>
          <p:nvPr/>
        </p:nvSpPr>
        <p:spPr>
          <a:xfrm>
            <a:off x="698500" y="1143000"/>
            <a:ext cx="3556000" cy="224676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400">
                <a:solidFill>
                  <a:srgbClr val="502800"/>
                </a:solidFill>
              </a:rPr>
              <a:t>ðŸŒ WEB SI GRAF I DREJTUAR:</a:t>
            </a:r>
          </a:p>
          <a:p>
            <a:r>
              <a:rPr lang="en-US" sz="1400">
                <a:solidFill>
                  <a:srgbClr val="502800"/>
                </a:solidFill>
              </a:rPr>
              <a:t>â€¢ Nyjat (Vertices) = Faqet web</a:t>
            </a:r>
          </a:p>
          <a:p>
            <a:r>
              <a:rPr lang="en-US" sz="1400">
                <a:solidFill>
                  <a:srgbClr val="502800"/>
                </a:solidFill>
              </a:rPr>
              <a:t>â€¢ Skajet (Edges) = Hiperlidhjet</a:t>
            </a:r>
          </a:p>
          <a:p>
            <a:r>
              <a:rPr lang="en-US" sz="1400">
                <a:solidFill>
                  <a:srgbClr val="502800"/>
                </a:solidFill>
              </a:rPr>
              <a:t>â€¢ Skaj A â†’ B: Faqja A lidhet me B</a:t>
            </a:r>
          </a:p>
          <a:p>
            <a:endParaRPr lang="en-US" sz="1400">
              <a:solidFill>
                <a:srgbClr val="502800"/>
              </a:solidFill>
            </a:endParaRPr>
          </a:p>
          <a:p>
            <a:r>
              <a:rPr lang="en-US" sz="1400">
                <a:solidFill>
                  <a:srgbClr val="502800"/>
                </a:solidFill>
              </a:rPr>
              <a:t>ðŸ“Š GRAFI YNÃ‹ TESTUES:</a:t>
            </a:r>
          </a:p>
          <a:p>
            <a:r>
              <a:rPr lang="en-US" sz="1400">
                <a:solidFill>
                  <a:srgbClr val="502800"/>
                </a:solidFill>
              </a:rPr>
              <a:t>â€¢ 12 faqe web (nyja)</a:t>
            </a:r>
          </a:p>
          <a:p>
            <a:r>
              <a:rPr lang="en-US" sz="1400">
                <a:solidFill>
                  <a:srgbClr val="502800"/>
                </a:solidFill>
              </a:rPr>
              <a:t>â€¢ 36 hiperlidhje (skaje)</a:t>
            </a:r>
          </a:p>
          <a:p>
            <a:r>
              <a:rPr lang="en-US" sz="1400">
                <a:solidFill>
                  <a:srgbClr val="502800"/>
                </a:solidFill>
              </a:rPr>
              <a:t>â€¢ Mesatarja: 3.0 lidhje/faqe</a:t>
            </a:r>
          </a:p>
          <a:p>
            <a:r>
              <a:rPr lang="en-US" sz="1400">
                <a:solidFill>
                  <a:srgbClr val="502800"/>
                </a:solidFill>
              </a:rPr>
              <a:t>â€¢ Densiteti: 0.273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4B0DAF-DE45-4544-B441-13E9F21AA80E}"/>
              </a:ext>
            </a:extLst>
          </p:cNvPr>
          <p:cNvSpPr/>
          <p:nvPr/>
        </p:nvSpPr>
        <p:spPr>
          <a:xfrm>
            <a:off x="4699000" y="1016000"/>
            <a:ext cx="4191000" cy="2286000"/>
          </a:xfrm>
          <a:prstGeom prst="roundRect">
            <a:avLst/>
          </a:prstGeom>
          <a:solidFill>
            <a:srgbClr val="F5FFFA"/>
          </a:solidFill>
          <a:ln w="2540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7B488-7CC0-4E4F-A4CA-779099FA12F3}"/>
              </a:ext>
            </a:extLst>
          </p:cNvPr>
          <p:cNvSpPr txBox="1"/>
          <p:nvPr/>
        </p:nvSpPr>
        <p:spPr>
          <a:xfrm>
            <a:off x="4889500" y="1143000"/>
            <a:ext cx="38100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400" b="1">
                <a:solidFill>
                  <a:srgbClr val="005000"/>
                </a:solidFill>
              </a:rPr>
              <a:t>DIAGRAMÃ‹ E GRAFIT: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0DADD5-0C78-4051-B4ED-07A5021FBAFE}"/>
              </a:ext>
            </a:extLst>
          </p:cNvPr>
          <p:cNvCxnSpPr/>
          <p:nvPr/>
        </p:nvCxnSpPr>
        <p:spPr>
          <a:xfrm flipV="1">
            <a:off x="6223000" y="1778000"/>
            <a:ext cx="762000" cy="127000"/>
          </a:xfrm>
          <a:prstGeom prst="straightConnector1">
            <a:avLst/>
          </a:prstGeom>
          <a:ln w="25400">
            <a:solidFill>
              <a:srgbClr val="0078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97A2FB-3A46-450C-9E38-C744A4EBD435}"/>
              </a:ext>
            </a:extLst>
          </p:cNvPr>
          <p:cNvCxnSpPr/>
          <p:nvPr/>
        </p:nvCxnSpPr>
        <p:spPr>
          <a:xfrm>
            <a:off x="7239000" y="1778000"/>
            <a:ext cx="762000" cy="127000"/>
          </a:xfrm>
          <a:prstGeom prst="straightConnector1">
            <a:avLst/>
          </a:prstGeom>
          <a:ln w="25400">
            <a:solidFill>
              <a:srgbClr val="0078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217646-A321-4116-AC2B-3015C88C344B}"/>
              </a:ext>
            </a:extLst>
          </p:cNvPr>
          <p:cNvCxnSpPr/>
          <p:nvPr/>
        </p:nvCxnSpPr>
        <p:spPr>
          <a:xfrm>
            <a:off x="6223000" y="2159000"/>
            <a:ext cx="0" cy="381000"/>
          </a:xfrm>
          <a:prstGeom prst="straightConnector1">
            <a:avLst/>
          </a:prstGeom>
          <a:ln w="25400">
            <a:solidFill>
              <a:srgbClr val="FF8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B2A1B1-99A5-4737-8967-0A751A2CCFFC}"/>
              </a:ext>
            </a:extLst>
          </p:cNvPr>
          <p:cNvCxnSpPr/>
          <p:nvPr/>
        </p:nvCxnSpPr>
        <p:spPr>
          <a:xfrm flipV="1">
            <a:off x="7239000" y="2032000"/>
            <a:ext cx="0" cy="63500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B2C7F06-9049-4584-A4C0-DEF5C11C3891}"/>
              </a:ext>
            </a:extLst>
          </p:cNvPr>
          <p:cNvSpPr/>
          <p:nvPr/>
        </p:nvSpPr>
        <p:spPr>
          <a:xfrm>
            <a:off x="5969000" y="1651000"/>
            <a:ext cx="508000" cy="508000"/>
          </a:xfrm>
          <a:prstGeom prst="ellipse">
            <a:avLst/>
          </a:prstGeom>
          <a:solidFill>
            <a:srgbClr val="FF6347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25E841-F891-4FE3-A9B3-54061B21E4CB}"/>
              </a:ext>
            </a:extLst>
          </p:cNvPr>
          <p:cNvSpPr txBox="1"/>
          <p:nvPr/>
        </p:nvSpPr>
        <p:spPr>
          <a:xfrm>
            <a:off x="6096000" y="1778000"/>
            <a:ext cx="254000" cy="43088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100" b="1">
                <a:solidFill>
                  <a:srgbClr val="FFFFFF"/>
                </a:solidFill>
              </a:rPr>
              <a:t>P1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17FD881-ACDE-4107-8857-E2FC1FE67EC0}"/>
              </a:ext>
            </a:extLst>
          </p:cNvPr>
          <p:cNvSpPr/>
          <p:nvPr/>
        </p:nvSpPr>
        <p:spPr>
          <a:xfrm>
            <a:off x="6985000" y="1524000"/>
            <a:ext cx="508000" cy="508000"/>
          </a:xfrm>
          <a:prstGeom prst="ellipse">
            <a:avLst/>
          </a:prstGeom>
          <a:solidFill>
            <a:srgbClr val="FF6347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82E6C5-5C24-4E8B-96A7-CDE6785CE8DA}"/>
              </a:ext>
            </a:extLst>
          </p:cNvPr>
          <p:cNvSpPr txBox="1"/>
          <p:nvPr/>
        </p:nvSpPr>
        <p:spPr>
          <a:xfrm>
            <a:off x="7112000" y="1651000"/>
            <a:ext cx="254000" cy="43088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100" b="1">
                <a:solidFill>
                  <a:srgbClr val="FFFFFF"/>
                </a:solidFill>
              </a:rPr>
              <a:t>P2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7830E4-6B59-45AD-B51D-CF1B940FA700}"/>
              </a:ext>
            </a:extLst>
          </p:cNvPr>
          <p:cNvSpPr/>
          <p:nvPr/>
        </p:nvSpPr>
        <p:spPr>
          <a:xfrm>
            <a:off x="8001000" y="1651000"/>
            <a:ext cx="508000" cy="508000"/>
          </a:xfrm>
          <a:prstGeom prst="ellipse">
            <a:avLst/>
          </a:prstGeom>
          <a:solidFill>
            <a:srgbClr val="FF6347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A0392E-7503-4B2B-B9F6-AD96536D00A3}"/>
              </a:ext>
            </a:extLst>
          </p:cNvPr>
          <p:cNvSpPr txBox="1"/>
          <p:nvPr/>
        </p:nvSpPr>
        <p:spPr>
          <a:xfrm>
            <a:off x="8128000" y="1778000"/>
            <a:ext cx="254000" cy="43088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100" b="1">
                <a:solidFill>
                  <a:srgbClr val="FFFFFF"/>
                </a:solidFill>
              </a:rPr>
              <a:t>P3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DA77E42-87B9-4D19-BFFF-91B159CEB821}"/>
              </a:ext>
            </a:extLst>
          </p:cNvPr>
          <p:cNvSpPr/>
          <p:nvPr/>
        </p:nvSpPr>
        <p:spPr>
          <a:xfrm>
            <a:off x="5969000" y="2540000"/>
            <a:ext cx="508000" cy="508000"/>
          </a:xfrm>
          <a:prstGeom prst="ellipse">
            <a:avLst/>
          </a:prstGeom>
          <a:solidFill>
            <a:srgbClr val="6495ED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75E885-CDC5-41AB-B78A-91FC5B91B231}"/>
              </a:ext>
            </a:extLst>
          </p:cNvPr>
          <p:cNvSpPr txBox="1"/>
          <p:nvPr/>
        </p:nvSpPr>
        <p:spPr>
          <a:xfrm>
            <a:off x="6096000" y="2667000"/>
            <a:ext cx="254000" cy="43088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100" b="1">
                <a:solidFill>
                  <a:srgbClr val="FFFFFF"/>
                </a:solidFill>
              </a:rPr>
              <a:t>P4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9A612E0-66B5-4785-A71D-0484FAB8FC83}"/>
              </a:ext>
            </a:extLst>
          </p:cNvPr>
          <p:cNvSpPr/>
          <p:nvPr/>
        </p:nvSpPr>
        <p:spPr>
          <a:xfrm>
            <a:off x="6985000" y="2667000"/>
            <a:ext cx="508000" cy="508000"/>
          </a:xfrm>
          <a:prstGeom prst="ellipse">
            <a:avLst/>
          </a:prstGeom>
          <a:solidFill>
            <a:srgbClr val="6495ED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F6C81B-079F-440F-AF02-4C186CFBEBC6}"/>
              </a:ext>
            </a:extLst>
          </p:cNvPr>
          <p:cNvSpPr txBox="1"/>
          <p:nvPr/>
        </p:nvSpPr>
        <p:spPr>
          <a:xfrm>
            <a:off x="7112000" y="2794000"/>
            <a:ext cx="254000" cy="43088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100" b="1">
                <a:solidFill>
                  <a:srgbClr val="FFFFFF"/>
                </a:solidFill>
              </a:rPr>
              <a:t>P5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6A8E7EB-3890-4209-87C6-2CF60FBE295E}"/>
              </a:ext>
            </a:extLst>
          </p:cNvPr>
          <p:cNvSpPr/>
          <p:nvPr/>
        </p:nvSpPr>
        <p:spPr>
          <a:xfrm>
            <a:off x="8001000" y="2540000"/>
            <a:ext cx="508000" cy="508000"/>
          </a:xfrm>
          <a:prstGeom prst="ellipse">
            <a:avLst/>
          </a:prstGeom>
          <a:solidFill>
            <a:srgbClr val="6495ED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4AA86B-3567-4080-9E87-C013A25B92C7}"/>
              </a:ext>
            </a:extLst>
          </p:cNvPr>
          <p:cNvSpPr txBox="1"/>
          <p:nvPr/>
        </p:nvSpPr>
        <p:spPr>
          <a:xfrm>
            <a:off x="8128000" y="2667000"/>
            <a:ext cx="254000" cy="43088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100" b="1">
                <a:solidFill>
                  <a:srgbClr val="FFFFFF"/>
                </a:solidFill>
              </a:rPr>
              <a:t>P6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EE99F93-8A6D-4234-88AF-DB4032EEBA88}"/>
              </a:ext>
            </a:extLst>
          </p:cNvPr>
          <p:cNvSpPr/>
          <p:nvPr/>
        </p:nvSpPr>
        <p:spPr>
          <a:xfrm>
            <a:off x="508000" y="3556000"/>
            <a:ext cx="8382000" cy="2540000"/>
          </a:xfrm>
          <a:prstGeom prst="roundRect">
            <a:avLst/>
          </a:prstGeom>
          <a:solidFill>
            <a:srgbClr val="F0F8FF"/>
          </a:solidFill>
          <a:ln w="38100">
            <a:solidFill>
              <a:srgbClr val="468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265E1B-B8E1-4B54-BAB7-552D8B2647CA}"/>
              </a:ext>
            </a:extLst>
          </p:cNvPr>
          <p:cNvSpPr txBox="1"/>
          <p:nvPr/>
        </p:nvSpPr>
        <p:spPr>
          <a:xfrm>
            <a:off x="698500" y="3683000"/>
            <a:ext cx="8001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600" b="1">
                <a:solidFill>
                  <a:srgbClr val="003C78"/>
                </a:solidFill>
              </a:rPr>
              <a:t>ðŸŽ€ STRUKTURA BOW-TIE E WEB-IT (Bing Liu, f. 458):</a:t>
            </a: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4B3DF670-A3F5-443F-8C7D-F3B3B2B82366}"/>
              </a:ext>
            </a:extLst>
          </p:cNvPr>
          <p:cNvSpPr/>
          <p:nvPr/>
        </p:nvSpPr>
        <p:spPr>
          <a:xfrm>
            <a:off x="889000" y="4064000"/>
            <a:ext cx="1270000" cy="762000"/>
          </a:xfrm>
          <a:prstGeom prst="flowChartAlternateProcess">
            <a:avLst/>
          </a:prstGeom>
          <a:solidFill>
            <a:srgbClr val="98FB98"/>
          </a:solidFill>
          <a:ln w="254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3E384D-9E8E-462C-8AA8-A40E9D0BACF7}"/>
              </a:ext>
            </a:extLst>
          </p:cNvPr>
          <p:cNvSpPr txBox="1"/>
          <p:nvPr/>
        </p:nvSpPr>
        <p:spPr>
          <a:xfrm>
            <a:off x="1016000" y="4191000"/>
            <a:ext cx="1016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b="1"/>
              <a:t>IN</a:t>
            </a:r>
          </a:p>
          <a:p>
            <a:pPr algn="ctr"/>
            <a:r>
              <a:rPr lang="en-US" sz="1200" b="1"/>
              <a:t>Faqe hyrÃ«se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7446CD6-07C1-4F77-A289-A3BDA626A75E}"/>
              </a:ext>
            </a:extLst>
          </p:cNvPr>
          <p:cNvSpPr/>
          <p:nvPr/>
        </p:nvSpPr>
        <p:spPr>
          <a:xfrm>
            <a:off x="2921000" y="3937000"/>
            <a:ext cx="1016000" cy="1016000"/>
          </a:xfrm>
          <a:prstGeom prst="ellipse">
            <a:avLst/>
          </a:prstGeom>
          <a:solidFill>
            <a:srgbClr val="FFD700"/>
          </a:solidFill>
          <a:ln w="38100">
            <a:solidFill>
              <a:srgbClr val="B88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9E9925-0785-41C2-8EFA-109197068B13}"/>
              </a:ext>
            </a:extLst>
          </p:cNvPr>
          <p:cNvSpPr txBox="1"/>
          <p:nvPr/>
        </p:nvSpPr>
        <p:spPr>
          <a:xfrm>
            <a:off x="3048000" y="4254500"/>
            <a:ext cx="762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b="1"/>
              <a:t>SCC</a:t>
            </a:r>
          </a:p>
          <a:p>
            <a:pPr algn="ctr"/>
            <a:r>
              <a:rPr lang="en-US" sz="1200" b="1"/>
              <a:t>BÃ«rthama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8563C301-E31B-457E-BD3D-4E6FB3A17FEE}"/>
              </a:ext>
            </a:extLst>
          </p:cNvPr>
          <p:cNvSpPr/>
          <p:nvPr/>
        </p:nvSpPr>
        <p:spPr>
          <a:xfrm>
            <a:off x="4699000" y="4064000"/>
            <a:ext cx="1270000" cy="762000"/>
          </a:xfrm>
          <a:prstGeom prst="flowChartAlternateProcess">
            <a:avLst/>
          </a:prstGeom>
          <a:solidFill>
            <a:srgbClr val="FFB6C1"/>
          </a:solidFill>
          <a:ln w="25400">
            <a:solidFill>
              <a:srgbClr val="DC14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EF1E67-EE2D-475A-9D14-D476B99CE44B}"/>
              </a:ext>
            </a:extLst>
          </p:cNvPr>
          <p:cNvSpPr txBox="1"/>
          <p:nvPr/>
        </p:nvSpPr>
        <p:spPr>
          <a:xfrm>
            <a:off x="4826000" y="4191000"/>
            <a:ext cx="1016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b="1"/>
              <a:t>OUT</a:t>
            </a:r>
          </a:p>
          <a:p>
            <a:pPr algn="ctr"/>
            <a:r>
              <a:rPr lang="en-US" sz="1200" b="1"/>
              <a:t>Faqe dalÃ«se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094A70F4-131F-4C87-BE41-577AC460668A}"/>
              </a:ext>
            </a:extLst>
          </p:cNvPr>
          <p:cNvSpPr/>
          <p:nvPr/>
        </p:nvSpPr>
        <p:spPr>
          <a:xfrm>
            <a:off x="6731000" y="4191000"/>
            <a:ext cx="1016000" cy="508000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9400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4466CA-9980-427B-8924-7733FAAD80EF}"/>
              </a:ext>
            </a:extLst>
          </p:cNvPr>
          <p:cNvSpPr txBox="1"/>
          <p:nvPr/>
        </p:nvSpPr>
        <p:spPr>
          <a:xfrm>
            <a:off x="6858000" y="4292600"/>
            <a:ext cx="76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/>
              <a:t>Tendrils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EA7A81-137A-4DD8-8815-BC78FEC96CFD}"/>
              </a:ext>
            </a:extLst>
          </p:cNvPr>
          <p:cNvCxnSpPr/>
          <p:nvPr/>
        </p:nvCxnSpPr>
        <p:spPr>
          <a:xfrm>
            <a:off x="2159000" y="4445000"/>
            <a:ext cx="762000" cy="0"/>
          </a:xfrm>
          <a:prstGeom prst="straightConnector1">
            <a:avLst/>
          </a:prstGeom>
          <a:ln w="317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2827B9C-661A-4FDC-B275-D44C4DB13919}"/>
              </a:ext>
            </a:extLst>
          </p:cNvPr>
          <p:cNvCxnSpPr/>
          <p:nvPr/>
        </p:nvCxnSpPr>
        <p:spPr>
          <a:xfrm>
            <a:off x="3937000" y="4445000"/>
            <a:ext cx="762000" cy="0"/>
          </a:xfrm>
          <a:prstGeom prst="straightConnector1">
            <a:avLst/>
          </a:prstGeom>
          <a:ln w="317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53600AE-AA7A-46A2-A67A-CC80DB181959}"/>
              </a:ext>
            </a:extLst>
          </p:cNvPr>
          <p:cNvSpPr txBox="1"/>
          <p:nvPr/>
        </p:nvSpPr>
        <p:spPr>
          <a:xfrm>
            <a:off x="698500" y="5080000"/>
            <a:ext cx="8001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>
                <a:solidFill>
                  <a:srgbClr val="002850"/>
                </a:solidFill>
              </a:rPr>
              <a:t>1ï¸âƒ£ IN: Faqe qÃ« lidhen me SCC | 2ï¸âƒ£ SCC: Komponenti fortÃ«sisht i lidhur (core) |</a:t>
            </a:r>
          </a:p>
          <a:p>
            <a:r>
              <a:rPr lang="en-US" sz="1200">
                <a:solidFill>
                  <a:srgbClr val="002850"/>
                </a:solidFill>
              </a:rPr>
              <a:t>3ï¸âƒ£ OUT: Faqe tÃ« lidhura nga SCC | 4ï¸âƒ£ Tendrils: Faqe periferike |</a:t>
            </a:r>
          </a:p>
          <a:p>
            <a:r>
              <a:rPr lang="en-US" sz="1200">
                <a:solidFill>
                  <a:srgbClr val="002850"/>
                </a:solidFill>
              </a:rPr>
              <a:t>5ï¸âƒ£ Disconnected: Komponente tÃ« izoluara (jo tÃ« treguara)</a:t>
            </a:r>
          </a:p>
        </p:txBody>
      </p:sp>
    </p:spTree>
    <p:extLst>
      <p:ext uri="{BB962C8B-B14F-4D97-AF65-F5344CB8AC3E}">
        <p14:creationId xmlns:p14="http://schemas.microsoft.com/office/powerpoint/2010/main" val="2389824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5328D6-CE40-4173-B4CF-EEC56B5DDF5E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FF45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566D0-099C-426D-9241-1BA4E76EDCDC}"/>
              </a:ext>
            </a:extLst>
          </p:cNvPr>
          <p:cNvSpPr txBox="1"/>
          <p:nvPr/>
        </p:nvSpPr>
        <p:spPr>
          <a:xfrm>
            <a:off x="254000" y="152400"/>
            <a:ext cx="8636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2800" b="1">
                <a:solidFill>
                  <a:srgbClr val="FFFFFF"/>
                </a:solidFill>
              </a:rPr>
              <a:t>âš™ï¸ IMPLEMENTIMI I ALGORITMIT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80CDA95-DD4F-4F10-AE93-2DB464D5E44F}"/>
              </a:ext>
            </a:extLst>
          </p:cNvPr>
          <p:cNvSpPr/>
          <p:nvPr/>
        </p:nvSpPr>
        <p:spPr>
          <a:xfrm>
            <a:off x="2286000" y="1143000"/>
            <a:ext cx="4572000" cy="762000"/>
          </a:xfrm>
          <a:prstGeom prst="flowChartProcess">
            <a:avLst/>
          </a:prstGeom>
          <a:solidFill>
            <a:srgbClr val="90EE90"/>
          </a:solidFill>
          <a:ln w="317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6E5B43-5D48-4802-BB63-F2F7336DFDE6}"/>
              </a:ext>
            </a:extLst>
          </p:cNvPr>
          <p:cNvSpPr txBox="1"/>
          <p:nvPr/>
        </p:nvSpPr>
        <p:spPr>
          <a:xfrm>
            <a:off x="2540000" y="1244600"/>
            <a:ext cx="4064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pt-BR" sz="1400" b="1"/>
              <a:t>HAPI 1: INICIALIZIMI</a:t>
            </a:r>
          </a:p>
          <a:p>
            <a:pPr algn="ctr"/>
            <a:r>
              <a:rPr lang="pt-BR" sz="1400" b="1"/>
              <a:t>PR(p) = 1/N pÃ«r tÃ« gjitha faqet p (N = 12)</a:t>
            </a:r>
            <a:endParaRPr lang="en-US" sz="1400" b="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6685F0-14A2-483C-85D1-D612314D1BC1}"/>
              </a:ext>
            </a:extLst>
          </p:cNvPr>
          <p:cNvCxnSpPr/>
          <p:nvPr/>
        </p:nvCxnSpPr>
        <p:spPr>
          <a:xfrm>
            <a:off x="4572000" y="1905000"/>
            <a:ext cx="0" cy="254000"/>
          </a:xfrm>
          <a:prstGeom prst="straightConnector1">
            <a:avLst/>
          </a:prstGeom>
          <a:ln w="254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A1301A2-811B-45A2-A3A1-05B6F4ABD05D}"/>
              </a:ext>
            </a:extLst>
          </p:cNvPr>
          <p:cNvSpPr/>
          <p:nvPr/>
        </p:nvSpPr>
        <p:spPr>
          <a:xfrm>
            <a:off x="2286000" y="2286000"/>
            <a:ext cx="4572000" cy="1016000"/>
          </a:xfrm>
          <a:prstGeom prst="flowChartProcess">
            <a:avLst/>
          </a:prstGeom>
          <a:solidFill>
            <a:srgbClr val="FFDAB9"/>
          </a:solidFill>
          <a:ln w="31750">
            <a:solidFill>
              <a:srgbClr val="FF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4FDF01-3CBF-4329-AF5A-48468F6E0063}"/>
              </a:ext>
            </a:extLst>
          </p:cNvPr>
          <p:cNvSpPr txBox="1"/>
          <p:nvPr/>
        </p:nvSpPr>
        <p:spPr>
          <a:xfrm>
            <a:off x="2540000" y="2413000"/>
            <a:ext cx="4064000" cy="6924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pt-BR" sz="1300" b="1"/>
              <a:t>HAPI 2: ITERACIONI</a:t>
            </a:r>
          </a:p>
          <a:p>
            <a:pPr algn="ctr"/>
            <a:r>
              <a:rPr lang="pt-BR" sz="1300" b="1"/>
              <a:t>PÃ«r Ã§do faqe p:</a:t>
            </a:r>
          </a:p>
          <a:p>
            <a:pPr algn="ctr"/>
            <a:r>
              <a:rPr lang="pt-BR" sz="1300" b="1"/>
              <a:t>PR_new(p) = (1-d)/N + d Ã— Î£[PR(q)/C(q)]</a:t>
            </a:r>
            <a:endParaRPr lang="en-US" sz="1300" b="1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094993-3B81-4173-B02D-A034EA91D244}"/>
              </a:ext>
            </a:extLst>
          </p:cNvPr>
          <p:cNvCxnSpPr/>
          <p:nvPr/>
        </p:nvCxnSpPr>
        <p:spPr>
          <a:xfrm>
            <a:off x="4572000" y="3302000"/>
            <a:ext cx="0" cy="254000"/>
          </a:xfrm>
          <a:prstGeom prst="straightConnector1">
            <a:avLst/>
          </a:prstGeom>
          <a:ln w="254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72625DC4-CBE8-42D6-A83F-5A7F94C2C5D1}"/>
              </a:ext>
            </a:extLst>
          </p:cNvPr>
          <p:cNvSpPr/>
          <p:nvPr/>
        </p:nvSpPr>
        <p:spPr>
          <a:xfrm>
            <a:off x="2794000" y="3683000"/>
            <a:ext cx="3556000" cy="889000"/>
          </a:xfrm>
          <a:prstGeom prst="flowChartDecision">
            <a:avLst/>
          </a:prstGeom>
          <a:solidFill>
            <a:srgbClr val="FFB6C1"/>
          </a:solidFill>
          <a:ln w="31750">
            <a:solidFill>
              <a:srgbClr val="DC14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1BEF0-36B3-4D3D-A077-817F3431F51A}"/>
              </a:ext>
            </a:extLst>
          </p:cNvPr>
          <p:cNvSpPr txBox="1"/>
          <p:nvPr/>
        </p:nvSpPr>
        <p:spPr>
          <a:xfrm>
            <a:off x="3048000" y="3873500"/>
            <a:ext cx="3048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400" b="1"/>
              <a:t>Î” &lt; Îµ ?</a:t>
            </a:r>
          </a:p>
          <a:p>
            <a:pPr algn="ctr"/>
            <a:r>
              <a:rPr lang="en-US" sz="1400" b="1"/>
              <a:t>(Konvergjuar?)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29E369C-FA2A-49D3-B4E8-77022F973B21}"/>
              </a:ext>
            </a:extLst>
          </p:cNvPr>
          <p:cNvCxnSpPr/>
          <p:nvPr/>
        </p:nvCxnSpPr>
        <p:spPr>
          <a:xfrm flipH="1">
            <a:off x="1905000" y="4127500"/>
            <a:ext cx="889000" cy="0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A8E0C6-2C40-4B51-BB76-8FE3FAD9AAA3}"/>
              </a:ext>
            </a:extLst>
          </p:cNvPr>
          <p:cNvCxnSpPr/>
          <p:nvPr/>
        </p:nvCxnSpPr>
        <p:spPr>
          <a:xfrm flipV="1">
            <a:off x="1905000" y="2921000"/>
            <a:ext cx="0" cy="12065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E8BCEA-CF4B-47D4-8435-067FB1897580}"/>
              </a:ext>
            </a:extLst>
          </p:cNvPr>
          <p:cNvSpPr txBox="1"/>
          <p:nvPr/>
        </p:nvSpPr>
        <p:spPr>
          <a:xfrm>
            <a:off x="1270000" y="3810000"/>
            <a:ext cx="508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JO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E2AF65-C320-4E09-BD70-90852687FAA5}"/>
              </a:ext>
            </a:extLst>
          </p:cNvPr>
          <p:cNvCxnSpPr/>
          <p:nvPr/>
        </p:nvCxnSpPr>
        <p:spPr>
          <a:xfrm>
            <a:off x="4572000" y="4572000"/>
            <a:ext cx="0" cy="2540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590B86-A837-4566-BE20-AF1DB33152A7}"/>
              </a:ext>
            </a:extLst>
          </p:cNvPr>
          <p:cNvSpPr txBox="1"/>
          <p:nvPr/>
        </p:nvSpPr>
        <p:spPr>
          <a:xfrm>
            <a:off x="4699000" y="4572000"/>
            <a:ext cx="508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 b="1">
                <a:solidFill>
                  <a:srgbClr val="00B050"/>
                </a:solidFill>
              </a:rPr>
              <a:t>PO</a:t>
            </a: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5ED16587-AD05-49DE-A3F6-14A0DC912389}"/>
              </a:ext>
            </a:extLst>
          </p:cNvPr>
          <p:cNvSpPr/>
          <p:nvPr/>
        </p:nvSpPr>
        <p:spPr>
          <a:xfrm>
            <a:off x="2921000" y="4953000"/>
            <a:ext cx="3302000" cy="635000"/>
          </a:xfrm>
          <a:prstGeom prst="flowChartTerminator">
            <a:avLst/>
          </a:prstGeom>
          <a:solidFill>
            <a:srgbClr val="6495ED"/>
          </a:solidFill>
          <a:ln w="31750">
            <a:solidFill>
              <a:srgbClr val="00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7A8D01-736E-4279-856E-11A0D3F2F81E}"/>
              </a:ext>
            </a:extLst>
          </p:cNvPr>
          <p:cNvSpPr txBox="1"/>
          <p:nvPr/>
        </p:nvSpPr>
        <p:spPr>
          <a:xfrm>
            <a:off x="3175000" y="5080000"/>
            <a:ext cx="279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600" b="1">
                <a:solidFill>
                  <a:srgbClr val="FFFFFF"/>
                </a:solidFill>
              </a:rPr>
              <a:t>âœ… PÃ‹RFUNDIM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22D8AAA-E8EA-4E28-9BD4-7CDB78767077}"/>
              </a:ext>
            </a:extLst>
          </p:cNvPr>
          <p:cNvSpPr/>
          <p:nvPr/>
        </p:nvSpPr>
        <p:spPr>
          <a:xfrm>
            <a:off x="508000" y="6096000"/>
            <a:ext cx="8128000" cy="635000"/>
          </a:xfrm>
          <a:prstGeom prst="roundRect">
            <a:avLst/>
          </a:prstGeom>
          <a:solidFill>
            <a:srgbClr val="F0FFF0"/>
          </a:solidFill>
          <a:ln w="25400">
            <a:solidFill>
              <a:srgbClr val="228B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38CB6D-15EC-4C3E-AD5C-03B03E2730EE}"/>
              </a:ext>
            </a:extLst>
          </p:cNvPr>
          <p:cNvSpPr txBox="1"/>
          <p:nvPr/>
        </p:nvSpPr>
        <p:spPr>
          <a:xfrm>
            <a:off x="762000" y="6197600"/>
            <a:ext cx="7620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300" b="1">
                <a:solidFill>
                  <a:srgbClr val="005000"/>
                </a:solidFill>
              </a:rPr>
              <a:t>âœ“ Konvergjuar nÃ« 19 iteracione | d = 0.85 | Îµ = 0.000001 | 12 faqe | 36 lidhje</a:t>
            </a:r>
          </a:p>
        </p:txBody>
      </p:sp>
    </p:spTree>
    <p:extLst>
      <p:ext uri="{BB962C8B-B14F-4D97-AF65-F5344CB8AC3E}">
        <p14:creationId xmlns:p14="http://schemas.microsoft.com/office/powerpoint/2010/main" val="3631837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7657BB-43A4-4CE4-9DA4-8B0182319BAF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8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5F609A-9D68-4359-BB00-020C050A165C}"/>
              </a:ext>
            </a:extLst>
          </p:cNvPr>
          <p:cNvSpPr txBox="1"/>
          <p:nvPr/>
        </p:nvSpPr>
        <p:spPr>
          <a:xfrm>
            <a:off x="254000" y="152400"/>
            <a:ext cx="8636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2800" b="1">
                <a:solidFill>
                  <a:srgbClr val="FFFFFF"/>
                </a:solidFill>
              </a:rPr>
              <a:t>ðŸ“Š REZULTATET E PAGERANK - TÃ‹ DHÃ‹NA REALE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F0A8941-ABF3-4816-8C7E-CFB7D56D0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57600"/>
              </p:ext>
            </p:extLst>
          </p:nvPr>
        </p:nvGraphicFramePr>
        <p:xfrm>
          <a:off x="508000" y="1016000"/>
          <a:ext cx="5080000" cy="4826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66059571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43591544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70687888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109435097"/>
                    </a:ext>
                  </a:extLst>
                </a:gridCol>
              </a:tblGrid>
              <a:tr h="371231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FFFFFF"/>
                          </a:solidFill>
                        </a:rPr>
                        <a:t>RANGU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FFFFFF"/>
                          </a:solidFill>
                        </a:rPr>
                        <a:t>FAQJA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FFFFFF"/>
                          </a:solidFill>
                        </a:rPr>
                        <a:t>PAGERANK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FFFFFF"/>
                          </a:solidFill>
                        </a:rPr>
                        <a:t>VIZUALE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137518"/>
                  </a:ext>
                </a:extLst>
              </a:tr>
              <a:tr h="371231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</a:t>
                      </a:r>
                    </a:p>
                  </a:txBody>
                  <a:tcPr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HomePage</a:t>
                      </a:r>
                    </a:p>
                  </a:txBody>
                  <a:tcPr>
                    <a:solidFill>
                      <a:srgbClr val="FFFAC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latin typeface="Consolas" panose="020B0609020204030204" pitchFamily="49" charset="0"/>
                        </a:rPr>
                        <a:t>0,2227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B050"/>
                          </a:solidFill>
                        </a:rPr>
                        <a:t>âââââââââââ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272304"/>
                  </a:ext>
                </a:extLst>
              </a:tr>
              <a:tr h="371231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</a:p>
                  </a:txBody>
                  <a:tcPr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AboutUs</a:t>
                      </a:r>
                    </a:p>
                  </a:txBody>
                  <a:tcPr>
                    <a:solidFill>
                      <a:srgbClr val="FFFAC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latin typeface="Consolas" panose="020B0609020204030204" pitchFamily="49" charset="0"/>
                        </a:rPr>
                        <a:t>0,1527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B050"/>
                          </a:solidFill>
                        </a:rPr>
                        <a:t>âââââââ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169981"/>
                  </a:ext>
                </a:extLst>
              </a:tr>
              <a:tr h="371231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3</a:t>
                      </a:r>
                    </a:p>
                  </a:txBody>
                  <a:tcPr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Products</a:t>
                      </a:r>
                    </a:p>
                  </a:txBody>
                  <a:tcPr>
                    <a:solidFill>
                      <a:srgbClr val="FFFAC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latin typeface="Consolas" panose="020B0609020204030204" pitchFamily="49" charset="0"/>
                        </a:rPr>
                        <a:t>0,1353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B050"/>
                          </a:solidFill>
                        </a:rPr>
                        <a:t>ââââââ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406326"/>
                  </a:ext>
                </a:extLst>
              </a:tr>
              <a:tr h="371231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</a:t>
                      </a:r>
                    </a:p>
                  </a:txBody>
                  <a:tcP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Services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latin typeface="Consolas" panose="020B0609020204030204" pitchFamily="49" charset="0"/>
                        </a:rPr>
                        <a:t>0,1268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B050"/>
                          </a:solidFill>
                        </a:rPr>
                        <a:t>ââââââ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192285"/>
                  </a:ext>
                </a:extLst>
              </a:tr>
              <a:tr h="371231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</a:t>
                      </a:r>
                    </a:p>
                  </a:txBody>
                  <a:tcP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Contact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latin typeface="Consolas" panose="020B0609020204030204" pitchFamily="49" charset="0"/>
                        </a:rPr>
                        <a:t>0,0833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B050"/>
                          </a:solidFill>
                        </a:rPr>
                        <a:t>ââââ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55260"/>
                  </a:ext>
                </a:extLst>
              </a:tr>
              <a:tr h="371231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6</a:t>
                      </a:r>
                    </a:p>
                  </a:txBody>
                  <a:tcP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Team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latin typeface="Consolas" panose="020B0609020204030204" pitchFamily="49" charset="0"/>
                        </a:rPr>
                        <a:t>0,0795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B050"/>
                          </a:solidFill>
                        </a:rPr>
                        <a:t>âââ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643941"/>
                  </a:ext>
                </a:extLst>
              </a:tr>
              <a:tr h="371231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7</a:t>
                      </a:r>
                    </a:p>
                  </a:txBody>
                  <a:tcPr>
                    <a:solidFill>
                      <a:srgbClr val="CD7F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History</a:t>
                      </a:r>
                    </a:p>
                  </a:txBody>
                  <a:tcPr>
                    <a:solidFill>
                      <a:srgbClr val="FFF8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latin typeface="Consolas" panose="020B0609020204030204" pitchFamily="49" charset="0"/>
                        </a:rPr>
                        <a:t>0,0558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B050"/>
                          </a:solidFill>
                        </a:rPr>
                        <a:t>ââ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04682"/>
                  </a:ext>
                </a:extLst>
              </a:tr>
              <a:tr h="371231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8</a:t>
                      </a:r>
                    </a:p>
                  </a:txBody>
                  <a:tcPr>
                    <a:solidFill>
                      <a:srgbClr val="CD7F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Reviews</a:t>
                      </a:r>
                    </a:p>
                  </a:txBody>
                  <a:tcPr>
                    <a:solidFill>
                      <a:srgbClr val="FFF8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latin typeface="Consolas" panose="020B0609020204030204" pitchFamily="49" charset="0"/>
                        </a:rPr>
                        <a:t>0,0544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B050"/>
                          </a:solidFill>
                        </a:rPr>
                        <a:t>ââ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253502"/>
                  </a:ext>
                </a:extLst>
              </a:tr>
              <a:tr h="371231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</a:t>
                      </a:r>
                    </a:p>
                  </a:txBody>
                  <a:tcPr>
                    <a:solidFill>
                      <a:srgbClr val="CD7F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Pricing</a:t>
                      </a:r>
                    </a:p>
                  </a:txBody>
                  <a:tcPr>
                    <a:solidFill>
                      <a:srgbClr val="FFF8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latin typeface="Consolas" panose="020B0609020204030204" pitchFamily="49" charset="0"/>
                        </a:rPr>
                        <a:t>0,0484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B050"/>
                          </a:solidFill>
                        </a:rPr>
                        <a:t>ââ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108074"/>
                  </a:ext>
                </a:extLst>
              </a:tr>
              <a:tr h="371231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10</a:t>
                      </a:r>
                    </a:p>
                  </a:txBody>
                  <a:tcPr>
                    <a:solidFill>
                      <a:srgbClr val="CD7F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FAQ</a:t>
                      </a:r>
                    </a:p>
                  </a:txBody>
                  <a:tcPr>
                    <a:solidFill>
                      <a:srgbClr val="FFF8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latin typeface="Consolas" panose="020B0609020204030204" pitchFamily="49" charset="0"/>
                        </a:rPr>
                        <a:t>0,0160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6462"/>
                  </a:ext>
                </a:extLst>
              </a:tr>
              <a:tr h="371231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11</a:t>
                      </a:r>
                    </a:p>
                  </a:txBody>
                  <a:tcPr>
                    <a:solidFill>
                      <a:srgbClr val="CD7F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Support</a:t>
                      </a:r>
                    </a:p>
                  </a:txBody>
                  <a:tcPr>
                    <a:solidFill>
                      <a:srgbClr val="FFF8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latin typeface="Consolas" panose="020B0609020204030204" pitchFamily="49" charset="0"/>
                        </a:rPr>
                        <a:t>0,0125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475078"/>
                  </a:ext>
                </a:extLst>
              </a:tr>
              <a:tr h="371231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12</a:t>
                      </a:r>
                    </a:p>
                  </a:txBody>
                  <a:tcPr>
                    <a:solidFill>
                      <a:srgbClr val="CD7F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Blog</a:t>
                      </a:r>
                    </a:p>
                  </a:txBody>
                  <a:tcPr>
                    <a:solidFill>
                      <a:srgbClr val="FFF8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latin typeface="Consolas" panose="020B0609020204030204" pitchFamily="49" charset="0"/>
                        </a:rPr>
                        <a:t>0,0125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78030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8ED671-316F-47D0-891E-E9EB2C63C7AD}"/>
              </a:ext>
            </a:extLst>
          </p:cNvPr>
          <p:cNvSpPr/>
          <p:nvPr/>
        </p:nvSpPr>
        <p:spPr>
          <a:xfrm>
            <a:off x="5842000" y="1016000"/>
            <a:ext cx="3048000" cy="48260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0BC0C-172A-4BF5-A86E-9C69AC044A76}"/>
              </a:ext>
            </a:extLst>
          </p:cNvPr>
          <p:cNvSpPr txBox="1"/>
          <p:nvPr/>
        </p:nvSpPr>
        <p:spPr>
          <a:xfrm>
            <a:off x="5969000" y="1143000"/>
            <a:ext cx="27940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400" b="1">
                <a:solidFill>
                  <a:srgbClr val="003C78"/>
                </a:solidFill>
              </a:rPr>
              <a:t>ðŸ“ˆ GRAFIKU I SHPÃ‹RNDARJES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5B78F4-60A3-4064-9635-A57A7294FD6D}"/>
              </a:ext>
            </a:extLst>
          </p:cNvPr>
          <p:cNvSpPr/>
          <p:nvPr/>
        </p:nvSpPr>
        <p:spPr>
          <a:xfrm>
            <a:off x="5969000" y="1587500"/>
            <a:ext cx="2794000" cy="355600"/>
          </a:xfrm>
          <a:prstGeom prst="rect">
            <a:avLst/>
          </a:prstGeom>
          <a:solidFill>
            <a:srgbClr val="E6F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7E9589-082F-474C-BB24-477A669139D4}"/>
              </a:ext>
            </a:extLst>
          </p:cNvPr>
          <p:cNvSpPr/>
          <p:nvPr/>
        </p:nvSpPr>
        <p:spPr>
          <a:xfrm>
            <a:off x="5969000" y="1587500"/>
            <a:ext cx="2262632" cy="355600"/>
          </a:xfrm>
          <a:prstGeom prst="rect">
            <a:avLst/>
          </a:prstGeom>
          <a:solidFill>
            <a:srgbClr val="FF6347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66E451-39C7-4CE3-8400-728BFB69C06F}"/>
              </a:ext>
            </a:extLst>
          </p:cNvPr>
          <p:cNvSpPr txBox="1"/>
          <p:nvPr/>
        </p:nvSpPr>
        <p:spPr>
          <a:xfrm>
            <a:off x="6032500" y="1651000"/>
            <a:ext cx="1270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900" b="1">
                <a:solidFill>
                  <a:srgbClr val="FFFFFF"/>
                </a:solidFill>
              </a:rPr>
              <a:t>HomePage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1B14D0-5421-4AAA-80C8-2DE1AF3E1982}"/>
              </a:ext>
            </a:extLst>
          </p:cNvPr>
          <p:cNvSpPr/>
          <p:nvPr/>
        </p:nvSpPr>
        <p:spPr>
          <a:xfrm>
            <a:off x="5969000" y="1993900"/>
            <a:ext cx="2794000" cy="355600"/>
          </a:xfrm>
          <a:prstGeom prst="rect">
            <a:avLst/>
          </a:prstGeom>
          <a:solidFill>
            <a:srgbClr val="E6F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9FD6C-F72F-4D21-B842-2785B4A429B8}"/>
              </a:ext>
            </a:extLst>
          </p:cNvPr>
          <p:cNvSpPr/>
          <p:nvPr/>
        </p:nvSpPr>
        <p:spPr>
          <a:xfrm>
            <a:off x="5969000" y="1993900"/>
            <a:ext cx="1551432" cy="355600"/>
          </a:xfrm>
          <a:prstGeom prst="rect">
            <a:avLst/>
          </a:prstGeom>
          <a:solidFill>
            <a:srgbClr val="FF6347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D0655F-AD6A-4EEB-9C06-E25BE51D5083}"/>
              </a:ext>
            </a:extLst>
          </p:cNvPr>
          <p:cNvSpPr txBox="1"/>
          <p:nvPr/>
        </p:nvSpPr>
        <p:spPr>
          <a:xfrm>
            <a:off x="6032500" y="2057400"/>
            <a:ext cx="1270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900" b="1">
                <a:solidFill>
                  <a:srgbClr val="FFFFFF"/>
                </a:solidFill>
              </a:rPr>
              <a:t>AboutUs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65341C-BDDF-402E-B350-F7E37C5ECADD}"/>
              </a:ext>
            </a:extLst>
          </p:cNvPr>
          <p:cNvSpPr/>
          <p:nvPr/>
        </p:nvSpPr>
        <p:spPr>
          <a:xfrm>
            <a:off x="5969000" y="2400300"/>
            <a:ext cx="2794000" cy="355600"/>
          </a:xfrm>
          <a:prstGeom prst="rect">
            <a:avLst/>
          </a:prstGeom>
          <a:solidFill>
            <a:srgbClr val="E6F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DD8A38-5006-4626-A697-3B24F3D9562D}"/>
              </a:ext>
            </a:extLst>
          </p:cNvPr>
          <p:cNvSpPr/>
          <p:nvPr/>
        </p:nvSpPr>
        <p:spPr>
          <a:xfrm>
            <a:off x="5969000" y="2400300"/>
            <a:ext cx="1374648" cy="355600"/>
          </a:xfrm>
          <a:prstGeom prst="rect">
            <a:avLst/>
          </a:prstGeom>
          <a:solidFill>
            <a:srgbClr val="FF6347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D4D2B1-170B-4B6D-81CE-C7C853DFDA91}"/>
              </a:ext>
            </a:extLst>
          </p:cNvPr>
          <p:cNvSpPr txBox="1"/>
          <p:nvPr/>
        </p:nvSpPr>
        <p:spPr>
          <a:xfrm>
            <a:off x="6032500" y="2463800"/>
            <a:ext cx="1270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900" b="1">
                <a:solidFill>
                  <a:srgbClr val="FFFFFF"/>
                </a:solidFill>
              </a:rPr>
              <a:t>Products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BCFCBA-CADD-47C3-900F-819D4942A302}"/>
              </a:ext>
            </a:extLst>
          </p:cNvPr>
          <p:cNvSpPr/>
          <p:nvPr/>
        </p:nvSpPr>
        <p:spPr>
          <a:xfrm>
            <a:off x="5969000" y="2806700"/>
            <a:ext cx="2794000" cy="355600"/>
          </a:xfrm>
          <a:prstGeom prst="rect">
            <a:avLst/>
          </a:prstGeom>
          <a:solidFill>
            <a:srgbClr val="E6F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368730-91A9-482D-95B2-C5BDD5D49B17}"/>
              </a:ext>
            </a:extLst>
          </p:cNvPr>
          <p:cNvSpPr/>
          <p:nvPr/>
        </p:nvSpPr>
        <p:spPr>
          <a:xfrm>
            <a:off x="5969000" y="2806700"/>
            <a:ext cx="1288288" cy="355600"/>
          </a:xfrm>
          <a:prstGeom prst="rect">
            <a:avLst/>
          </a:prstGeom>
          <a:solidFill>
            <a:srgbClr val="FFA5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8E1BEE-D6F4-42BC-B2AA-9AC8D888A77B}"/>
              </a:ext>
            </a:extLst>
          </p:cNvPr>
          <p:cNvSpPr txBox="1"/>
          <p:nvPr/>
        </p:nvSpPr>
        <p:spPr>
          <a:xfrm>
            <a:off x="6032500" y="2870200"/>
            <a:ext cx="1270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900" b="1">
                <a:solidFill>
                  <a:srgbClr val="FFFFFF"/>
                </a:solidFill>
              </a:rPr>
              <a:t>Services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205EF8-F8F5-4E03-A02B-10039E7F89A0}"/>
              </a:ext>
            </a:extLst>
          </p:cNvPr>
          <p:cNvSpPr/>
          <p:nvPr/>
        </p:nvSpPr>
        <p:spPr>
          <a:xfrm>
            <a:off x="5969000" y="3213100"/>
            <a:ext cx="2794000" cy="355600"/>
          </a:xfrm>
          <a:prstGeom prst="rect">
            <a:avLst/>
          </a:prstGeom>
          <a:solidFill>
            <a:srgbClr val="E6F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0DC3C8-797E-4C96-A293-DF925129A85D}"/>
              </a:ext>
            </a:extLst>
          </p:cNvPr>
          <p:cNvSpPr/>
          <p:nvPr/>
        </p:nvSpPr>
        <p:spPr>
          <a:xfrm>
            <a:off x="5969000" y="3213100"/>
            <a:ext cx="846328" cy="355600"/>
          </a:xfrm>
          <a:prstGeom prst="rect">
            <a:avLst/>
          </a:prstGeom>
          <a:solidFill>
            <a:srgbClr val="FFA5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D18FD3-1433-49A2-B866-D5617266CDEA}"/>
              </a:ext>
            </a:extLst>
          </p:cNvPr>
          <p:cNvSpPr txBox="1"/>
          <p:nvPr/>
        </p:nvSpPr>
        <p:spPr>
          <a:xfrm>
            <a:off x="6032500" y="3276600"/>
            <a:ext cx="1270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900" b="1">
                <a:solidFill>
                  <a:srgbClr val="FFFFFF"/>
                </a:solidFill>
              </a:rPr>
              <a:t>Contact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CE857A-DAF9-43A4-846F-5EAFD373C92B}"/>
              </a:ext>
            </a:extLst>
          </p:cNvPr>
          <p:cNvSpPr/>
          <p:nvPr/>
        </p:nvSpPr>
        <p:spPr>
          <a:xfrm>
            <a:off x="5969000" y="3619500"/>
            <a:ext cx="2794000" cy="355600"/>
          </a:xfrm>
          <a:prstGeom prst="rect">
            <a:avLst/>
          </a:prstGeom>
          <a:solidFill>
            <a:srgbClr val="E6F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3E5437-D7D9-4798-B67B-1C883F67E019}"/>
              </a:ext>
            </a:extLst>
          </p:cNvPr>
          <p:cNvSpPr/>
          <p:nvPr/>
        </p:nvSpPr>
        <p:spPr>
          <a:xfrm>
            <a:off x="5969000" y="3619500"/>
            <a:ext cx="807720" cy="355600"/>
          </a:xfrm>
          <a:prstGeom prst="rect">
            <a:avLst/>
          </a:prstGeom>
          <a:solidFill>
            <a:srgbClr val="FFA5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1D3D5D-EEC8-497B-8546-D0B2DF8ACB5C}"/>
              </a:ext>
            </a:extLst>
          </p:cNvPr>
          <p:cNvSpPr txBox="1"/>
          <p:nvPr/>
        </p:nvSpPr>
        <p:spPr>
          <a:xfrm>
            <a:off x="6032500" y="3683000"/>
            <a:ext cx="1270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900" b="1">
                <a:solidFill>
                  <a:srgbClr val="FFFFFF"/>
                </a:solidFill>
              </a:rPr>
              <a:t>Team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5F197F-B9C3-4D03-A690-FD727600A04B}"/>
              </a:ext>
            </a:extLst>
          </p:cNvPr>
          <p:cNvSpPr/>
          <p:nvPr/>
        </p:nvSpPr>
        <p:spPr>
          <a:xfrm>
            <a:off x="5969000" y="4025900"/>
            <a:ext cx="2794000" cy="355600"/>
          </a:xfrm>
          <a:prstGeom prst="rect">
            <a:avLst/>
          </a:prstGeom>
          <a:solidFill>
            <a:srgbClr val="E6F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4B2751-4DD5-49B3-B491-87D26B43A01A}"/>
              </a:ext>
            </a:extLst>
          </p:cNvPr>
          <p:cNvSpPr/>
          <p:nvPr/>
        </p:nvSpPr>
        <p:spPr>
          <a:xfrm>
            <a:off x="5969000" y="4025900"/>
            <a:ext cx="566928" cy="355600"/>
          </a:xfrm>
          <a:prstGeom prst="rect">
            <a:avLst/>
          </a:prstGeom>
          <a:solidFill>
            <a:srgbClr val="3CB37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3C295D-3A83-491D-8DA2-6DFEAAF6A5D1}"/>
              </a:ext>
            </a:extLst>
          </p:cNvPr>
          <p:cNvSpPr txBox="1"/>
          <p:nvPr/>
        </p:nvSpPr>
        <p:spPr>
          <a:xfrm>
            <a:off x="6032500" y="4089400"/>
            <a:ext cx="1270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900" b="1">
                <a:solidFill>
                  <a:srgbClr val="FFFFFF"/>
                </a:solidFill>
              </a:rPr>
              <a:t>History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070BC43-7068-4601-9F59-9D32D5E0BE1B}"/>
              </a:ext>
            </a:extLst>
          </p:cNvPr>
          <p:cNvSpPr/>
          <p:nvPr/>
        </p:nvSpPr>
        <p:spPr>
          <a:xfrm>
            <a:off x="5969000" y="4432300"/>
            <a:ext cx="2794000" cy="355600"/>
          </a:xfrm>
          <a:prstGeom prst="rect">
            <a:avLst/>
          </a:prstGeom>
          <a:solidFill>
            <a:srgbClr val="E6F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62DFC6-8323-47A3-A0AD-1777173E377B}"/>
              </a:ext>
            </a:extLst>
          </p:cNvPr>
          <p:cNvSpPr/>
          <p:nvPr/>
        </p:nvSpPr>
        <p:spPr>
          <a:xfrm>
            <a:off x="5969000" y="4432300"/>
            <a:ext cx="552704" cy="355600"/>
          </a:xfrm>
          <a:prstGeom prst="rect">
            <a:avLst/>
          </a:prstGeom>
          <a:solidFill>
            <a:srgbClr val="3CB37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B83E90-1090-4B06-8A96-45AE3C56AA6C}"/>
              </a:ext>
            </a:extLst>
          </p:cNvPr>
          <p:cNvSpPr txBox="1"/>
          <p:nvPr/>
        </p:nvSpPr>
        <p:spPr>
          <a:xfrm>
            <a:off x="6032500" y="4495800"/>
            <a:ext cx="1270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900" b="1">
                <a:solidFill>
                  <a:srgbClr val="FFFFFF"/>
                </a:solidFill>
              </a:rPr>
              <a:t>Reviews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E53445-00A7-48F2-B413-0B2A5156945E}"/>
              </a:ext>
            </a:extLst>
          </p:cNvPr>
          <p:cNvSpPr/>
          <p:nvPr/>
        </p:nvSpPr>
        <p:spPr>
          <a:xfrm>
            <a:off x="5969000" y="4838700"/>
            <a:ext cx="2794000" cy="355600"/>
          </a:xfrm>
          <a:prstGeom prst="rect">
            <a:avLst/>
          </a:prstGeom>
          <a:solidFill>
            <a:srgbClr val="E6F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A144A5-98E1-4954-951F-9B64D50E81DE}"/>
              </a:ext>
            </a:extLst>
          </p:cNvPr>
          <p:cNvSpPr/>
          <p:nvPr/>
        </p:nvSpPr>
        <p:spPr>
          <a:xfrm>
            <a:off x="5969000" y="4838700"/>
            <a:ext cx="491744" cy="355600"/>
          </a:xfrm>
          <a:prstGeom prst="rect">
            <a:avLst/>
          </a:prstGeom>
          <a:solidFill>
            <a:srgbClr val="3CB37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EDC4EE-3D3E-4D71-8456-6DF176DE7284}"/>
              </a:ext>
            </a:extLst>
          </p:cNvPr>
          <p:cNvSpPr txBox="1"/>
          <p:nvPr/>
        </p:nvSpPr>
        <p:spPr>
          <a:xfrm>
            <a:off x="6032500" y="4902200"/>
            <a:ext cx="1270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900" b="1">
                <a:solidFill>
                  <a:srgbClr val="FFFFFF"/>
                </a:solidFill>
              </a:rPr>
              <a:t>Pricing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6AD5AF-969F-4427-A6E6-3DCC51057500}"/>
              </a:ext>
            </a:extLst>
          </p:cNvPr>
          <p:cNvSpPr/>
          <p:nvPr/>
        </p:nvSpPr>
        <p:spPr>
          <a:xfrm>
            <a:off x="5969000" y="5245100"/>
            <a:ext cx="2794000" cy="355600"/>
          </a:xfrm>
          <a:prstGeom prst="rect">
            <a:avLst/>
          </a:prstGeom>
          <a:solidFill>
            <a:srgbClr val="E6F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B34DFA-8707-4531-9E7D-64E17F5E8632}"/>
              </a:ext>
            </a:extLst>
          </p:cNvPr>
          <p:cNvSpPr/>
          <p:nvPr/>
        </p:nvSpPr>
        <p:spPr>
          <a:xfrm>
            <a:off x="5969000" y="5245100"/>
            <a:ext cx="162560" cy="355600"/>
          </a:xfrm>
          <a:prstGeom prst="rect">
            <a:avLst/>
          </a:prstGeom>
          <a:solidFill>
            <a:srgbClr val="3CB37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72F474-E36D-470D-A337-B3FB90EF10B4}"/>
              </a:ext>
            </a:extLst>
          </p:cNvPr>
          <p:cNvSpPr txBox="1"/>
          <p:nvPr/>
        </p:nvSpPr>
        <p:spPr>
          <a:xfrm>
            <a:off x="6032500" y="5308600"/>
            <a:ext cx="1270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900" b="1">
                <a:solidFill>
                  <a:srgbClr val="FFFFFF"/>
                </a:solidFill>
              </a:rPr>
              <a:t>FAQ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1AB6BD1-6685-41F5-AD58-541C1D1C057A}"/>
              </a:ext>
            </a:extLst>
          </p:cNvPr>
          <p:cNvSpPr/>
          <p:nvPr/>
        </p:nvSpPr>
        <p:spPr>
          <a:xfrm>
            <a:off x="508000" y="5969000"/>
            <a:ext cx="8382000" cy="635000"/>
          </a:xfrm>
          <a:prstGeom prst="roundRect">
            <a:avLst/>
          </a:prstGeom>
          <a:solidFill>
            <a:srgbClr val="FFFFE0"/>
          </a:solidFill>
          <a:ln w="25400">
            <a:solidFill>
              <a:srgbClr val="DAA5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341CBF-A8FF-4336-A52C-5353D0019485}"/>
              </a:ext>
            </a:extLst>
          </p:cNvPr>
          <p:cNvSpPr txBox="1"/>
          <p:nvPr/>
        </p:nvSpPr>
        <p:spPr>
          <a:xfrm>
            <a:off x="698500" y="6070600"/>
            <a:ext cx="8001000" cy="43088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100">
                <a:solidFill>
                  <a:srgbClr val="644600"/>
                </a:solidFill>
              </a:rPr>
              <a:t>ðŸ” VÃ‹ZHGIME: HomePage ka PageRank mÃ« tÃ« lartÃ« (qendÃ«r kryesore) | ShpÃ«rndarja ndjek ligjin Power-Law | Konvergjuar pas 25 iteracioneve</a:t>
            </a:r>
          </a:p>
        </p:txBody>
      </p:sp>
    </p:spTree>
    <p:extLst>
      <p:ext uri="{BB962C8B-B14F-4D97-AF65-F5344CB8AC3E}">
        <p14:creationId xmlns:p14="http://schemas.microsoft.com/office/powerpoint/2010/main" val="1733926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4E66-082F-4394-9C2D-5FDEBB40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0029"/>
            <a:ext cx="7886700" cy="1325563"/>
          </a:xfrm>
        </p:spPr>
        <p:txBody>
          <a:bodyPr/>
          <a:lstStyle/>
          <a:p>
            <a:r>
              <a:rPr lang="en-US" dirty="0"/>
              <a:t>HITS ALGORITHM (Bing Liu, Chapter 10.4)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8C04F-7664-4C92-BF91-AE83201B5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3809" y="930734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HYPERLINK-INDUCED TOPIC SEARCH (HITS):</a:t>
            </a:r>
          </a:p>
          <a:p>
            <a:r>
              <a:rPr lang="en-US" sz="1200" dirty="0"/>
              <a:t>TWO TYPES OF IMPORTANT PAGES:</a:t>
            </a:r>
          </a:p>
          <a:p>
            <a:r>
              <a:rPr lang="en-US" sz="1200" dirty="0"/>
              <a:t>1. AUTHORITIES: Pages with high-quality content</a:t>
            </a:r>
          </a:p>
          <a:p>
            <a:r>
              <a:rPr lang="en-US" sz="1200" dirty="0"/>
              <a:t>   â€¢ Many incoming links from good hubs</a:t>
            </a:r>
          </a:p>
          <a:p>
            <a:r>
              <a:rPr lang="en-US" sz="1200" dirty="0"/>
              <a:t>   â€¢ Example: Official product pages, research papers</a:t>
            </a:r>
          </a:p>
          <a:p>
            <a:endParaRPr lang="en-US" sz="1200" dirty="0"/>
          </a:p>
          <a:p>
            <a:r>
              <a:rPr lang="en-US" sz="1200" dirty="0"/>
              <a:t>2. HUBS: Pages that link to many authorities</a:t>
            </a:r>
          </a:p>
          <a:p>
            <a:r>
              <a:rPr lang="en-US" sz="1200" dirty="0"/>
              <a:t>   â€¢ Many outgoing links to good authorities</a:t>
            </a:r>
          </a:p>
          <a:p>
            <a:r>
              <a:rPr lang="en-US" sz="1200" dirty="0"/>
              <a:t>   â€¢ Example: Directory pages, resource lists</a:t>
            </a:r>
          </a:p>
          <a:p>
            <a:endParaRPr lang="en-US" sz="1200" dirty="0"/>
          </a:p>
          <a:p>
            <a:r>
              <a:rPr lang="en-US" sz="1200" dirty="0"/>
              <a:t>ITERATIVE FORMULAS:</a:t>
            </a:r>
          </a:p>
          <a:p>
            <a:r>
              <a:rPr lang="en-US" sz="1200" dirty="0"/>
              <a:t>  Auth(p) = Î£ Hub(q)   [for all q linking to p]</a:t>
            </a:r>
          </a:p>
          <a:p>
            <a:r>
              <a:rPr lang="en-US" sz="1200" dirty="0"/>
              <a:t>  Hub(p) = Î£ Auth(q)   [for all q that p links to]</a:t>
            </a:r>
          </a:p>
          <a:p>
            <a:endParaRPr lang="en-US" sz="1200" dirty="0"/>
          </a:p>
          <a:p>
            <a:r>
              <a:rPr lang="en-US" sz="1200" dirty="0"/>
              <a:t>OUR RESULTS:</a:t>
            </a:r>
          </a:p>
          <a:p>
            <a:r>
              <a:rPr lang="en-US" sz="1200" dirty="0"/>
              <a:t>Top Authorities: Products, Services, Reviews</a:t>
            </a:r>
          </a:p>
          <a:p>
            <a:r>
              <a:rPr lang="en-US" sz="1200" dirty="0"/>
              <a:t>Top Hubs: </a:t>
            </a:r>
            <a:r>
              <a:rPr lang="en-US" sz="1200" dirty="0" err="1"/>
              <a:t>HomePage</a:t>
            </a:r>
            <a:r>
              <a:rPr lang="en-US" sz="1200" dirty="0"/>
              <a:t>, Blog, FAQ</a:t>
            </a:r>
          </a:p>
          <a:p>
            <a:endParaRPr lang="en-US" sz="1200" dirty="0"/>
          </a:p>
          <a:p>
            <a:r>
              <a:rPr lang="en-US" sz="1200" dirty="0"/>
              <a:t>DIFFERENCE vs PageRank:</a:t>
            </a:r>
          </a:p>
          <a:p>
            <a:r>
              <a:rPr lang="en-US" sz="1200" dirty="0"/>
              <a:t>â€¢ HITS: Query-dependent, finds hubs &amp; authorities</a:t>
            </a:r>
          </a:p>
          <a:p>
            <a:r>
              <a:rPr lang="en-US" sz="1200" dirty="0"/>
              <a:t>â€¢ PageRank: Query-independent, global importance</a:t>
            </a:r>
          </a:p>
        </p:txBody>
      </p:sp>
    </p:spTree>
    <p:extLst>
      <p:ext uri="{BB962C8B-B14F-4D97-AF65-F5344CB8AC3E}">
        <p14:creationId xmlns:p14="http://schemas.microsoft.com/office/powerpoint/2010/main" val="285593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1A52-9DC7-4E46-A81F-2615FFF97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325563"/>
          </a:xfrm>
        </p:spPr>
        <p:txBody>
          <a:bodyPr/>
          <a:lstStyle/>
          <a:p>
            <a:r>
              <a:rPr lang="en-US" dirty="0"/>
              <a:t>GRAPH ANALYSIS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66CE0-6174-440C-81A8-82465F7E8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681036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CENTRALITY MEASURES:</a:t>
            </a:r>
          </a:p>
          <a:p>
            <a:r>
              <a:rPr lang="en-US" sz="1200" dirty="0"/>
              <a:t>1. DEGREE CENTRALITY</a:t>
            </a:r>
          </a:p>
          <a:p>
            <a:r>
              <a:rPr lang="en-US" sz="1200" dirty="0"/>
              <a:t>   â€¢ In-Degree: Number of incoming links</a:t>
            </a:r>
          </a:p>
          <a:p>
            <a:r>
              <a:rPr lang="en-US" sz="1200" dirty="0"/>
              <a:t>   â€¢ Out-Degree: Number of outgoing links</a:t>
            </a:r>
          </a:p>
          <a:p>
            <a:r>
              <a:rPr lang="en-US" sz="1200" dirty="0"/>
              <a:t>   â€¢ High in-degree = Popular/Authority page</a:t>
            </a:r>
          </a:p>
          <a:p>
            <a:endParaRPr lang="en-US" sz="1200" dirty="0"/>
          </a:p>
          <a:p>
            <a:r>
              <a:rPr lang="en-US" sz="1200" dirty="0"/>
              <a:t>2. BETWEENNESS CENTRALITY</a:t>
            </a:r>
          </a:p>
          <a:p>
            <a:r>
              <a:rPr lang="en-US" sz="1200" dirty="0"/>
              <a:t>   â€¢ Measures how often page appears on paths between others</a:t>
            </a:r>
          </a:p>
          <a:p>
            <a:r>
              <a:rPr lang="en-US" sz="1200" dirty="0"/>
              <a:t>   â€¢ High betweenness = Bridge/Connector page</a:t>
            </a:r>
          </a:p>
          <a:p>
            <a:endParaRPr lang="en-US" sz="1200" dirty="0"/>
          </a:p>
          <a:p>
            <a:r>
              <a:rPr lang="en-US" sz="1200" dirty="0"/>
              <a:t>3. CLUSTERING COEFFICIENT</a:t>
            </a:r>
          </a:p>
          <a:p>
            <a:r>
              <a:rPr lang="en-US" sz="1200" dirty="0"/>
              <a:t>   â€¢ Measures degree of clustering in graph</a:t>
            </a:r>
          </a:p>
          <a:p>
            <a:r>
              <a:rPr lang="en-US" sz="1200" dirty="0"/>
              <a:t>   â€¢ High clustering = Tightly connected community</a:t>
            </a:r>
          </a:p>
          <a:p>
            <a:endParaRPr lang="en-US" sz="1200" dirty="0"/>
          </a:p>
          <a:p>
            <a:r>
              <a:rPr lang="en-US" sz="1200" dirty="0"/>
              <a:t>4. PAGERANK</a:t>
            </a:r>
          </a:p>
          <a:p>
            <a:r>
              <a:rPr lang="en-US" sz="1200" dirty="0"/>
              <a:t>   â€¢ Global importance based on link structure</a:t>
            </a:r>
          </a:p>
          <a:p>
            <a:r>
              <a:rPr lang="en-US" sz="1200" dirty="0"/>
              <a:t>   â€¢ Accounts for both quantity and quality of links</a:t>
            </a:r>
          </a:p>
          <a:p>
            <a:endParaRPr lang="en-US" sz="1200" dirty="0"/>
          </a:p>
          <a:p>
            <a:r>
              <a:rPr lang="en-US" sz="1200" dirty="0"/>
              <a:t>POWER-LAW DISTRIBUTION (Bing Liu, p. 461):</a:t>
            </a:r>
          </a:p>
          <a:p>
            <a:r>
              <a:rPr lang="en-US" sz="1200" dirty="0"/>
              <a:t>â€¢ Few pages have very high scores</a:t>
            </a:r>
          </a:p>
          <a:p>
            <a:r>
              <a:rPr lang="en-US" sz="1200" dirty="0"/>
              <a:t>â€¢ Most pages have low scores</a:t>
            </a:r>
          </a:p>
          <a:p>
            <a:r>
              <a:rPr lang="en-US" sz="1200" dirty="0"/>
              <a:t>â€¢ Follows P(k) âˆ k^(-Î³) where Î³ â‰ˆ 2-3</a:t>
            </a:r>
          </a:p>
        </p:txBody>
      </p:sp>
    </p:spTree>
    <p:extLst>
      <p:ext uri="{BB962C8B-B14F-4D97-AF65-F5344CB8AC3E}">
        <p14:creationId xmlns:p14="http://schemas.microsoft.com/office/powerpoint/2010/main" val="128152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2045</Words>
  <Application>Microsoft Office PowerPoint</Application>
  <PresentationFormat>Custom</PresentationFormat>
  <Paragraphs>338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HITS ALGORITHM (Bing Liu, Chapter 10.4)</vt:lpstr>
      <vt:lpstr>GRAPH ANALYSIS METRICS</vt:lpstr>
      <vt:lpstr>REAL-WORLD APPLICATIONS</vt:lpstr>
      <vt:lpstr>PYTHON IMPLEMENTATION</vt:lpstr>
      <vt:lpstr>CONCLUSIONS &amp; KEY TAKEAWAYS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</cp:revision>
  <dcterms:created xsi:type="dcterms:W3CDTF">2025-10-26T23:05:07Z</dcterms:created>
  <dcterms:modified xsi:type="dcterms:W3CDTF">2025-10-26T23:05:25Z</dcterms:modified>
</cp:coreProperties>
</file>