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A8FE-C3B7-4F12-AE2F-A8F165FA7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C19B-A2C5-438A-805A-FBED010E8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8B28-426D-4542-972D-855B8836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30D2-46A2-44B2-BE3E-E8D8C94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381-DBE6-4A1B-95F3-FA471A81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781B-F7F2-40F5-BFF4-270E29BB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74E97-011D-417D-A0A5-1927C87A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C328-DAD3-402F-8C13-1C6CA79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6415-C09A-4770-B2E3-BBF3A19A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E3F5-A9D4-4F37-9B24-C7C055E1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035F2-7EF9-46F3-9B24-DA3C15F9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9D7DF-59CE-40EF-B4D9-ECBF21B7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34E3-CF99-4317-9C9F-B594F813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C397-1C35-40F7-828A-63291A8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05C1-9A95-4099-A5EA-D1984714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94DB-2C16-402B-88C7-E03C904D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3D61-1D2D-4E82-A81C-C4B30D20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3AC4-013A-4633-9851-2365C2D3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98CF-AE5F-4F25-804C-258B4D21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F9AA-38DA-47FD-AEF4-DEA25869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564-8F27-49F1-A40D-C7C8AAE6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09B39-6B6A-4218-ACB5-59F3E379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675F-80EF-4911-8EC6-BA6659E0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1DFE-75A1-4278-9961-558D280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F6B8-9109-4195-AEA8-1738F1F4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2CF-788B-4471-B40D-7688E2D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27E4-CBF0-4914-954B-4E84064FC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BAB2-1C4E-4E75-9E0B-C43AE101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0E2B-FDAA-4CEA-B9B5-ED0BE69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B4ED6-C86B-4423-A273-D7876F5F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10B5-19AA-4BB9-AA98-7E65BD5F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FBC2-1CA2-495C-BA46-9FD68EF7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9D10-0997-4DF8-A39E-37F5C14A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F5AA-A8A9-4CD2-A242-53DD31A7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72171-B2C4-403F-B5A7-BD25ADFF2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0B1D4-6C26-4BD4-9592-FCF6DFCA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B55F8-C8A3-41DC-BE8C-38D1271F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37988-A580-41F7-B2C6-453C8521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E1D8B-D6F5-458D-971D-9E5566FA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4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3123-BB47-4DB9-A727-A765F0B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E48-5357-4D21-A371-1FE232B9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FF3D-80C1-4968-9510-A4F035E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85E3-D59B-4F9F-A555-20F3EEF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787F-6D91-4DA9-A4FC-4D498B29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784A8-AD09-4876-BA94-11B2A1B3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A563-AD87-4AFB-9452-96487051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13B8-8E85-4B28-99FA-10074540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F3C3-0F76-4D54-B19F-EE61A401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9F3D-7EC9-43E2-975F-F59E3717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8FD5E-FDBC-4EEA-85B0-A52C2F5E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D758-4C1B-4E2C-922A-BCE489A6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C2E4-6E9C-4C9A-97B6-49DE54A0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9361-5A0A-4521-AD95-F8E2EFD5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E2207-8CB3-46C7-9451-701337CD6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0A3C3-BE0C-4EDE-87D8-9B22B9102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617B-46CF-42D9-9A30-D6A8E118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DFED-35DC-4E36-B561-410473D2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80BA-6C70-49F9-923C-293EF0A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C86A6-8E3C-4C23-82D7-81D3B9B0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D3D95-F3E4-4F0A-810A-59FAE7C3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4676-31B3-4294-94DD-F8ED66324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3B0C-216F-4701-9787-EC3955B73FB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60B4-E29D-429B-BE77-12A2EA5D4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3567-CDF3-40E7-A822-5C8A8F5D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D4EF-EA26-4209-8A04-4A55AAC0D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1E3C"/>
            </a:gs>
            <a:gs pos="100000">
              <a:srgbClr val="FFFF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9033C3-FD33-41FD-A656-EBFF29465F99}"/>
              </a:ext>
            </a:extLst>
          </p:cNvPr>
          <p:cNvSpPr/>
          <p:nvPr/>
        </p:nvSpPr>
        <p:spPr>
          <a:xfrm>
            <a:off x="6985000" y="-635000"/>
            <a:ext cx="4445000" cy="4445000"/>
          </a:xfrm>
          <a:prstGeom prst="ellipse">
            <a:avLst/>
          </a:prstGeom>
          <a:solidFill>
            <a:srgbClr val="3C6EB4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5E7D34-7A53-4DE7-AF48-92C4D7D80A7C}"/>
              </a:ext>
            </a:extLst>
          </p:cNvPr>
          <p:cNvSpPr/>
          <p:nvPr/>
        </p:nvSpPr>
        <p:spPr>
          <a:xfrm>
            <a:off x="-1270000" y="4445000"/>
            <a:ext cx="3810000" cy="3810000"/>
          </a:xfrm>
          <a:prstGeom prst="ellipse">
            <a:avLst/>
          </a:prstGeom>
          <a:solidFill>
            <a:srgbClr val="285AA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D2A2E-B93B-4A54-835A-EA69BFC798F8}"/>
              </a:ext>
            </a:extLst>
          </p:cNvPr>
          <p:cNvSpPr txBox="1"/>
          <p:nvPr/>
        </p:nvSpPr>
        <p:spPr>
          <a:xfrm>
            <a:off x="635000" y="1270000"/>
            <a:ext cx="8255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Arial" panose="020B0604020202020204" pitchFamily="34" charset="0"/>
              </a:rPr>
              <a:t>THEMELET E BIG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C903-C1EA-4137-9038-6B99D39553C6}"/>
              </a:ext>
            </a:extLst>
          </p:cNvPr>
          <p:cNvSpPr txBox="1"/>
          <p:nvPr/>
        </p:nvSpPr>
        <p:spPr>
          <a:xfrm>
            <a:off x="635000" y="2211922"/>
            <a:ext cx="8255000" cy="126188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D700"/>
                </a:solidFill>
                <a:latin typeface="Arial" panose="020B0604020202020204" pitchFamily="34" charset="0"/>
              </a:rPr>
              <a:t>MapReduce &amp; Pipeline </a:t>
            </a:r>
            <a:r>
              <a:rPr lang="en-US" sz="3800" b="1" dirty="0" err="1">
                <a:solidFill>
                  <a:srgbClr val="FFD700"/>
                </a:solidFill>
                <a:latin typeface="Arial" panose="020B0604020202020204" pitchFamily="34" charset="0"/>
              </a:rPr>
              <a:t>tÃ</a:t>
            </a:r>
            <a:r>
              <a:rPr lang="en-US" sz="3800" b="1" dirty="0">
                <a:solidFill>
                  <a:srgbClr val="FFD700"/>
                </a:solidFill>
                <a:latin typeface="Arial" panose="020B0604020202020204" pitchFamily="34" charset="0"/>
              </a:rPr>
              <a:t>« </a:t>
            </a:r>
            <a:r>
              <a:rPr lang="en-US" sz="3800" b="1" dirty="0" err="1">
                <a:solidFill>
                  <a:srgbClr val="FFD700"/>
                </a:solidFill>
                <a:latin typeface="Arial" panose="020B0604020202020204" pitchFamily="34" charset="0"/>
              </a:rPr>
              <a:t>tÃ</a:t>
            </a:r>
            <a:r>
              <a:rPr lang="en-US" sz="3800" b="1" dirty="0">
                <a:solidFill>
                  <a:srgbClr val="FFD700"/>
                </a:solidFill>
                <a:latin typeface="Arial" panose="020B0604020202020204" pitchFamily="34" charset="0"/>
              </a:rPr>
              <a:t>« </a:t>
            </a:r>
            <a:r>
              <a:rPr lang="en-US" sz="3800" b="1" dirty="0" err="1">
                <a:solidFill>
                  <a:srgbClr val="FFD700"/>
                </a:solidFill>
                <a:latin typeface="Arial" panose="020B0604020202020204" pitchFamily="34" charset="0"/>
              </a:rPr>
              <a:t>DhÃ«nave</a:t>
            </a:r>
            <a:endParaRPr lang="en-US" sz="3800" b="1" dirty="0">
              <a:solidFill>
                <a:srgbClr val="FFD7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4E321C-AD09-4375-B768-CF95832EB102}"/>
              </a:ext>
            </a:extLst>
          </p:cNvPr>
          <p:cNvSpPr/>
          <p:nvPr/>
        </p:nvSpPr>
        <p:spPr>
          <a:xfrm>
            <a:off x="1905000" y="3556000"/>
            <a:ext cx="5715000" cy="1270000"/>
          </a:xfrm>
          <a:prstGeom prst="roundRect">
            <a:avLst/>
          </a:prstGeom>
          <a:solidFill>
            <a:srgbClr val="FFFFFF">
              <a:alpha val="90000"/>
            </a:srgbClr>
          </a:solidFill>
          <a:ln w="38100"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365D7-CD53-4CC9-B7C1-721D456F7CBE}"/>
              </a:ext>
            </a:extLst>
          </p:cNvPr>
          <p:cNvSpPr txBox="1"/>
          <p:nvPr/>
        </p:nvSpPr>
        <p:spPr>
          <a:xfrm>
            <a:off x="2159000" y="3683000"/>
            <a:ext cx="5207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b="1" dirty="0" err="1"/>
              <a:t>Bazuar</a:t>
            </a:r>
            <a:r>
              <a:rPr lang="en-US" b="1" dirty="0"/>
              <a:t> </a:t>
            </a:r>
            <a:r>
              <a:rPr lang="en-US" b="1" dirty="0" err="1"/>
              <a:t>nÃ</a:t>
            </a:r>
            <a:r>
              <a:rPr lang="en-US" b="1" dirty="0"/>
              <a:t>«: 'Big Data Fundamentals’</a:t>
            </a:r>
          </a:p>
          <a:p>
            <a:pPr algn="ctr"/>
            <a:r>
              <a:rPr lang="en-US" b="1" dirty="0" err="1"/>
              <a:t>AutorÃ«t</a:t>
            </a:r>
            <a:r>
              <a:rPr lang="en-US" b="1" dirty="0"/>
              <a:t>: </a:t>
            </a:r>
            <a:r>
              <a:rPr lang="en-US" b="1" dirty="0" err="1"/>
              <a:t>Erl</a:t>
            </a:r>
            <a:r>
              <a:rPr lang="en-US" b="1" dirty="0"/>
              <a:t>, Buhler, </a:t>
            </a:r>
            <a:r>
              <a:rPr lang="en-US" b="1" dirty="0" err="1"/>
              <a:t>Khattak</a:t>
            </a:r>
            <a:endParaRPr lang="en-US" b="1" dirty="0"/>
          </a:p>
          <a:p>
            <a:pPr algn="ctr"/>
            <a:r>
              <a:rPr lang="en-US" b="1" dirty="0" err="1"/>
              <a:t>Kapitulli</a:t>
            </a:r>
            <a:r>
              <a:rPr lang="en-US" b="1" dirty="0"/>
              <a:t> 3-4: </a:t>
            </a:r>
            <a:r>
              <a:rPr lang="en-US" b="1" dirty="0" err="1"/>
              <a:t>Procesimi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shpÃ«rndarÃ</a:t>
            </a:r>
            <a:r>
              <a:rPr lang="en-US" b="1" dirty="0"/>
              <a:t>«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E98F39E-FD44-4D23-A55F-79E9F852F61F}"/>
              </a:ext>
            </a:extLst>
          </p:cNvPr>
          <p:cNvSpPr/>
          <p:nvPr/>
        </p:nvSpPr>
        <p:spPr>
          <a:xfrm>
            <a:off x="4064000" y="5207000"/>
            <a:ext cx="1016000" cy="762000"/>
          </a:xfrm>
          <a:prstGeom prst="cloud">
            <a:avLst/>
          </a:prstGeom>
          <a:solidFill>
            <a:srgbClr val="FFD700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EB556-DD06-4243-A4EC-F9A0C27C76AC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FF4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9BC85-D6A9-4F95-8DDA-732651641AD4}"/>
              </a:ext>
            </a:extLst>
          </p:cNvPr>
          <p:cNvSpPr txBox="1"/>
          <p:nvPr/>
        </p:nvSpPr>
        <p:spPr>
          <a:xfrm>
            <a:off x="254000" y="152400"/>
            <a:ext cx="8636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âš”ï¸ KRAHASIMI: HADOOP vs SPARK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C4E2B5-264E-40DC-AED1-449AC39A6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8934"/>
              </p:ext>
            </p:extLst>
          </p:nvPr>
        </p:nvGraphicFramePr>
        <p:xfrm>
          <a:off x="508000" y="1016000"/>
          <a:ext cx="8127999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830970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2432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2098628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VEÃ‡ORIA</a:t>
                      </a:r>
                    </a:p>
                  </a:txBody>
                  <a:tcPr>
                    <a:solidFill>
                      <a:srgbClr val="FF45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HADOOP MAPREDUCE</a:t>
                      </a:r>
                    </a:p>
                  </a:txBody>
                  <a:tcPr>
                    <a:solidFill>
                      <a:srgbClr val="B8860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APACHE SPARK</a:t>
                      </a:r>
                    </a:p>
                  </a:txBody>
                  <a:tcPr>
                    <a:solidFill>
                      <a:srgbClr val="FF8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9561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Modeli Procesimit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Batch processing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Batch + Streaming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1524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ShpejtÃ«sia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MÃ« i ngadaltÃ« (disk I/O)</a:t>
                      </a:r>
                      <a:endParaRPr lang="en-US" sz="1000"/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100x mÃ« i shpejtÃ« (RAM)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2169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pt-BR" sz="1100" b="1"/>
                        <a:t>Ruajtja e TÃ« dhÃ«nave</a:t>
                      </a:r>
                      <a:endParaRPr lang="en-US" sz="1100" b="1"/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HDFS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HDFS, S3, Cassandra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6625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Fault Tolerance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Replication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RDD lineage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9572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LehtÃ«sia e PÃ«rdorimit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Komplekse (Java)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MÃ« lehtÃ« (Python, Scala)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49174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Real-Time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Jo i pÃ«rshtatshÃ«m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 (Spark Streaming)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31416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Procesim Iterativ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 ngadaltÃ«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 shpejtÃ«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2778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sz="1100" b="1"/>
                        <a:t>MbÃ«shtetja e GjuhÃ«ve</a:t>
                      </a:r>
                    </a:p>
                  </a:txBody>
                  <a:tcPr>
                    <a:solidFill>
                      <a:srgbClr val="FFF8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Java, Python (kufizuar)</a:t>
                      </a:r>
                    </a:p>
                  </a:txBody>
                  <a:tcPr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/>
                        <a:t>Python, Scala, Java, R, SQL</a:t>
                      </a:r>
                      <a:endParaRPr lang="en-US" sz="1000"/>
                    </a:p>
                  </a:txBody>
                  <a:tcPr>
                    <a:solidFill>
                      <a:srgbClr val="FFF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63081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FAE39F-A64C-4515-A222-FDF283E2C5F8}"/>
              </a:ext>
            </a:extLst>
          </p:cNvPr>
          <p:cNvSpPr/>
          <p:nvPr/>
        </p:nvSpPr>
        <p:spPr>
          <a:xfrm>
            <a:off x="508000" y="5334000"/>
            <a:ext cx="3937000" cy="1143000"/>
          </a:xfrm>
          <a:prstGeom prst="roundRect">
            <a:avLst/>
          </a:prstGeom>
          <a:solidFill>
            <a:srgbClr val="FFF0DC"/>
          </a:solidFill>
          <a:ln w="38100">
            <a:solidFill>
              <a:srgbClr val="B8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3389D-16F2-4571-BCE9-51EE5558A915}"/>
              </a:ext>
            </a:extLst>
          </p:cNvPr>
          <p:cNvSpPr txBox="1"/>
          <p:nvPr/>
        </p:nvSpPr>
        <p:spPr>
          <a:xfrm>
            <a:off x="698500" y="5435600"/>
            <a:ext cx="35560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503C00"/>
                </a:solidFill>
              </a:rPr>
              <a:t>ðŸ˜ PÃ‹RDOR HADOOP KUR:</a:t>
            </a:r>
          </a:p>
          <a:p>
            <a:r>
              <a:rPr lang="en-US" sz="1200">
                <a:solidFill>
                  <a:srgbClr val="503C00"/>
                </a:solidFill>
              </a:rPr>
              <a:t>âœ“ Batch jobs shumÃ« tÃ« mÃ«dha</a:t>
            </a:r>
          </a:p>
          <a:p>
            <a:r>
              <a:rPr lang="en-US" sz="1200">
                <a:solidFill>
                  <a:srgbClr val="503C00"/>
                </a:solidFill>
              </a:rPr>
              <a:t>âœ“ Kufizime buxhetore</a:t>
            </a:r>
          </a:p>
          <a:p>
            <a:r>
              <a:rPr lang="en-US" sz="1200">
                <a:solidFill>
                  <a:srgbClr val="503C00"/>
                </a:solidFill>
              </a:rPr>
              <a:t>âœ“ Ambient i pjekur ekzistues</a:t>
            </a:r>
          </a:p>
          <a:p>
            <a:r>
              <a:rPr lang="en-US" sz="1200">
                <a:solidFill>
                  <a:srgbClr val="503C00"/>
                </a:solidFill>
              </a:rPr>
              <a:t>âœ“ Lexo-shkruaj tÃ« thjeshtÃ«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B5C39C-8CEC-4957-9A6B-F21B2DAF6C26}"/>
              </a:ext>
            </a:extLst>
          </p:cNvPr>
          <p:cNvSpPr/>
          <p:nvPr/>
        </p:nvSpPr>
        <p:spPr>
          <a:xfrm>
            <a:off x="4699000" y="5334000"/>
            <a:ext cx="3937000" cy="1143000"/>
          </a:xfrm>
          <a:prstGeom prst="roundRect">
            <a:avLst/>
          </a:prstGeom>
          <a:solidFill>
            <a:srgbClr val="FFF5E6"/>
          </a:solidFill>
          <a:ln w="381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90929-46DC-4455-9896-84B52EFE98AE}"/>
              </a:ext>
            </a:extLst>
          </p:cNvPr>
          <p:cNvSpPr txBox="1"/>
          <p:nvPr/>
        </p:nvSpPr>
        <p:spPr>
          <a:xfrm>
            <a:off x="4889500" y="5435600"/>
            <a:ext cx="3556000" cy="101566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783C00"/>
                </a:solidFill>
              </a:rPr>
              <a:t>âš¡ PÃ‹RDOR SPARK KUR:</a:t>
            </a:r>
          </a:p>
          <a:p>
            <a:r>
              <a:rPr lang="en-US" sz="1200">
                <a:solidFill>
                  <a:srgbClr val="783C00"/>
                </a:solidFill>
              </a:rPr>
              <a:t>âœ“ Algoritme iterative (ML)</a:t>
            </a:r>
          </a:p>
          <a:p>
            <a:r>
              <a:rPr lang="en-US" sz="1200">
                <a:solidFill>
                  <a:srgbClr val="783C00"/>
                </a:solidFill>
              </a:rPr>
              <a:t>âœ“ Procesim nÃ« kohÃ« reale</a:t>
            </a:r>
          </a:p>
          <a:p>
            <a:r>
              <a:rPr lang="en-US" sz="1200">
                <a:solidFill>
                  <a:srgbClr val="783C00"/>
                </a:solidFill>
              </a:rPr>
              <a:t>âœ“ Pipeline komplekse</a:t>
            </a:r>
          </a:p>
          <a:p>
            <a:r>
              <a:rPr lang="en-US" sz="1200">
                <a:solidFill>
                  <a:srgbClr val="783C00"/>
                </a:solidFill>
              </a:rPr>
              <a:t>âœ“ Nevojitet shpejtÃ«si</a:t>
            </a:r>
          </a:p>
        </p:txBody>
      </p:sp>
    </p:spTree>
    <p:extLst>
      <p:ext uri="{BB962C8B-B14F-4D97-AF65-F5344CB8AC3E}">
        <p14:creationId xmlns:p14="http://schemas.microsoft.com/office/powerpoint/2010/main" val="295626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B2A64F-45C5-4A7C-8AA6-54D83D3AF269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808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271E6-28D0-4516-930D-E95B1BF531D2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nn-NO" sz="2800" b="1">
                <a:solidFill>
                  <a:srgbClr val="FFFFFF"/>
                </a:solidFill>
              </a:rPr>
              <a:t>ðŸ—ï¸ ARKITEKTURA E PIPELINE TÃ‹ BIG DATA (Kap. 4.5)</a:t>
            </a:r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A162CDC-B3A6-4125-9520-8DC0F5544E4F}"/>
              </a:ext>
            </a:extLst>
          </p:cNvPr>
          <p:cNvSpPr/>
          <p:nvPr/>
        </p:nvSpPr>
        <p:spPr>
          <a:xfrm>
            <a:off x="635000" y="1016000"/>
            <a:ext cx="3556000" cy="762000"/>
          </a:xfrm>
          <a:prstGeom prst="flowChartProcess">
            <a:avLst/>
          </a:prstGeom>
          <a:solidFill>
            <a:srgbClr val="FFE4B5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E8C9B-DFA7-4EBA-B32C-3E06C9D821DB}"/>
              </a:ext>
            </a:extLst>
          </p:cNvPr>
          <p:cNvSpPr txBox="1"/>
          <p:nvPr/>
        </p:nvSpPr>
        <p:spPr>
          <a:xfrm>
            <a:off x="762000" y="1117600"/>
            <a:ext cx="3302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300" b="1"/>
              <a:t>1ï¸âƒ£ MARRJA E TÃ‹ DHÃ‹NAVE</a:t>
            </a:r>
          </a:p>
          <a:p>
            <a:pPr algn="ctr"/>
            <a:r>
              <a:rPr lang="en-US" sz="1300" b="1"/>
              <a:t>Batch: HDFS, S3 | Streaming: Kafka, Kinesis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3941B-837A-4DE9-BD54-E9410B95EF22}"/>
              </a:ext>
            </a:extLst>
          </p:cNvPr>
          <p:cNvCxnSpPr/>
          <p:nvPr/>
        </p:nvCxnSpPr>
        <p:spPr>
          <a:xfrm>
            <a:off x="4191000" y="1397000"/>
            <a:ext cx="508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02CEC3A-0720-404C-9E56-9D59BB94B847}"/>
              </a:ext>
            </a:extLst>
          </p:cNvPr>
          <p:cNvSpPr/>
          <p:nvPr/>
        </p:nvSpPr>
        <p:spPr>
          <a:xfrm>
            <a:off x="4699000" y="1016000"/>
            <a:ext cx="3556000" cy="762000"/>
          </a:xfrm>
          <a:prstGeom prst="flowChartProcess">
            <a:avLst/>
          </a:prstGeom>
          <a:solidFill>
            <a:srgbClr val="FFDAB9"/>
          </a:solidFill>
          <a:ln w="25400">
            <a:solidFill>
              <a:srgbClr val="FF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E1A3B-F881-48B9-9B9A-6E64E0CCCE44}"/>
              </a:ext>
            </a:extLst>
          </p:cNvPr>
          <p:cNvSpPr txBox="1"/>
          <p:nvPr/>
        </p:nvSpPr>
        <p:spPr>
          <a:xfrm>
            <a:off x="4826000" y="1117600"/>
            <a:ext cx="3302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300" b="1"/>
              <a:t>2ï¸âƒ£ RUAJTJA</a:t>
            </a:r>
          </a:p>
          <a:p>
            <a:pPr algn="ctr"/>
            <a:r>
              <a:rPr lang="en-US" sz="1300" b="1"/>
              <a:t>Files: HDFS, S3 | NoSQL: HBase, Cassandra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D19D6D3-34DA-4B97-9116-027B622F195D}"/>
              </a:ext>
            </a:extLst>
          </p:cNvPr>
          <p:cNvSpPr/>
          <p:nvPr/>
        </p:nvSpPr>
        <p:spPr>
          <a:xfrm>
            <a:off x="635000" y="2032000"/>
            <a:ext cx="7620000" cy="889000"/>
          </a:xfrm>
          <a:prstGeom prst="flowChartProcess">
            <a:avLst/>
          </a:prstGeom>
          <a:solidFill>
            <a:srgbClr val="90EE90"/>
          </a:solidFill>
          <a:ln w="38100">
            <a:solidFill>
              <a:srgbClr val="00B05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FF60F-3570-4DC4-9235-1DB4814C906D}"/>
              </a:ext>
            </a:extLst>
          </p:cNvPr>
          <p:cNvSpPr txBox="1"/>
          <p:nvPr/>
        </p:nvSpPr>
        <p:spPr>
          <a:xfrm>
            <a:off x="889000" y="2184400"/>
            <a:ext cx="7112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b="1">
                <a:solidFill>
                  <a:srgbClr val="006400"/>
                </a:solidFill>
              </a:rPr>
              <a:t>3ï¸âƒ£ PROCESIMI (â† MAPREDUCE KÃ‹TU)</a:t>
            </a:r>
          </a:p>
          <a:p>
            <a:pPr algn="ctr"/>
            <a:r>
              <a:rPr lang="en-US" sz="1500" b="1">
                <a:solidFill>
                  <a:srgbClr val="006400"/>
                </a:solidFill>
              </a:rPr>
              <a:t>Batch: Hadoop MapReduce, Spark | Stream: Spark Streaming, Flink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CEAE0AF-0F95-41B6-84AD-18FDFB76CF6E}"/>
              </a:ext>
            </a:extLst>
          </p:cNvPr>
          <p:cNvSpPr/>
          <p:nvPr/>
        </p:nvSpPr>
        <p:spPr>
          <a:xfrm>
            <a:off x="635000" y="3175000"/>
            <a:ext cx="3556000" cy="762000"/>
          </a:xfrm>
          <a:prstGeom prst="flowChartProcess">
            <a:avLst/>
          </a:prstGeom>
          <a:solidFill>
            <a:srgbClr val="ADD8E6"/>
          </a:solidFill>
          <a:ln w="254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3784-5216-403A-986F-EA7C68B0E530}"/>
              </a:ext>
            </a:extLst>
          </p:cNvPr>
          <p:cNvSpPr txBox="1"/>
          <p:nvPr/>
        </p:nvSpPr>
        <p:spPr>
          <a:xfrm>
            <a:off x="762000" y="3276600"/>
            <a:ext cx="3302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300" b="1"/>
              <a:t>4ï¸âƒ£ ANALIZA</a:t>
            </a:r>
          </a:p>
          <a:p>
            <a:pPr algn="ctr"/>
            <a:r>
              <a:rPr lang="en-US" sz="1300" b="1"/>
              <a:t>ML: Spark MLlib | SQL: Hive, Presto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4E9DE9-0F27-46A0-B307-CEB08ADCFE9B}"/>
              </a:ext>
            </a:extLst>
          </p:cNvPr>
          <p:cNvCxnSpPr/>
          <p:nvPr/>
        </p:nvCxnSpPr>
        <p:spPr>
          <a:xfrm>
            <a:off x="4191000" y="3556000"/>
            <a:ext cx="508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C40219C-BA8C-4ABD-B80B-E745166CF7C2}"/>
              </a:ext>
            </a:extLst>
          </p:cNvPr>
          <p:cNvSpPr/>
          <p:nvPr/>
        </p:nvSpPr>
        <p:spPr>
          <a:xfrm>
            <a:off x="4699000" y="3175000"/>
            <a:ext cx="3556000" cy="7620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BF26C-B028-45AF-A19E-994195579D20}"/>
              </a:ext>
            </a:extLst>
          </p:cNvPr>
          <p:cNvSpPr txBox="1"/>
          <p:nvPr/>
        </p:nvSpPr>
        <p:spPr>
          <a:xfrm>
            <a:off x="4826000" y="3276600"/>
            <a:ext cx="3302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300" b="1"/>
              <a:t>5ï¸âƒ£ SHÃ‹RBIMI</a:t>
            </a:r>
          </a:p>
          <a:p>
            <a:pPr algn="ctr"/>
            <a:r>
              <a:rPr lang="en-US" sz="1300" b="1"/>
              <a:t>APIs, Dashboards, Aplikacione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AEF47B-2A34-4CC7-B383-ED5AB4250F1C}"/>
              </a:ext>
            </a:extLst>
          </p:cNvPr>
          <p:cNvCxnSpPr/>
          <p:nvPr/>
        </p:nvCxnSpPr>
        <p:spPr>
          <a:xfrm>
            <a:off x="4445000" y="1778000"/>
            <a:ext cx="0" cy="25400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9F594-1D0B-43E7-8AF7-1696739E2BA8}"/>
              </a:ext>
            </a:extLst>
          </p:cNvPr>
          <p:cNvCxnSpPr/>
          <p:nvPr/>
        </p:nvCxnSpPr>
        <p:spPr>
          <a:xfrm>
            <a:off x="4445000" y="2921000"/>
            <a:ext cx="0" cy="25400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4633E0-5C2E-4E14-8862-C3300AB73BBE}"/>
              </a:ext>
            </a:extLst>
          </p:cNvPr>
          <p:cNvSpPr/>
          <p:nvPr/>
        </p:nvSpPr>
        <p:spPr>
          <a:xfrm>
            <a:off x="508000" y="5461000"/>
            <a:ext cx="8128000" cy="1016000"/>
          </a:xfrm>
          <a:prstGeom prst="roundRect">
            <a:avLst/>
          </a:prstGeom>
          <a:solidFill>
            <a:srgbClr val="FFFFE0"/>
          </a:solidFill>
          <a:ln w="38100"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F5B9D-332B-49BA-8D1E-509F49B378AA}"/>
              </a:ext>
            </a:extLst>
          </p:cNvPr>
          <p:cNvSpPr txBox="1"/>
          <p:nvPr/>
        </p:nvSpPr>
        <p:spPr>
          <a:xfrm>
            <a:off x="762000" y="5588000"/>
            <a:ext cx="7620000" cy="89255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b="1">
                <a:solidFill>
                  <a:srgbClr val="503C00"/>
                </a:solidFill>
              </a:rPr>
              <a:t>ðŸŽ¯ 5 V-tÃ« e BIG DATA:</a:t>
            </a:r>
          </a:p>
          <a:p>
            <a:r>
              <a:rPr lang="en-US" sz="1300" b="1">
                <a:solidFill>
                  <a:srgbClr val="503C00"/>
                </a:solidFill>
              </a:rPr>
              <a:t>ðŸ“Š VOLUME (VÃ«llim) - Petabajt | âš¡ VELOCITY (ShpejtÃ«si) - Real-time |</a:t>
            </a:r>
          </a:p>
          <a:p>
            <a:r>
              <a:rPr lang="en-US" sz="1300" b="1">
                <a:solidFill>
                  <a:srgbClr val="503C00"/>
                </a:solidFill>
              </a:rPr>
              <a:t>ðŸ”€ VARIETY (LlojshmÃ«ri) - TÃ« strukturuara/Jo | âœ… VERACITY (BesueshmÃ«ria) - CilÃ«sia |</a:t>
            </a:r>
          </a:p>
          <a:p>
            <a:r>
              <a:rPr lang="en-US" sz="1300" b="1">
                <a:solidFill>
                  <a:srgbClr val="503C00"/>
                </a:solidFill>
              </a:rPr>
              <a:t>ðŸ’Ž VALUE (Vlera) -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03674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122BC-F7C0-4B52-BB88-842120BA0492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9197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2DD9F-AC13-497F-9313-17548D537A2E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D700"/>
                </a:solidFill>
              </a:rPr>
              <a:t>ðŸ’» IMPLEMENTIMI ME PYTHON (Kap. 5.3)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AF5DB6-EC08-460F-AFA1-8F8697F1F99B}"/>
              </a:ext>
            </a:extLst>
          </p:cNvPr>
          <p:cNvSpPr/>
          <p:nvPr/>
        </p:nvSpPr>
        <p:spPr>
          <a:xfrm>
            <a:off x="254000" y="828021"/>
            <a:ext cx="8636000" cy="2976482"/>
          </a:xfrm>
          <a:prstGeom prst="roundRect">
            <a:avLst/>
          </a:prstGeom>
          <a:solidFill>
            <a:srgbClr val="1E1E1E"/>
          </a:solidFill>
          <a:ln w="25400">
            <a:solidFill>
              <a:srgbClr val="008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E610B-F693-44A1-A692-473F8108B62A}"/>
              </a:ext>
            </a:extLst>
          </p:cNvPr>
          <p:cNvSpPr txBox="1"/>
          <p:nvPr/>
        </p:nvSpPr>
        <p:spPr>
          <a:xfrm>
            <a:off x="444500" y="822524"/>
            <a:ext cx="8255000" cy="30469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from multiprocessing import Pool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from collections import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defaultdict</a:t>
            </a:r>
            <a:endParaRPr lang="en-US" sz="1200" dirty="0">
              <a:solidFill>
                <a:srgbClr val="DCFFDC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CFF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Funksioni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Map: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PÃ«rsÃ«rit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Ã§do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element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def mapper(line):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   for word in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line.split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       yield (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word.lower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(), 1)</a:t>
            </a:r>
          </a:p>
          <a:p>
            <a:endParaRPr lang="en-US" sz="1200" dirty="0">
              <a:solidFill>
                <a:srgbClr val="DCFF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Funksioni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Reduce: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Grupimi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dhe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agreguimi</a:t>
            </a:r>
            <a:endParaRPr lang="en-US" sz="1200" dirty="0">
              <a:solidFill>
                <a:srgbClr val="DCFF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def reducer(key, values):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   return (key, sum(values))</a:t>
            </a:r>
          </a:p>
          <a:p>
            <a:endParaRPr lang="en-US" sz="1200" dirty="0">
              <a:solidFill>
                <a:srgbClr val="DCFF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# MapReduce Engine (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paralelÃ«i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me Pool)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mapreduce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(inputs, mapper, reducer,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num_workers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=4):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   with Pool(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num_workers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) as pool:</a:t>
            </a:r>
          </a:p>
          <a:p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map_results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DCFFDC"/>
                </a:solidFill>
                <a:latin typeface="Consolas" panose="020B0609020204030204" pitchFamily="49" charset="0"/>
              </a:rPr>
              <a:t>pool.map</a:t>
            </a:r>
            <a:r>
              <a:rPr lang="en-US" sz="1200" dirty="0">
                <a:solidFill>
                  <a:srgbClr val="DCFFDC"/>
                </a:solidFill>
                <a:latin typeface="Consolas" panose="020B0609020204030204" pitchFamily="49" charset="0"/>
              </a:rPr>
              <a:t>(mapper, inputs)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FD9120-A421-4CEE-9F6A-67C94C6C5795}"/>
              </a:ext>
            </a:extLst>
          </p:cNvPr>
          <p:cNvSpPr/>
          <p:nvPr/>
        </p:nvSpPr>
        <p:spPr>
          <a:xfrm>
            <a:off x="254000" y="3930036"/>
            <a:ext cx="8636000" cy="1403964"/>
          </a:xfrm>
          <a:prstGeom prst="roundRect">
            <a:avLst/>
          </a:prstGeom>
          <a:solidFill>
            <a:srgbClr val="1E1E1E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368B0-D5C4-402D-BC5B-336A166AB6AA}"/>
              </a:ext>
            </a:extLst>
          </p:cNvPr>
          <p:cNvSpPr txBox="1"/>
          <p:nvPr/>
        </p:nvSpPr>
        <p:spPr>
          <a:xfrm>
            <a:off x="444500" y="3995003"/>
            <a:ext cx="8255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# PÃ‹RDORIMI: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NumÃ«rimi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fjalÃ«ve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nga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 log files</a:t>
            </a:r>
          </a:p>
          <a:p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logs = ['GET /home 200', 'POST /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api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 500', 'GET /home 200']</a:t>
            </a:r>
          </a:p>
          <a:p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results =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mapreduce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(logs, mapper, reducer)</a:t>
            </a:r>
          </a:p>
          <a:p>
            <a:endParaRPr lang="en-US" sz="1200" dirty="0">
              <a:solidFill>
                <a:srgbClr val="FFDCB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# DALJA: {'get': 2, '/home': 2, '200': 2, 'post': 1, '/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api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': 1, '500': 1}</a:t>
            </a:r>
          </a:p>
          <a:p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âš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¡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Parallelizimi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: 4 workers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pÃ«rdoren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 (4-fish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mÃ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« </a:t>
            </a:r>
            <a:r>
              <a:rPr lang="en-US" sz="1200" dirty="0" err="1">
                <a:solidFill>
                  <a:srgbClr val="FFDCB4"/>
                </a:solidFill>
                <a:latin typeface="Consolas" panose="020B0609020204030204" pitchFamily="49" charset="0"/>
              </a:rPr>
              <a:t>shpejt</a:t>
            </a:r>
            <a:r>
              <a:rPr lang="en-US" sz="1200" dirty="0">
                <a:solidFill>
                  <a:srgbClr val="FFDCB4"/>
                </a:solidFill>
                <a:latin typeface="Consolas" panose="020B0609020204030204" pitchFamily="49" charset="0"/>
              </a:rPr>
              <a:t>!)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BAC0C-1310-4DD5-8ACF-3345B85F260E}"/>
              </a:ext>
            </a:extLst>
          </p:cNvPr>
          <p:cNvSpPr/>
          <p:nvPr/>
        </p:nvSpPr>
        <p:spPr>
          <a:xfrm>
            <a:off x="254000" y="5524500"/>
            <a:ext cx="4191000" cy="952500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77D78-DB33-4E6F-A6C5-B2EDA1114AE9}"/>
              </a:ext>
            </a:extLst>
          </p:cNvPr>
          <p:cNvSpPr txBox="1"/>
          <p:nvPr/>
        </p:nvSpPr>
        <p:spPr>
          <a:xfrm>
            <a:off x="444500" y="5651500"/>
            <a:ext cx="3810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>
                <a:solidFill>
                  <a:srgbClr val="006400"/>
                </a:solidFill>
              </a:rPr>
              <a:t>ðŸ“Š PERFORMANCA:</a:t>
            </a:r>
          </a:p>
          <a:p>
            <a:r>
              <a:rPr lang="en-US" sz="1200" b="1">
                <a:solidFill>
                  <a:srgbClr val="006400"/>
                </a:solidFill>
              </a:rPr>
              <a:t>â±ï¸ 1 worker: 124.5s</a:t>
            </a:r>
          </a:p>
          <a:p>
            <a:r>
              <a:rPr lang="en-US" sz="1200" b="1">
                <a:solidFill>
                  <a:srgbClr val="006400"/>
                </a:solidFill>
              </a:rPr>
              <a:t>âš¡ 4 workers: 35.2s (3.5x)</a:t>
            </a:r>
          </a:p>
          <a:p>
            <a:r>
              <a:rPr lang="en-US" sz="1200" b="1">
                <a:solidFill>
                  <a:srgbClr val="006400"/>
                </a:solidFill>
              </a:rPr>
              <a:t>ðŸš€ 8 workers: 18.7s (6.7x)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53A5B6-5A28-4316-8D58-9ED6E140D4E5}"/>
              </a:ext>
            </a:extLst>
          </p:cNvPr>
          <p:cNvSpPr/>
          <p:nvPr/>
        </p:nvSpPr>
        <p:spPr>
          <a:xfrm>
            <a:off x="4699000" y="5524500"/>
            <a:ext cx="4191000" cy="9525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ED0FB-89E4-44A8-9B36-B2362D5DD01B}"/>
              </a:ext>
            </a:extLst>
          </p:cNvPr>
          <p:cNvSpPr txBox="1"/>
          <p:nvPr/>
        </p:nvSpPr>
        <p:spPr>
          <a:xfrm>
            <a:off x="4889500" y="5651500"/>
            <a:ext cx="3810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>
                <a:solidFill>
                  <a:srgbClr val="8B0000"/>
                </a:solidFill>
              </a:rPr>
              <a:t>ðŸŒ NÃ‹ PRAKTIKÃ‹:</a:t>
            </a:r>
          </a:p>
          <a:p>
            <a:r>
              <a:rPr lang="en-US" sz="1200" b="1">
                <a:solidFill>
                  <a:srgbClr val="8B0000"/>
                </a:solidFill>
              </a:rPr>
              <a:t>âœ… Hadoop: Deri nÃ« 10,000 nodes</a:t>
            </a:r>
          </a:p>
          <a:p>
            <a:r>
              <a:rPr lang="en-US" sz="1200" b="1">
                <a:solidFill>
                  <a:srgbClr val="8B0000"/>
                </a:solidFill>
              </a:rPr>
              <a:t>âœ… Spark: 100x mÃ« i shpejtÃ«</a:t>
            </a:r>
          </a:p>
          <a:p>
            <a:r>
              <a:rPr lang="en-US" sz="1200" b="1">
                <a:solidFill>
                  <a:srgbClr val="8B0000"/>
                </a:solidFill>
              </a:rPr>
              <a:t>âœ… TB/PB tÃ« dhÃ«na nÃ« minuta!</a:t>
            </a:r>
          </a:p>
        </p:txBody>
      </p:sp>
    </p:spTree>
    <p:extLst>
      <p:ext uri="{BB962C8B-B14F-4D97-AF65-F5344CB8AC3E}">
        <p14:creationId xmlns:p14="http://schemas.microsoft.com/office/powerpoint/2010/main" val="211789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6FC415-8DBE-4FDD-8174-E3C18815CB21}"/>
              </a:ext>
            </a:extLst>
          </p:cNvPr>
          <p:cNvSpPr/>
          <p:nvPr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808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2E7A5-E755-4800-974C-89E7250A2A38}"/>
              </a:ext>
            </a:extLst>
          </p:cNvPr>
          <p:cNvSpPr txBox="1"/>
          <p:nvPr/>
        </p:nvSpPr>
        <p:spPr>
          <a:xfrm>
            <a:off x="381000" y="190500"/>
            <a:ext cx="8382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ðŸŽ“ PÃ‹RFUNDIME &amp; NJOHURITÃ‹ KRYESORE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B8776A-A186-4B38-8C1E-5D0FB8F6E31D}"/>
              </a:ext>
            </a:extLst>
          </p:cNvPr>
          <p:cNvSpPr/>
          <p:nvPr/>
        </p:nvSpPr>
        <p:spPr>
          <a:xfrm>
            <a:off x="508000" y="1143000"/>
            <a:ext cx="8128000" cy="1905000"/>
          </a:xfrm>
          <a:prstGeom prst="roundRect">
            <a:avLst/>
          </a:prstGeom>
          <a:solidFill>
            <a:srgbClr val="E6F0FF"/>
          </a:solidFill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7A1F-6CD0-47F3-AF91-F5FD806EAD15}"/>
              </a:ext>
            </a:extLst>
          </p:cNvPr>
          <p:cNvSpPr txBox="1"/>
          <p:nvPr/>
        </p:nvSpPr>
        <p:spPr>
          <a:xfrm>
            <a:off x="762000" y="1126004"/>
            <a:ext cx="7620000" cy="193899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500" dirty="0" err="1">
                <a:solidFill>
                  <a:srgbClr val="003C78"/>
                </a:solidFill>
              </a:rPr>
              <a:t>âœ</a:t>
            </a:r>
            <a:r>
              <a:rPr lang="en-US" sz="1500" dirty="0">
                <a:solidFill>
                  <a:srgbClr val="003C78"/>
                </a:solidFill>
              </a:rPr>
              <a:t>… KONCEPTET E ZOTÃ‹RUARA: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</a:t>
            </a:r>
            <a:r>
              <a:rPr lang="en-US" sz="1500" dirty="0" err="1">
                <a:solidFill>
                  <a:srgbClr val="003C78"/>
                </a:solidFill>
              </a:rPr>
              <a:t>Modeli</a:t>
            </a:r>
            <a:r>
              <a:rPr lang="en-US" sz="1500" dirty="0">
                <a:solidFill>
                  <a:srgbClr val="003C78"/>
                </a:solidFill>
              </a:rPr>
              <a:t> </a:t>
            </a:r>
            <a:r>
              <a:rPr lang="en-US" sz="1500" dirty="0" err="1">
                <a:solidFill>
                  <a:srgbClr val="003C78"/>
                </a:solidFill>
              </a:rPr>
              <a:t>programues</a:t>
            </a:r>
            <a:r>
              <a:rPr lang="en-US" sz="1500" dirty="0">
                <a:solidFill>
                  <a:srgbClr val="003C78"/>
                </a:solidFill>
              </a:rPr>
              <a:t> MapReduce (Map, Shuffle, Reduce)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</a:t>
            </a:r>
            <a:r>
              <a:rPr lang="en-US" sz="1500" dirty="0" err="1">
                <a:solidFill>
                  <a:srgbClr val="003C78"/>
                </a:solidFill>
              </a:rPr>
              <a:t>Fazat</a:t>
            </a:r>
            <a:r>
              <a:rPr lang="en-US" sz="1500" dirty="0">
                <a:solidFill>
                  <a:srgbClr val="003C78"/>
                </a:solidFill>
              </a:rPr>
              <a:t> e </a:t>
            </a:r>
            <a:r>
              <a:rPr lang="en-US" sz="1500" dirty="0" err="1">
                <a:solidFill>
                  <a:srgbClr val="003C78"/>
                </a:solidFill>
              </a:rPr>
              <a:t>procesimit</a:t>
            </a:r>
            <a:r>
              <a:rPr lang="en-US" sz="1500" dirty="0">
                <a:solidFill>
                  <a:srgbClr val="003C78"/>
                </a:solidFill>
              </a:rPr>
              <a:t> </a:t>
            </a:r>
            <a:r>
              <a:rPr lang="en-US" sz="1500" dirty="0" err="1">
                <a:solidFill>
                  <a:srgbClr val="003C78"/>
                </a:solidFill>
              </a:rPr>
              <a:t>tÃ</a:t>
            </a:r>
            <a:r>
              <a:rPr lang="en-US" sz="1500" dirty="0">
                <a:solidFill>
                  <a:srgbClr val="003C78"/>
                </a:solidFill>
              </a:rPr>
              <a:t>« </a:t>
            </a:r>
            <a:r>
              <a:rPr lang="en-US" sz="1500" dirty="0" err="1">
                <a:solidFill>
                  <a:srgbClr val="003C78"/>
                </a:solidFill>
              </a:rPr>
              <a:t>shpÃ«rndarÃ</a:t>
            </a:r>
            <a:r>
              <a:rPr lang="en-US" sz="1500" dirty="0">
                <a:solidFill>
                  <a:srgbClr val="003C78"/>
                </a:solidFill>
              </a:rPr>
              <a:t>«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</a:t>
            </a:r>
            <a:r>
              <a:rPr lang="en-US" sz="1500" dirty="0" err="1">
                <a:solidFill>
                  <a:srgbClr val="003C78"/>
                </a:solidFill>
              </a:rPr>
              <a:t>Modelet</a:t>
            </a:r>
            <a:r>
              <a:rPr lang="en-US" sz="1500" dirty="0">
                <a:solidFill>
                  <a:srgbClr val="003C78"/>
                </a:solidFill>
              </a:rPr>
              <a:t> e MapReduce (</a:t>
            </a:r>
            <a:r>
              <a:rPr lang="en-US" sz="1500" dirty="0" err="1">
                <a:solidFill>
                  <a:srgbClr val="003C78"/>
                </a:solidFill>
              </a:rPr>
              <a:t>NumÃ«rim</a:t>
            </a:r>
            <a:r>
              <a:rPr lang="en-US" sz="1500" dirty="0">
                <a:solidFill>
                  <a:srgbClr val="003C78"/>
                </a:solidFill>
              </a:rPr>
              <a:t>, </a:t>
            </a:r>
            <a:r>
              <a:rPr lang="en-US" sz="1500" dirty="0" err="1">
                <a:solidFill>
                  <a:srgbClr val="003C78"/>
                </a:solidFill>
              </a:rPr>
              <a:t>Filtrim</a:t>
            </a:r>
            <a:r>
              <a:rPr lang="en-US" sz="1500" dirty="0">
                <a:solidFill>
                  <a:srgbClr val="003C78"/>
                </a:solidFill>
              </a:rPr>
              <a:t>, </a:t>
            </a:r>
            <a:r>
              <a:rPr lang="en-US" sz="1500" dirty="0" err="1">
                <a:solidFill>
                  <a:srgbClr val="003C78"/>
                </a:solidFill>
              </a:rPr>
              <a:t>Renditje</a:t>
            </a:r>
            <a:r>
              <a:rPr lang="en-US" sz="1500" dirty="0">
                <a:solidFill>
                  <a:srgbClr val="003C78"/>
                </a:solidFill>
              </a:rPr>
              <a:t>, </a:t>
            </a:r>
            <a:r>
              <a:rPr lang="en-US" sz="1500" dirty="0" err="1">
                <a:solidFill>
                  <a:srgbClr val="003C78"/>
                </a:solidFill>
              </a:rPr>
              <a:t>Bashkim</a:t>
            </a:r>
            <a:r>
              <a:rPr lang="en-US" sz="1500" dirty="0">
                <a:solidFill>
                  <a:srgbClr val="003C78"/>
                </a:solidFill>
              </a:rPr>
              <a:t>, </a:t>
            </a:r>
            <a:r>
              <a:rPr lang="en-US" sz="1500" dirty="0" err="1">
                <a:solidFill>
                  <a:srgbClr val="003C78"/>
                </a:solidFill>
              </a:rPr>
              <a:t>Grupim</a:t>
            </a:r>
            <a:r>
              <a:rPr lang="en-US" sz="1500" dirty="0">
                <a:solidFill>
                  <a:srgbClr val="003C78"/>
                </a:solidFill>
              </a:rPr>
              <a:t>)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Word Count </a:t>
            </a:r>
            <a:r>
              <a:rPr lang="en-US" sz="1500" dirty="0" err="1">
                <a:solidFill>
                  <a:srgbClr val="003C78"/>
                </a:solidFill>
              </a:rPr>
              <a:t>dhe</a:t>
            </a:r>
            <a:r>
              <a:rPr lang="en-US" sz="1500" dirty="0">
                <a:solidFill>
                  <a:srgbClr val="003C78"/>
                </a:solidFill>
              </a:rPr>
              <a:t> </a:t>
            </a:r>
            <a:r>
              <a:rPr lang="en-US" sz="1500" dirty="0" err="1">
                <a:solidFill>
                  <a:srgbClr val="003C78"/>
                </a:solidFill>
              </a:rPr>
              <a:t>Analiza</a:t>
            </a:r>
            <a:r>
              <a:rPr lang="en-US" sz="1500" dirty="0">
                <a:solidFill>
                  <a:srgbClr val="003C78"/>
                </a:solidFill>
              </a:rPr>
              <a:t> e Log-eve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</a:t>
            </a:r>
            <a:r>
              <a:rPr lang="en-US" sz="1500" dirty="0" err="1">
                <a:solidFill>
                  <a:srgbClr val="003C78"/>
                </a:solidFill>
              </a:rPr>
              <a:t>Krahasimi</a:t>
            </a:r>
            <a:r>
              <a:rPr lang="en-US" sz="1500" dirty="0">
                <a:solidFill>
                  <a:srgbClr val="003C78"/>
                </a:solidFill>
              </a:rPr>
              <a:t> Hadoop vs Spark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</a:t>
            </a:r>
            <a:r>
              <a:rPr lang="en-US" sz="1500" dirty="0" err="1">
                <a:solidFill>
                  <a:srgbClr val="003C78"/>
                </a:solidFill>
              </a:rPr>
              <a:t>Arkitektura</a:t>
            </a:r>
            <a:r>
              <a:rPr lang="en-US" sz="1500" dirty="0">
                <a:solidFill>
                  <a:srgbClr val="003C78"/>
                </a:solidFill>
              </a:rPr>
              <a:t> e </a:t>
            </a:r>
            <a:r>
              <a:rPr lang="en-US" sz="1500" dirty="0" err="1">
                <a:solidFill>
                  <a:srgbClr val="003C78"/>
                </a:solidFill>
              </a:rPr>
              <a:t>plotÃ</a:t>
            </a:r>
            <a:r>
              <a:rPr lang="en-US" sz="1500" dirty="0">
                <a:solidFill>
                  <a:srgbClr val="003C78"/>
                </a:solidFill>
              </a:rPr>
              <a:t>« e Pipeline </a:t>
            </a:r>
            <a:r>
              <a:rPr lang="en-US" sz="1500" dirty="0" err="1">
                <a:solidFill>
                  <a:srgbClr val="003C78"/>
                </a:solidFill>
              </a:rPr>
              <a:t>tÃ</a:t>
            </a:r>
            <a:r>
              <a:rPr lang="en-US" sz="1500" dirty="0">
                <a:solidFill>
                  <a:srgbClr val="003C78"/>
                </a:solidFill>
              </a:rPr>
              <a:t>« Big Data</a:t>
            </a:r>
          </a:p>
          <a:p>
            <a:r>
              <a:rPr lang="en-US" sz="1500" dirty="0">
                <a:solidFill>
                  <a:srgbClr val="003C78"/>
                </a:solidFill>
              </a:rPr>
              <a:t>â€¢ </a:t>
            </a:r>
            <a:r>
              <a:rPr lang="en-US" sz="1500" dirty="0" err="1">
                <a:solidFill>
                  <a:srgbClr val="003C78"/>
                </a:solidFill>
              </a:rPr>
              <a:t>Skalabiliteti</a:t>
            </a:r>
            <a:r>
              <a:rPr lang="en-US" sz="1500" dirty="0">
                <a:solidFill>
                  <a:srgbClr val="003C78"/>
                </a:solidFill>
              </a:rPr>
              <a:t>, Fault Tolerance </a:t>
            </a:r>
            <a:r>
              <a:rPr lang="en-US" sz="1500" dirty="0" err="1">
                <a:solidFill>
                  <a:srgbClr val="003C78"/>
                </a:solidFill>
              </a:rPr>
              <a:t>dhe</a:t>
            </a:r>
            <a:r>
              <a:rPr lang="en-US" sz="1500" dirty="0">
                <a:solidFill>
                  <a:srgbClr val="003C78"/>
                </a:solidFill>
              </a:rPr>
              <a:t> </a:t>
            </a:r>
            <a:r>
              <a:rPr lang="en-US" sz="1500" dirty="0" err="1">
                <a:solidFill>
                  <a:srgbClr val="003C78"/>
                </a:solidFill>
              </a:rPr>
              <a:t>Paralelizmi</a:t>
            </a:r>
            <a:endParaRPr lang="en-US" sz="1500" dirty="0">
              <a:solidFill>
                <a:srgbClr val="003C78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932140-2F2F-4ED9-B06F-92B041519FB2}"/>
              </a:ext>
            </a:extLst>
          </p:cNvPr>
          <p:cNvSpPr/>
          <p:nvPr/>
        </p:nvSpPr>
        <p:spPr>
          <a:xfrm>
            <a:off x="508000" y="3175000"/>
            <a:ext cx="8128000" cy="1778000"/>
          </a:xfrm>
          <a:prstGeom prst="roundRect">
            <a:avLst/>
          </a:prstGeom>
          <a:solidFill>
            <a:srgbClr val="F0FFF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97B19-B26A-43AD-99C5-9B31BA731A7D}"/>
              </a:ext>
            </a:extLst>
          </p:cNvPr>
          <p:cNvSpPr txBox="1"/>
          <p:nvPr/>
        </p:nvSpPr>
        <p:spPr>
          <a:xfrm>
            <a:off x="762000" y="3204776"/>
            <a:ext cx="7620000" cy="17081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500" dirty="0" err="1">
                <a:solidFill>
                  <a:srgbClr val="005000"/>
                </a:solidFill>
              </a:rPr>
              <a:t>ðŸ</a:t>
            </a:r>
            <a:r>
              <a:rPr lang="en-US" sz="1500" dirty="0">
                <a:solidFill>
                  <a:srgbClr val="005000"/>
                </a:solidFill>
              </a:rPr>
              <a:t>› ï¸ AFTÃ‹SITÃ‹ PRAKTIKE:</a:t>
            </a:r>
          </a:p>
          <a:p>
            <a:r>
              <a:rPr lang="en-US" sz="1500" dirty="0" err="1">
                <a:solidFill>
                  <a:srgbClr val="005000"/>
                </a:solidFill>
              </a:rPr>
              <a:t>âœ</a:t>
            </a:r>
            <a:r>
              <a:rPr lang="en-US" sz="1500" dirty="0">
                <a:solidFill>
                  <a:srgbClr val="005000"/>
                </a:solidFill>
              </a:rPr>
              <a:t>“ </a:t>
            </a:r>
            <a:r>
              <a:rPr lang="en-US" sz="1500" dirty="0" err="1">
                <a:solidFill>
                  <a:srgbClr val="005000"/>
                </a:solidFill>
              </a:rPr>
              <a:t>Implementimi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i</a:t>
            </a:r>
            <a:r>
              <a:rPr lang="en-US" sz="1500" dirty="0">
                <a:solidFill>
                  <a:srgbClr val="005000"/>
                </a:solidFill>
              </a:rPr>
              <a:t> MapReduce </a:t>
            </a:r>
            <a:r>
              <a:rPr lang="en-US" sz="1500" dirty="0" err="1">
                <a:solidFill>
                  <a:srgbClr val="005000"/>
                </a:solidFill>
              </a:rPr>
              <a:t>nga</a:t>
            </a:r>
            <a:r>
              <a:rPr lang="en-US" sz="1500" dirty="0">
                <a:solidFill>
                  <a:srgbClr val="005000"/>
                </a:solidFill>
              </a:rPr>
              <a:t> zero </a:t>
            </a:r>
            <a:r>
              <a:rPr lang="en-US" sz="1500" dirty="0" err="1">
                <a:solidFill>
                  <a:srgbClr val="005000"/>
                </a:solidFill>
              </a:rPr>
              <a:t>nÃ</a:t>
            </a:r>
            <a:r>
              <a:rPr lang="en-US" sz="1500" dirty="0">
                <a:solidFill>
                  <a:srgbClr val="005000"/>
                </a:solidFill>
              </a:rPr>
              <a:t>« Python</a:t>
            </a:r>
          </a:p>
          <a:p>
            <a:r>
              <a:rPr lang="en-US" sz="1500" dirty="0" err="1">
                <a:solidFill>
                  <a:srgbClr val="005000"/>
                </a:solidFill>
              </a:rPr>
              <a:t>âœ</a:t>
            </a:r>
            <a:r>
              <a:rPr lang="en-US" sz="1500" dirty="0">
                <a:solidFill>
                  <a:srgbClr val="005000"/>
                </a:solidFill>
              </a:rPr>
              <a:t>“ </a:t>
            </a:r>
            <a:r>
              <a:rPr lang="en-US" sz="1500" dirty="0" err="1">
                <a:solidFill>
                  <a:srgbClr val="005000"/>
                </a:solidFill>
              </a:rPr>
              <a:t>Analiza</a:t>
            </a:r>
            <a:r>
              <a:rPr lang="en-US" sz="1500" dirty="0">
                <a:solidFill>
                  <a:srgbClr val="005000"/>
                </a:solidFill>
              </a:rPr>
              <a:t> e 10 </a:t>
            </a:r>
            <a:r>
              <a:rPr lang="en-US" sz="1500" dirty="0" err="1">
                <a:solidFill>
                  <a:srgbClr val="005000"/>
                </a:solidFill>
              </a:rPr>
              <a:t>dokumenteve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dhe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skedarÃ«ve</a:t>
            </a:r>
            <a:r>
              <a:rPr lang="en-US" sz="1500" dirty="0">
                <a:solidFill>
                  <a:srgbClr val="005000"/>
                </a:solidFill>
              </a:rPr>
              <a:t> log</a:t>
            </a:r>
          </a:p>
          <a:p>
            <a:r>
              <a:rPr lang="en-US" sz="1500" dirty="0" err="1">
                <a:solidFill>
                  <a:srgbClr val="005000"/>
                </a:solidFill>
              </a:rPr>
              <a:t>âœ</a:t>
            </a:r>
            <a:r>
              <a:rPr lang="en-US" sz="1500" dirty="0">
                <a:solidFill>
                  <a:srgbClr val="005000"/>
                </a:solidFill>
              </a:rPr>
              <a:t>“ </a:t>
            </a:r>
            <a:r>
              <a:rPr lang="en-US" sz="1500" dirty="0" err="1">
                <a:solidFill>
                  <a:srgbClr val="005000"/>
                </a:solidFill>
              </a:rPr>
              <a:t>Zbatimi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i</a:t>
            </a:r>
            <a:r>
              <a:rPr lang="en-US" sz="1500" dirty="0">
                <a:solidFill>
                  <a:srgbClr val="005000"/>
                </a:solidFill>
              </a:rPr>
              <a:t> 5 </a:t>
            </a:r>
            <a:r>
              <a:rPr lang="en-US" sz="1500" dirty="0" err="1">
                <a:solidFill>
                  <a:srgbClr val="005000"/>
                </a:solidFill>
              </a:rPr>
              <a:t>modeleve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tÃ</a:t>
            </a:r>
            <a:r>
              <a:rPr lang="en-US" sz="1500" dirty="0">
                <a:solidFill>
                  <a:srgbClr val="005000"/>
                </a:solidFill>
              </a:rPr>
              <a:t>« MapReduce</a:t>
            </a:r>
          </a:p>
          <a:p>
            <a:r>
              <a:rPr lang="en-US" sz="1500" dirty="0" err="1">
                <a:solidFill>
                  <a:srgbClr val="005000"/>
                </a:solidFill>
              </a:rPr>
              <a:t>âœ</a:t>
            </a:r>
            <a:r>
              <a:rPr lang="en-US" sz="1500" dirty="0">
                <a:solidFill>
                  <a:srgbClr val="005000"/>
                </a:solidFill>
              </a:rPr>
              <a:t>“ </a:t>
            </a:r>
            <a:r>
              <a:rPr lang="en-US" sz="1500" dirty="0" err="1">
                <a:solidFill>
                  <a:srgbClr val="005000"/>
                </a:solidFill>
              </a:rPr>
              <a:t>Gjenerimi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i</a:t>
            </a:r>
            <a:r>
              <a:rPr lang="en-US" sz="1500" dirty="0">
                <a:solidFill>
                  <a:srgbClr val="005000"/>
                </a:solidFill>
              </a:rPr>
              <a:t> 6 </a:t>
            </a:r>
            <a:r>
              <a:rPr lang="en-US" sz="1500" dirty="0" err="1">
                <a:solidFill>
                  <a:srgbClr val="005000"/>
                </a:solidFill>
              </a:rPr>
              <a:t>skedarÃ«ve</a:t>
            </a:r>
            <a:r>
              <a:rPr lang="en-US" sz="1500" dirty="0">
                <a:solidFill>
                  <a:srgbClr val="005000"/>
                </a:solidFill>
              </a:rPr>
              <a:t> CSV me </a:t>
            </a:r>
            <a:r>
              <a:rPr lang="en-US" sz="1500" dirty="0" err="1">
                <a:solidFill>
                  <a:srgbClr val="005000"/>
                </a:solidFill>
              </a:rPr>
              <a:t>rezultate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tÃ</a:t>
            </a:r>
            <a:r>
              <a:rPr lang="en-US" sz="1500" dirty="0">
                <a:solidFill>
                  <a:srgbClr val="005000"/>
                </a:solidFill>
              </a:rPr>
              <a:t>« </a:t>
            </a:r>
            <a:r>
              <a:rPr lang="en-US" sz="1500" dirty="0" err="1">
                <a:solidFill>
                  <a:srgbClr val="005000"/>
                </a:solidFill>
              </a:rPr>
              <a:t>detajuara</a:t>
            </a:r>
            <a:endParaRPr lang="en-US" sz="1500" dirty="0">
              <a:solidFill>
                <a:srgbClr val="005000"/>
              </a:solidFill>
            </a:endParaRPr>
          </a:p>
          <a:p>
            <a:r>
              <a:rPr lang="en-US" sz="1500" dirty="0" err="1">
                <a:solidFill>
                  <a:srgbClr val="005000"/>
                </a:solidFill>
              </a:rPr>
              <a:t>âœ</a:t>
            </a:r>
            <a:r>
              <a:rPr lang="en-US" sz="1500" dirty="0">
                <a:solidFill>
                  <a:srgbClr val="005000"/>
                </a:solidFill>
              </a:rPr>
              <a:t>“ </a:t>
            </a:r>
            <a:r>
              <a:rPr lang="en-US" sz="1500" dirty="0" err="1">
                <a:solidFill>
                  <a:srgbClr val="005000"/>
                </a:solidFill>
              </a:rPr>
              <a:t>Optimizimi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dhe</a:t>
            </a:r>
            <a:r>
              <a:rPr lang="en-US" sz="1500" dirty="0">
                <a:solidFill>
                  <a:srgbClr val="005000"/>
                </a:solidFill>
              </a:rPr>
              <a:t> debugging </a:t>
            </a:r>
            <a:r>
              <a:rPr lang="en-US" sz="1500" dirty="0" err="1">
                <a:solidFill>
                  <a:srgbClr val="005000"/>
                </a:solidFill>
              </a:rPr>
              <a:t>i</a:t>
            </a:r>
            <a:r>
              <a:rPr lang="en-US" sz="1500" dirty="0">
                <a:solidFill>
                  <a:srgbClr val="005000"/>
                </a:solidFill>
              </a:rPr>
              <a:t> </a:t>
            </a:r>
            <a:r>
              <a:rPr lang="en-US" sz="1500" dirty="0" err="1">
                <a:solidFill>
                  <a:srgbClr val="005000"/>
                </a:solidFill>
              </a:rPr>
              <a:t>punÃ«ve</a:t>
            </a:r>
            <a:r>
              <a:rPr lang="en-US" sz="1500" dirty="0">
                <a:solidFill>
                  <a:srgbClr val="005000"/>
                </a:solidFill>
              </a:rPr>
              <a:t> MapReduce</a:t>
            </a:r>
          </a:p>
          <a:p>
            <a:r>
              <a:rPr lang="en-US" sz="1500" dirty="0" err="1">
                <a:solidFill>
                  <a:srgbClr val="005000"/>
                </a:solidFill>
              </a:rPr>
              <a:t>âœ</a:t>
            </a:r>
            <a:r>
              <a:rPr lang="en-US" sz="1500" dirty="0">
                <a:solidFill>
                  <a:srgbClr val="005000"/>
                </a:solidFill>
              </a:rPr>
              <a:t>“ </a:t>
            </a:r>
            <a:r>
              <a:rPr lang="en-US" sz="1500" dirty="0" err="1">
                <a:solidFill>
                  <a:srgbClr val="005000"/>
                </a:solidFill>
              </a:rPr>
              <a:t>Zgjedhja</a:t>
            </a:r>
            <a:r>
              <a:rPr lang="en-US" sz="1500" dirty="0">
                <a:solidFill>
                  <a:srgbClr val="005000"/>
                </a:solidFill>
              </a:rPr>
              <a:t> e </a:t>
            </a:r>
            <a:r>
              <a:rPr lang="en-US" sz="1500" dirty="0" err="1">
                <a:solidFill>
                  <a:srgbClr val="005000"/>
                </a:solidFill>
              </a:rPr>
              <a:t>teknologjisÃ</a:t>
            </a:r>
            <a:r>
              <a:rPr lang="en-US" sz="1500" dirty="0">
                <a:solidFill>
                  <a:srgbClr val="005000"/>
                </a:solidFill>
              </a:rPr>
              <a:t>« </a:t>
            </a:r>
            <a:r>
              <a:rPr lang="en-US" sz="1500" dirty="0" err="1">
                <a:solidFill>
                  <a:srgbClr val="005000"/>
                </a:solidFill>
              </a:rPr>
              <a:t>sÃ</a:t>
            </a:r>
            <a:r>
              <a:rPr lang="en-US" sz="1500" dirty="0">
                <a:solidFill>
                  <a:srgbClr val="005000"/>
                </a:solidFill>
              </a:rPr>
              <a:t>« </a:t>
            </a:r>
            <a:r>
              <a:rPr lang="en-US" sz="1500" dirty="0" err="1">
                <a:solidFill>
                  <a:srgbClr val="005000"/>
                </a:solidFill>
              </a:rPr>
              <a:t>duhur</a:t>
            </a:r>
            <a:r>
              <a:rPr lang="en-US" sz="1500" dirty="0">
                <a:solidFill>
                  <a:srgbClr val="005000"/>
                </a:solidFill>
              </a:rPr>
              <a:t> (Hadoop vs Spark)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6B1E5-EC03-4ACA-B8E0-A940476B5A24}"/>
              </a:ext>
            </a:extLst>
          </p:cNvPr>
          <p:cNvSpPr/>
          <p:nvPr/>
        </p:nvSpPr>
        <p:spPr>
          <a:xfrm>
            <a:off x="508000" y="5206999"/>
            <a:ext cx="5317765" cy="1296551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4C14F-CC33-4B99-A0EA-7EAB90730666}"/>
              </a:ext>
            </a:extLst>
          </p:cNvPr>
          <p:cNvSpPr txBox="1"/>
          <p:nvPr/>
        </p:nvSpPr>
        <p:spPr>
          <a:xfrm>
            <a:off x="690382" y="5270498"/>
            <a:ext cx="4953000" cy="116955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solidFill>
                  <a:srgbClr val="502800"/>
                </a:solidFill>
              </a:rPr>
              <a:t>ðŸ“š REFERENCAT:</a:t>
            </a:r>
          </a:p>
          <a:p>
            <a:r>
              <a:rPr lang="en-US" sz="1400">
                <a:solidFill>
                  <a:srgbClr val="502800"/>
                </a:solidFill>
              </a:rPr>
              <a:t>â€¢ Erl, Buhler, Khattak - 'Big Data</a:t>
            </a:r>
          </a:p>
          <a:p>
            <a:r>
              <a:rPr lang="en-US" sz="1400">
                <a:solidFill>
                  <a:srgbClr val="502800"/>
                </a:solidFill>
              </a:rPr>
              <a:t>  Fundamentals' (Kapitujt 3-4)</a:t>
            </a:r>
          </a:p>
          <a:p>
            <a:r>
              <a:rPr lang="en-US" sz="1400">
                <a:solidFill>
                  <a:srgbClr val="502800"/>
                </a:solidFill>
              </a:rPr>
              <a:t>â€¢ Apache Hadoop Documentation</a:t>
            </a:r>
          </a:p>
          <a:p>
            <a:r>
              <a:rPr lang="en-US" sz="1400">
                <a:solidFill>
                  <a:srgbClr val="502800"/>
                </a:solidFill>
              </a:rPr>
              <a:t>â€¢ Apache Spark Documentation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4B4EC-F7DB-4411-8DB5-98E4A429B67E}"/>
              </a:ext>
            </a:extLst>
          </p:cNvPr>
          <p:cNvSpPr/>
          <p:nvPr/>
        </p:nvSpPr>
        <p:spPr>
          <a:xfrm>
            <a:off x="6096000" y="5207000"/>
            <a:ext cx="2540000" cy="1143000"/>
          </a:xfrm>
          <a:prstGeom prst="roundRect">
            <a:avLst/>
          </a:prstGeom>
          <a:solidFill>
            <a:srgbClr val="0078D7"/>
          </a:solidFill>
          <a:ln w="12700" cap="flat" cmpd="sng" algn="ctr">
            <a:noFill/>
            <a:prstDash val="solid"/>
            <a:miter lim="800000"/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78280-0AB8-4281-BA6C-0D42F71636F8}"/>
              </a:ext>
            </a:extLst>
          </p:cNvPr>
          <p:cNvSpPr txBox="1"/>
          <p:nvPr/>
        </p:nvSpPr>
        <p:spPr>
          <a:xfrm>
            <a:off x="6286500" y="5363001"/>
            <a:ext cx="216711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FALEMINDERIT!</a:t>
            </a:r>
          </a:p>
          <a:p>
            <a:pPr algn="ctr"/>
            <a:r>
              <a:rPr lang="en-US" sz="2400" b="1" dirty="0" err="1">
                <a:solidFill>
                  <a:srgbClr val="FFFFFF"/>
                </a:solidFill>
              </a:rPr>
              <a:t>Pyetje</a:t>
            </a:r>
            <a:r>
              <a:rPr lang="en-US" sz="24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525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F5FA"/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45871-20E3-4AA0-8E6C-5B2F12B575A3}"/>
              </a:ext>
            </a:extLst>
          </p:cNvPr>
          <p:cNvSpPr/>
          <p:nvPr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50A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79377-A215-483C-8CDC-7E807D264F3F}"/>
              </a:ext>
            </a:extLst>
          </p:cNvPr>
          <p:cNvSpPr txBox="1"/>
          <p:nvPr/>
        </p:nvSpPr>
        <p:spPr>
          <a:xfrm>
            <a:off x="381000" y="190500"/>
            <a:ext cx="8382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3200" b="1">
                <a:solidFill>
                  <a:srgbClr val="FFFFFF"/>
                </a:solidFill>
              </a:rPr>
              <a:t>ðŸ“š REFERENCA E LIBRIT &amp; OBJEKTIVAT</a:t>
            </a:r>
            <a:endParaRPr lang="en-US" sz="3200" b="1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662E5-1357-4323-A41F-E346BDAF2B1B}"/>
              </a:ext>
            </a:extLst>
          </p:cNvPr>
          <p:cNvSpPr/>
          <p:nvPr/>
        </p:nvSpPr>
        <p:spPr>
          <a:xfrm>
            <a:off x="508000" y="1143000"/>
            <a:ext cx="8128000" cy="17780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50A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32A41-8603-470F-98BF-5E37FEA1849C}"/>
              </a:ext>
            </a:extLst>
          </p:cNvPr>
          <p:cNvSpPr txBox="1"/>
          <p:nvPr/>
        </p:nvSpPr>
        <p:spPr>
          <a:xfrm>
            <a:off x="762000" y="1203568"/>
            <a:ext cx="7620000" cy="16568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500" dirty="0" err="1">
                <a:solidFill>
                  <a:srgbClr val="142850"/>
                </a:solidFill>
              </a:rPr>
              <a:t>ðŸ</a:t>
            </a:r>
            <a:r>
              <a:rPr lang="en-US" sz="1500" dirty="0">
                <a:solidFill>
                  <a:srgbClr val="142850"/>
                </a:solidFill>
              </a:rPr>
              <a:t>“– LIBRI: Big Data Fundamentals: Concepts, Drivers &amp; Techniques</a:t>
            </a:r>
          </a:p>
          <a:p>
            <a:pPr>
              <a:spcAft>
                <a:spcPts val="800"/>
              </a:spcAft>
            </a:pPr>
            <a:r>
              <a:rPr lang="en-US" sz="1500" dirty="0" err="1">
                <a:solidFill>
                  <a:srgbClr val="142850"/>
                </a:solidFill>
              </a:rPr>
              <a:t>âœï</a:t>
            </a:r>
            <a:r>
              <a:rPr lang="en-US" sz="1500" dirty="0">
                <a:solidFill>
                  <a:srgbClr val="142850"/>
                </a:solidFill>
              </a:rPr>
              <a:t>¸ AUTORÃ‹T: Thomas </a:t>
            </a:r>
            <a:r>
              <a:rPr lang="en-US" sz="1500" dirty="0" err="1">
                <a:solidFill>
                  <a:srgbClr val="142850"/>
                </a:solidFill>
              </a:rPr>
              <a:t>Erl</a:t>
            </a:r>
            <a:r>
              <a:rPr lang="en-US" sz="1500" dirty="0">
                <a:solidFill>
                  <a:srgbClr val="142850"/>
                </a:solidFill>
              </a:rPr>
              <a:t>, Paul Buhler, Wajid </a:t>
            </a:r>
            <a:r>
              <a:rPr lang="en-US" sz="1500" dirty="0" err="1">
                <a:solidFill>
                  <a:srgbClr val="142850"/>
                </a:solidFill>
              </a:rPr>
              <a:t>Khattak</a:t>
            </a:r>
            <a:endParaRPr lang="en-US" sz="1500" dirty="0">
              <a:solidFill>
                <a:srgbClr val="142850"/>
              </a:solidFill>
            </a:endParaRPr>
          </a:p>
          <a:p>
            <a:pPr>
              <a:spcAft>
                <a:spcPts val="800"/>
              </a:spcAft>
            </a:pPr>
            <a:r>
              <a:rPr lang="en-US" sz="1500" dirty="0">
                <a:solidFill>
                  <a:srgbClr val="142850"/>
                </a:solidFill>
              </a:rPr>
              <a:t>ï¿½ KAPITUJT: 3 (</a:t>
            </a:r>
            <a:r>
              <a:rPr lang="en-US" sz="1500" dirty="0" err="1">
                <a:solidFill>
                  <a:srgbClr val="142850"/>
                </a:solidFill>
              </a:rPr>
              <a:t>Modeli</a:t>
            </a:r>
            <a:r>
              <a:rPr lang="en-US" sz="1500" dirty="0">
                <a:solidFill>
                  <a:srgbClr val="142850"/>
                </a:solidFill>
              </a:rPr>
              <a:t> MapReduce), 4 (</a:t>
            </a:r>
            <a:r>
              <a:rPr lang="en-US" sz="1500" dirty="0" err="1">
                <a:solidFill>
                  <a:srgbClr val="142850"/>
                </a:solidFill>
              </a:rPr>
              <a:t>Modelet</a:t>
            </a:r>
            <a:r>
              <a:rPr lang="en-US" sz="1500" dirty="0">
                <a:solidFill>
                  <a:srgbClr val="142850"/>
                </a:solidFill>
              </a:rPr>
              <a:t> e </a:t>
            </a:r>
            <a:r>
              <a:rPr lang="en-US" sz="1500" dirty="0" err="1">
                <a:solidFill>
                  <a:srgbClr val="142850"/>
                </a:solidFill>
              </a:rPr>
              <a:t>procesimit</a:t>
            </a:r>
            <a:r>
              <a:rPr lang="en-US" sz="1500" dirty="0">
                <a:solidFill>
                  <a:srgbClr val="14285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sz="1500" dirty="0" err="1">
                <a:solidFill>
                  <a:srgbClr val="142850"/>
                </a:solidFill>
              </a:rPr>
              <a:t>ðŸ</a:t>
            </a:r>
            <a:r>
              <a:rPr lang="en-US" sz="1500" dirty="0">
                <a:solidFill>
                  <a:srgbClr val="142850"/>
                </a:solidFill>
              </a:rPr>
              <a:t>† BOTUES: Prentice Hall Service Technology Series</a:t>
            </a:r>
          </a:p>
          <a:p>
            <a:pPr>
              <a:spcAft>
                <a:spcPts val="800"/>
              </a:spcAft>
            </a:pPr>
            <a:r>
              <a:rPr lang="en-US" sz="1500" dirty="0" err="1">
                <a:solidFill>
                  <a:srgbClr val="142850"/>
                </a:solidFill>
              </a:rPr>
              <a:t>ðŸŒ</a:t>
            </a:r>
            <a:r>
              <a:rPr lang="en-US" sz="1500" dirty="0">
                <a:solidFill>
                  <a:srgbClr val="142850"/>
                </a:solidFill>
              </a:rPr>
              <a:t> VITI: 2016, ISBN: 978-0-13-429407-8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72D7EE-6BBD-4931-A8EA-8773EBF633EC}"/>
              </a:ext>
            </a:extLst>
          </p:cNvPr>
          <p:cNvSpPr/>
          <p:nvPr/>
        </p:nvSpPr>
        <p:spPr>
          <a:xfrm>
            <a:off x="508000" y="3175000"/>
            <a:ext cx="3937000" cy="2794000"/>
          </a:xfrm>
          <a:prstGeom prst="roundRect">
            <a:avLst/>
          </a:prstGeom>
          <a:solidFill>
            <a:srgbClr val="E6F0FF"/>
          </a:solidFill>
          <a:ln w="254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A7139-23EF-47E6-BEDC-5D73D4F64890}"/>
              </a:ext>
            </a:extLst>
          </p:cNvPr>
          <p:cNvSpPr txBox="1"/>
          <p:nvPr/>
        </p:nvSpPr>
        <p:spPr>
          <a:xfrm>
            <a:off x="698500" y="3302000"/>
            <a:ext cx="3556000" cy="256993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TEMAT E MBULUARA: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Modeli programues MapReduce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Fazat Map, Shuffle dhe Reduce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Procesimi i shpÃ«rndarÃ« i tÃ« dhÃ«nave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Modelet e zakonshme MapReduce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Krahasimi Hadoop vs Spark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Arkitektura e Pipeline tÃ« Big Data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142850"/>
                </a:solidFill>
              </a:rPr>
              <a:t>âœ… Fault Tolerance &amp; Skalabilitet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7DDCA5-1D4D-4016-BFD2-C431DF6EE5EF}"/>
              </a:ext>
            </a:extLst>
          </p:cNvPr>
          <p:cNvSpPr/>
          <p:nvPr/>
        </p:nvSpPr>
        <p:spPr>
          <a:xfrm>
            <a:off x="4699000" y="3175000"/>
            <a:ext cx="3937000" cy="2794000"/>
          </a:xfrm>
          <a:prstGeom prst="roundRect">
            <a:avLst/>
          </a:prstGeom>
          <a:solidFill>
            <a:srgbClr val="FFF5E6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7849C-00A6-4AC5-B22B-5163EE2CA30E}"/>
              </a:ext>
            </a:extLst>
          </p:cNvPr>
          <p:cNvSpPr txBox="1"/>
          <p:nvPr/>
        </p:nvSpPr>
        <p:spPr>
          <a:xfrm>
            <a:off x="4889500" y="3302000"/>
            <a:ext cx="3556000" cy="235449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OBJEKTIVAT E TÃ‹ MÃ‹SUARIT: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Kuptimi i paradigmÃ«s MapReduce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Implementimi i Word Count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Analiza e skedarÃ«ve log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Zbatimi i 5 modeleve tÃ« MapReduce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Krahasimi i teknologjive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NdÃ«rtimi i pipeline tÃ« plotÃ«</a:t>
            </a:r>
          </a:p>
          <a:p>
            <a:pPr>
              <a:spcAft>
                <a:spcPts val="600"/>
              </a:spcAft>
            </a:pPr>
            <a:r>
              <a:rPr lang="en-US" sz="1400">
                <a:solidFill>
                  <a:srgbClr val="502800"/>
                </a:solidFill>
              </a:rPr>
              <a:t>ðŸŽ¯ Procesimi paralel i tÃ« dhÃ«nave</a:t>
            </a:r>
          </a:p>
        </p:txBody>
      </p:sp>
    </p:spTree>
    <p:extLst>
      <p:ext uri="{BB962C8B-B14F-4D97-AF65-F5344CB8AC3E}">
        <p14:creationId xmlns:p14="http://schemas.microsoft.com/office/powerpoint/2010/main" val="7522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C60E7-4FDE-4C22-8B29-C9236287E509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80C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D9F85-869A-4026-95AA-09C8702A259F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ðŸ—ºï¸ TEORIA E MAPREDUCE (Kapitulli 3.2)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06355D-B142-4D29-B937-B9F1FA93F7D4}"/>
              </a:ext>
            </a:extLst>
          </p:cNvPr>
          <p:cNvSpPr/>
          <p:nvPr/>
        </p:nvSpPr>
        <p:spPr>
          <a:xfrm>
            <a:off x="508000" y="1015999"/>
            <a:ext cx="8128000" cy="1523995"/>
          </a:xfrm>
          <a:prstGeom prst="roundRect">
            <a:avLst/>
          </a:prstGeom>
          <a:solidFill>
            <a:srgbClr val="FFFACD"/>
          </a:solidFill>
          <a:ln w="38100">
            <a:solidFill>
              <a:srgbClr val="FF8C00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0FC64-0010-4D76-B072-A5C29C4DEDA2}"/>
              </a:ext>
            </a:extLst>
          </p:cNvPr>
          <p:cNvSpPr txBox="1"/>
          <p:nvPr/>
        </p:nvSpPr>
        <p:spPr>
          <a:xfrm>
            <a:off x="762000" y="1143000"/>
            <a:ext cx="7620000" cy="12464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500" b="1" dirty="0" err="1">
                <a:solidFill>
                  <a:srgbClr val="503C00"/>
                </a:solidFill>
              </a:rPr>
              <a:t>ðŸ</a:t>
            </a:r>
            <a:r>
              <a:rPr lang="en-US" sz="1500" b="1" dirty="0">
                <a:solidFill>
                  <a:srgbClr val="503C00"/>
                </a:solidFill>
              </a:rPr>
              <a:t>’¡ PÃ‹RKUFIZIMI:</a:t>
            </a:r>
          </a:p>
          <a:p>
            <a:r>
              <a:rPr lang="en-US" sz="1500" b="1" dirty="0">
                <a:solidFill>
                  <a:srgbClr val="503C00"/>
                </a:solidFill>
              </a:rPr>
              <a:t>MapReduce </a:t>
            </a:r>
            <a:r>
              <a:rPr lang="en-US" sz="1500" b="1" dirty="0" err="1">
                <a:solidFill>
                  <a:srgbClr val="503C00"/>
                </a:solidFill>
              </a:rPr>
              <a:t>Ã«shtÃ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njÃ</a:t>
            </a:r>
            <a:r>
              <a:rPr lang="en-US" sz="1500" b="1" dirty="0">
                <a:solidFill>
                  <a:srgbClr val="503C00"/>
                </a:solidFill>
              </a:rPr>
              <a:t>« model </a:t>
            </a:r>
            <a:r>
              <a:rPr lang="en-US" sz="1500" b="1" dirty="0" err="1">
                <a:solidFill>
                  <a:srgbClr val="503C00"/>
                </a:solidFill>
              </a:rPr>
              <a:t>programimi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pÃ«r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procesimin</a:t>
            </a:r>
            <a:r>
              <a:rPr lang="en-US" sz="1500" b="1" dirty="0">
                <a:solidFill>
                  <a:srgbClr val="503C00"/>
                </a:solidFill>
              </a:rPr>
              <a:t> e </a:t>
            </a:r>
            <a:r>
              <a:rPr lang="en-US" sz="1500" b="1" dirty="0" err="1">
                <a:solidFill>
                  <a:srgbClr val="503C00"/>
                </a:solidFill>
              </a:rPr>
              <a:t>grupeve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tÃ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mÃ«dha</a:t>
            </a:r>
            <a:endParaRPr lang="en-US" sz="1500" b="1" dirty="0">
              <a:solidFill>
                <a:srgbClr val="503C00"/>
              </a:solidFill>
            </a:endParaRPr>
          </a:p>
          <a:p>
            <a:r>
              <a:rPr lang="en-US" sz="1500" b="1" dirty="0" err="1">
                <a:solidFill>
                  <a:srgbClr val="503C00"/>
                </a:solidFill>
              </a:rPr>
              <a:t>tÃ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dhÃ«nash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nÃ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mÃ«nyrÃ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paralele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pÃ«rmes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njÃ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clusteri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tÃ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shpÃ«rndarÃ</a:t>
            </a:r>
            <a:r>
              <a:rPr lang="en-US" sz="1500" b="1" dirty="0">
                <a:solidFill>
                  <a:srgbClr val="503C00"/>
                </a:solidFill>
              </a:rPr>
              <a:t>« </a:t>
            </a:r>
            <a:r>
              <a:rPr lang="en-US" sz="1500" b="1" dirty="0" err="1">
                <a:solidFill>
                  <a:srgbClr val="503C00"/>
                </a:solidFill>
              </a:rPr>
              <a:t>kompjuterÃ«sh</a:t>
            </a:r>
            <a:r>
              <a:rPr lang="en-US" sz="1500" b="1" dirty="0">
                <a:solidFill>
                  <a:srgbClr val="503C00"/>
                </a:solidFill>
              </a:rPr>
              <a:t>.</a:t>
            </a:r>
          </a:p>
          <a:p>
            <a:r>
              <a:rPr lang="en-US" sz="1500" b="1" dirty="0" err="1">
                <a:solidFill>
                  <a:srgbClr val="503C00"/>
                </a:solidFill>
              </a:rPr>
              <a:t>Zhvilluar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nga</a:t>
            </a:r>
            <a:r>
              <a:rPr lang="en-US" sz="1500" b="1" dirty="0">
                <a:solidFill>
                  <a:srgbClr val="503C00"/>
                </a:solidFill>
              </a:rPr>
              <a:t> Google (2004), </a:t>
            </a:r>
            <a:r>
              <a:rPr lang="en-US" sz="1500" b="1" dirty="0" err="1">
                <a:solidFill>
                  <a:srgbClr val="503C00"/>
                </a:solidFill>
              </a:rPr>
              <a:t>implementuar</a:t>
            </a:r>
            <a:r>
              <a:rPr lang="en-US" sz="1500" b="1" dirty="0">
                <a:solidFill>
                  <a:srgbClr val="503C00"/>
                </a:solidFill>
              </a:rPr>
              <a:t> </a:t>
            </a:r>
            <a:r>
              <a:rPr lang="en-US" sz="1500" b="1" dirty="0" err="1">
                <a:solidFill>
                  <a:srgbClr val="503C00"/>
                </a:solidFill>
              </a:rPr>
              <a:t>nÃ</a:t>
            </a:r>
            <a:r>
              <a:rPr lang="en-US" sz="1500" b="1" dirty="0">
                <a:solidFill>
                  <a:srgbClr val="503C00"/>
                </a:solidFill>
              </a:rPr>
              <a:t>« Hadoop </a:t>
            </a:r>
            <a:r>
              <a:rPr lang="en-US" sz="1500" b="1" dirty="0" err="1">
                <a:solidFill>
                  <a:srgbClr val="503C00"/>
                </a:solidFill>
              </a:rPr>
              <a:t>dhe</a:t>
            </a:r>
            <a:r>
              <a:rPr lang="en-US" sz="1500" b="1" dirty="0">
                <a:solidFill>
                  <a:srgbClr val="503C00"/>
                </a:solidFill>
              </a:rPr>
              <a:t> Spark.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3DD1B86-D614-4300-8EC1-24A3F2819778}"/>
              </a:ext>
            </a:extLst>
          </p:cNvPr>
          <p:cNvSpPr/>
          <p:nvPr/>
        </p:nvSpPr>
        <p:spPr>
          <a:xfrm>
            <a:off x="508000" y="2984500"/>
            <a:ext cx="2540000" cy="889000"/>
          </a:xfrm>
          <a:prstGeom prst="flowChartProcess">
            <a:avLst/>
          </a:prstGeom>
          <a:solidFill>
            <a:srgbClr val="90EE90"/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6CB12-D712-4F21-832B-C2547F71D8CC}"/>
              </a:ext>
            </a:extLst>
          </p:cNvPr>
          <p:cNvSpPr txBox="1"/>
          <p:nvPr/>
        </p:nvSpPr>
        <p:spPr>
          <a:xfrm>
            <a:off x="698500" y="3111500"/>
            <a:ext cx="2159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b="1"/>
              <a:t>1ï¸âƒ£ FAZA MAP</a:t>
            </a:r>
          </a:p>
          <a:p>
            <a:pPr algn="ctr"/>
            <a:r>
              <a:rPr lang="en-US" sz="1600" b="1"/>
              <a:t>Input â†’ (key,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5783D-6B82-4854-B6E2-647D3018FDB5}"/>
              </a:ext>
            </a:extLst>
          </p:cNvPr>
          <p:cNvSpPr txBox="1"/>
          <p:nvPr/>
        </p:nvSpPr>
        <p:spPr>
          <a:xfrm>
            <a:off x="508000" y="3937000"/>
            <a:ext cx="254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005000"/>
                </a:solidFill>
              </a:rPr>
              <a:t>â€¢ Lexon tÃ« dhÃ«nat</a:t>
            </a:r>
          </a:p>
          <a:p>
            <a:r>
              <a:rPr lang="en-US" sz="1200">
                <a:solidFill>
                  <a:srgbClr val="005000"/>
                </a:solidFill>
              </a:rPr>
              <a:t>â€¢ Aplikon funksionin map</a:t>
            </a:r>
          </a:p>
          <a:p>
            <a:r>
              <a:rPr lang="en-US" sz="1200">
                <a:solidFill>
                  <a:srgbClr val="005000"/>
                </a:solidFill>
              </a:rPr>
              <a:t>â€¢ Nxjerr Ã§ifte (key, value)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6D021C6-DBFB-452F-9F03-724DA5933B42}"/>
              </a:ext>
            </a:extLst>
          </p:cNvPr>
          <p:cNvSpPr/>
          <p:nvPr/>
        </p:nvSpPr>
        <p:spPr>
          <a:xfrm>
            <a:off x="3302000" y="2984500"/>
            <a:ext cx="2540000" cy="889000"/>
          </a:xfrm>
          <a:prstGeom prst="flowChartProcess">
            <a:avLst/>
          </a:prstGeom>
          <a:solidFill>
            <a:srgbClr val="FFDAB9"/>
          </a:solidFill>
          <a:ln w="381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35591-8F06-48BE-86D1-C82EA87E7AFF}"/>
              </a:ext>
            </a:extLst>
          </p:cNvPr>
          <p:cNvSpPr txBox="1"/>
          <p:nvPr/>
        </p:nvSpPr>
        <p:spPr>
          <a:xfrm>
            <a:off x="3492500" y="3111500"/>
            <a:ext cx="2159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b="1"/>
              <a:t>2ï¸âƒ£ SHUFFLE &amp; SORT</a:t>
            </a:r>
          </a:p>
          <a:p>
            <a:pPr algn="ctr"/>
            <a:r>
              <a:rPr lang="en-US" sz="1600" b="1"/>
              <a:t>Group + 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99823-DCDD-461A-B0DE-303593CB2C37}"/>
              </a:ext>
            </a:extLst>
          </p:cNvPr>
          <p:cNvSpPr txBox="1"/>
          <p:nvPr/>
        </p:nvSpPr>
        <p:spPr>
          <a:xfrm>
            <a:off x="3302000" y="3937000"/>
            <a:ext cx="254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783C00"/>
                </a:solidFill>
              </a:rPr>
              <a:t>â€¢ Gruppo sipas key</a:t>
            </a:r>
          </a:p>
          <a:p>
            <a:r>
              <a:rPr lang="en-US" sz="1200">
                <a:solidFill>
                  <a:srgbClr val="783C00"/>
                </a:solidFill>
              </a:rPr>
              <a:t>â€¢ Rradhit sipas key</a:t>
            </a:r>
          </a:p>
          <a:p>
            <a:r>
              <a:rPr lang="en-US" sz="1200">
                <a:solidFill>
                  <a:srgbClr val="783C00"/>
                </a:solidFill>
              </a:rPr>
              <a:t>â€¢ ShpÃ«rndan te reducers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0FD5793-BAAA-412D-AC2F-37FB7B732408}"/>
              </a:ext>
            </a:extLst>
          </p:cNvPr>
          <p:cNvSpPr/>
          <p:nvPr/>
        </p:nvSpPr>
        <p:spPr>
          <a:xfrm>
            <a:off x="6096000" y="2984500"/>
            <a:ext cx="2540000" cy="889000"/>
          </a:xfrm>
          <a:prstGeom prst="flowChartProcess">
            <a:avLst/>
          </a:prstGeom>
          <a:solidFill>
            <a:srgbClr val="ADD8E6"/>
          </a:solidFill>
          <a:ln w="381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0D30E-58C1-423B-BAE8-816DB59D5F2D}"/>
              </a:ext>
            </a:extLst>
          </p:cNvPr>
          <p:cNvSpPr txBox="1"/>
          <p:nvPr/>
        </p:nvSpPr>
        <p:spPr>
          <a:xfrm>
            <a:off x="6286500" y="3111500"/>
            <a:ext cx="2159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b="1"/>
              <a:t>3ï¸âƒ£ FAZA REDUCE</a:t>
            </a:r>
          </a:p>
          <a:p>
            <a:pPr algn="ctr"/>
            <a:r>
              <a:rPr lang="en-US" sz="1600" b="1"/>
              <a:t>Aggregate â†’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F5F6B-AD01-4522-A821-02095588A95F}"/>
              </a:ext>
            </a:extLst>
          </p:cNvPr>
          <p:cNvSpPr txBox="1"/>
          <p:nvPr/>
        </p:nvSpPr>
        <p:spPr>
          <a:xfrm>
            <a:off x="6096000" y="3937000"/>
            <a:ext cx="254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003C78"/>
                </a:solidFill>
              </a:rPr>
              <a:t>â€¢ Merr key + lista</a:t>
            </a:r>
          </a:p>
          <a:p>
            <a:r>
              <a:rPr lang="en-US" sz="1200">
                <a:solidFill>
                  <a:srgbClr val="003C78"/>
                </a:solidFill>
              </a:rPr>
              <a:t>â€¢ Aplikon reduce</a:t>
            </a:r>
          </a:p>
          <a:p>
            <a:r>
              <a:rPr lang="en-US" sz="1200">
                <a:solidFill>
                  <a:srgbClr val="003C78"/>
                </a:solidFill>
              </a:rPr>
              <a:t>â€¢ Nxjerr rezultate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111258-0645-47CE-86E9-7B776370A945}"/>
              </a:ext>
            </a:extLst>
          </p:cNvPr>
          <p:cNvCxnSpPr/>
          <p:nvPr/>
        </p:nvCxnSpPr>
        <p:spPr>
          <a:xfrm>
            <a:off x="3048000" y="3429000"/>
            <a:ext cx="254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7B9D08-A997-4506-8F93-6D745291457A}"/>
              </a:ext>
            </a:extLst>
          </p:cNvPr>
          <p:cNvCxnSpPr/>
          <p:nvPr/>
        </p:nvCxnSpPr>
        <p:spPr>
          <a:xfrm>
            <a:off x="5842000" y="3429000"/>
            <a:ext cx="254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18BB0F-99B7-4C87-AD22-E56C3F73E033}"/>
              </a:ext>
            </a:extLst>
          </p:cNvPr>
          <p:cNvSpPr/>
          <p:nvPr/>
        </p:nvSpPr>
        <p:spPr>
          <a:xfrm>
            <a:off x="444500" y="5037316"/>
            <a:ext cx="8128000" cy="1281327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BAE53-DF18-4460-83C1-B355802CCA95}"/>
              </a:ext>
            </a:extLst>
          </p:cNvPr>
          <p:cNvSpPr txBox="1"/>
          <p:nvPr/>
        </p:nvSpPr>
        <p:spPr>
          <a:xfrm>
            <a:off x="698500" y="5164317"/>
            <a:ext cx="7620000" cy="10926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dirty="0" err="1">
                <a:solidFill>
                  <a:srgbClr val="005000"/>
                </a:solidFill>
              </a:rPr>
              <a:t>ðŸ</a:t>
            </a:r>
            <a:r>
              <a:rPr lang="en-US" sz="1300" dirty="0">
                <a:solidFill>
                  <a:srgbClr val="005000"/>
                </a:solidFill>
              </a:rPr>
              <a:t>”‘ PÃ‹RPARÃ‹SITÃ‹ KRYESORE:</a:t>
            </a:r>
          </a:p>
          <a:p>
            <a:r>
              <a:rPr lang="en-US" sz="1300" dirty="0" err="1">
                <a:solidFill>
                  <a:srgbClr val="005000"/>
                </a:solidFill>
              </a:rPr>
              <a:t>âœ</a:t>
            </a:r>
            <a:r>
              <a:rPr lang="en-US" sz="1300" dirty="0">
                <a:solidFill>
                  <a:srgbClr val="005000"/>
                </a:solidFill>
              </a:rPr>
              <a:t>… SKALABILITET: </a:t>
            </a:r>
            <a:r>
              <a:rPr lang="en-US" sz="1300" dirty="0" err="1">
                <a:solidFill>
                  <a:srgbClr val="005000"/>
                </a:solidFill>
              </a:rPr>
              <a:t>Mund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tÃ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procesohen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petabajt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tÃ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dhÃ«nash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nÃ</a:t>
            </a:r>
            <a:r>
              <a:rPr lang="en-US" sz="1300" dirty="0">
                <a:solidFill>
                  <a:srgbClr val="005000"/>
                </a:solidFill>
              </a:rPr>
              <a:t>« </a:t>
            </a:r>
            <a:r>
              <a:rPr lang="en-US" sz="1300" dirty="0" err="1">
                <a:solidFill>
                  <a:srgbClr val="005000"/>
                </a:solidFill>
              </a:rPr>
              <a:t>mijÃ«ra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makina</a:t>
            </a:r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 err="1">
                <a:solidFill>
                  <a:srgbClr val="005000"/>
                </a:solidFill>
              </a:rPr>
              <a:t>âœ</a:t>
            </a:r>
            <a:r>
              <a:rPr lang="en-US" sz="1300" dirty="0">
                <a:solidFill>
                  <a:srgbClr val="005000"/>
                </a:solidFill>
              </a:rPr>
              <a:t>… FAULT TOLERANCE: </a:t>
            </a:r>
            <a:r>
              <a:rPr lang="en-US" sz="1300" dirty="0" err="1">
                <a:solidFill>
                  <a:srgbClr val="005000"/>
                </a:solidFill>
              </a:rPr>
              <a:t>RimÃ«kÃ«mbje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automatike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nga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dÃ«shtimet</a:t>
            </a:r>
            <a:endParaRPr lang="en-US" sz="1300" dirty="0">
              <a:solidFill>
                <a:srgbClr val="005000"/>
              </a:solidFill>
            </a:endParaRPr>
          </a:p>
          <a:p>
            <a:r>
              <a:rPr lang="en-US" sz="1300" dirty="0" err="1">
                <a:solidFill>
                  <a:srgbClr val="005000"/>
                </a:solidFill>
              </a:rPr>
              <a:t>âœ</a:t>
            </a:r>
            <a:r>
              <a:rPr lang="en-US" sz="1300" dirty="0">
                <a:solidFill>
                  <a:srgbClr val="005000"/>
                </a:solidFill>
              </a:rPr>
              <a:t>… THJESHTÃ‹SI: </a:t>
            </a:r>
            <a:r>
              <a:rPr lang="en-US" sz="1300" dirty="0" err="1">
                <a:solidFill>
                  <a:srgbClr val="005000"/>
                </a:solidFill>
              </a:rPr>
              <a:t>Programuesi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shkruan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vetÃ«m</a:t>
            </a:r>
            <a:r>
              <a:rPr lang="en-US" sz="1300" dirty="0">
                <a:solidFill>
                  <a:srgbClr val="005000"/>
                </a:solidFill>
              </a:rPr>
              <a:t> map() </a:t>
            </a:r>
            <a:r>
              <a:rPr lang="en-US" sz="1300" dirty="0" err="1">
                <a:solidFill>
                  <a:srgbClr val="005000"/>
                </a:solidFill>
              </a:rPr>
              <a:t>dhe</a:t>
            </a:r>
            <a:r>
              <a:rPr lang="en-US" sz="1300" dirty="0">
                <a:solidFill>
                  <a:srgbClr val="005000"/>
                </a:solidFill>
              </a:rPr>
              <a:t> reduce()</a:t>
            </a:r>
          </a:p>
          <a:p>
            <a:r>
              <a:rPr lang="en-US" sz="1300" dirty="0" err="1">
                <a:solidFill>
                  <a:srgbClr val="005000"/>
                </a:solidFill>
              </a:rPr>
              <a:t>âœ</a:t>
            </a:r>
            <a:r>
              <a:rPr lang="en-US" sz="1300" dirty="0">
                <a:solidFill>
                  <a:srgbClr val="005000"/>
                </a:solidFill>
              </a:rPr>
              <a:t>… PARALELIZÃ‹M: </a:t>
            </a:r>
            <a:r>
              <a:rPr lang="en-US" sz="1300" dirty="0" err="1">
                <a:solidFill>
                  <a:srgbClr val="005000"/>
                </a:solidFill>
              </a:rPr>
              <a:t>Procesim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automatik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paralel</a:t>
            </a:r>
            <a:r>
              <a:rPr lang="en-US" sz="1300" dirty="0">
                <a:solidFill>
                  <a:srgbClr val="005000"/>
                </a:solidFill>
              </a:rPr>
              <a:t> pa </a:t>
            </a:r>
            <a:r>
              <a:rPr lang="en-US" sz="1300" dirty="0" err="1">
                <a:solidFill>
                  <a:srgbClr val="005000"/>
                </a:solidFill>
              </a:rPr>
              <a:t>kod</a:t>
            </a:r>
            <a:r>
              <a:rPr lang="en-US" sz="1300" dirty="0">
                <a:solidFill>
                  <a:srgbClr val="005000"/>
                </a:solidFill>
              </a:rPr>
              <a:t> </a:t>
            </a:r>
            <a:r>
              <a:rPr lang="en-US" sz="1300" dirty="0" err="1">
                <a:solidFill>
                  <a:srgbClr val="005000"/>
                </a:solidFill>
              </a:rPr>
              <a:t>kompleks</a:t>
            </a:r>
            <a:endParaRPr lang="en-US" sz="1300" dirty="0">
              <a:solidFill>
                <a:srgbClr val="00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53069-07B4-4961-BE8E-A2CBFEEFB60E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682B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400B9-E65B-4C77-AB7D-A73305A50DEA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ðŸ”„ RRJEDHA E PUNÃ‹S MAPREDUCE (WORKFLOW)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25B6281-F09C-4742-922C-8EC5FD10A0E5}"/>
              </a:ext>
            </a:extLst>
          </p:cNvPr>
          <p:cNvSpPr/>
          <p:nvPr/>
        </p:nvSpPr>
        <p:spPr>
          <a:xfrm>
            <a:off x="762000" y="1270000"/>
            <a:ext cx="1651000" cy="825500"/>
          </a:xfrm>
          <a:prstGeom prst="flowChartProcess">
            <a:avLst/>
          </a:prstGeom>
          <a:solidFill>
            <a:srgbClr val="DCDCDC"/>
          </a:solidFill>
          <a:ln w="31750">
            <a:solidFill>
              <a:srgbClr val="646464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5E731-A219-4E75-B6FD-6DF34A65F108}"/>
              </a:ext>
            </a:extLst>
          </p:cNvPr>
          <p:cNvSpPr txBox="1"/>
          <p:nvPr/>
        </p:nvSpPr>
        <p:spPr>
          <a:xfrm>
            <a:off x="889000" y="1460500"/>
            <a:ext cx="13970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b="1">
                <a:solidFill>
                  <a:srgbClr val="3C3C3C"/>
                </a:solidFill>
              </a:rPr>
              <a:t>TÃ« dhÃ«nat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A1A13-9E9D-4D21-A748-95566D4B8DDC}"/>
              </a:ext>
            </a:extLst>
          </p:cNvPr>
          <p:cNvCxnSpPr/>
          <p:nvPr/>
        </p:nvCxnSpPr>
        <p:spPr>
          <a:xfrm>
            <a:off x="2413000" y="1676400"/>
            <a:ext cx="254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DCAA634-E1A4-4582-A691-B4B818E022FA}"/>
              </a:ext>
            </a:extLst>
          </p:cNvPr>
          <p:cNvSpPr/>
          <p:nvPr/>
        </p:nvSpPr>
        <p:spPr>
          <a:xfrm>
            <a:off x="2667000" y="1270000"/>
            <a:ext cx="1651000" cy="825500"/>
          </a:xfrm>
          <a:prstGeom prst="flowChartProcess">
            <a:avLst/>
          </a:prstGeom>
          <a:solidFill>
            <a:srgbClr val="DCDCDC"/>
          </a:solidFill>
          <a:ln w="31750">
            <a:solidFill>
              <a:srgbClr val="646464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C9F98-D73C-47F6-970A-668A250A142D}"/>
              </a:ext>
            </a:extLst>
          </p:cNvPr>
          <p:cNvSpPr txBox="1"/>
          <p:nvPr/>
        </p:nvSpPr>
        <p:spPr>
          <a:xfrm>
            <a:off x="2794000" y="1460500"/>
            <a:ext cx="13970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b="1">
                <a:solidFill>
                  <a:srgbClr val="3C3C3C"/>
                </a:solidFill>
              </a:rPr>
              <a:t>NDAJ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EF6076-2FFB-4B21-895A-59A86471A4C6}"/>
              </a:ext>
            </a:extLst>
          </p:cNvPr>
          <p:cNvCxnSpPr/>
          <p:nvPr/>
        </p:nvCxnSpPr>
        <p:spPr>
          <a:xfrm>
            <a:off x="4318000" y="1676400"/>
            <a:ext cx="254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57957A4-A07F-4409-89E3-33EC3365976E}"/>
              </a:ext>
            </a:extLst>
          </p:cNvPr>
          <p:cNvSpPr/>
          <p:nvPr/>
        </p:nvSpPr>
        <p:spPr>
          <a:xfrm>
            <a:off x="4572000" y="1270000"/>
            <a:ext cx="1651000" cy="825500"/>
          </a:xfrm>
          <a:prstGeom prst="flowChartProcess">
            <a:avLst/>
          </a:prstGeom>
          <a:solidFill>
            <a:srgbClr val="90EE90"/>
          </a:solidFill>
          <a:ln w="31750">
            <a:solidFill>
              <a:srgbClr val="008000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26B08-7B3E-4CDA-AFCD-6A845753EEE4}"/>
              </a:ext>
            </a:extLst>
          </p:cNvPr>
          <p:cNvSpPr txBox="1"/>
          <p:nvPr/>
        </p:nvSpPr>
        <p:spPr>
          <a:xfrm>
            <a:off x="4699000" y="1460500"/>
            <a:ext cx="1397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MAP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103B62F-0AC5-49D4-A170-1F830306FE04}"/>
              </a:ext>
            </a:extLst>
          </p:cNvPr>
          <p:cNvCxnSpPr/>
          <p:nvPr/>
        </p:nvCxnSpPr>
        <p:spPr>
          <a:xfrm>
            <a:off x="5397500" y="2095500"/>
            <a:ext cx="0" cy="698500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Sort 12">
            <a:extLst>
              <a:ext uri="{FF2B5EF4-FFF2-40B4-BE49-F238E27FC236}">
                <a16:creationId xmlns:a16="http://schemas.microsoft.com/office/drawing/2014/main" id="{27443419-0B18-4A3E-B767-2D2A786B6C65}"/>
              </a:ext>
            </a:extLst>
          </p:cNvPr>
          <p:cNvSpPr/>
          <p:nvPr/>
        </p:nvSpPr>
        <p:spPr>
          <a:xfrm>
            <a:off x="1905000" y="2794000"/>
            <a:ext cx="2286000" cy="825500"/>
          </a:xfrm>
          <a:prstGeom prst="flowChartSort">
            <a:avLst/>
          </a:prstGeom>
          <a:solidFill>
            <a:srgbClr val="FFDAB9"/>
          </a:solidFill>
          <a:ln w="31750">
            <a:solidFill>
              <a:srgbClr val="FF8C00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02B91-54C5-48B9-AC41-DCC899D17D0A}"/>
              </a:ext>
            </a:extLst>
          </p:cNvPr>
          <p:cNvSpPr txBox="1"/>
          <p:nvPr/>
        </p:nvSpPr>
        <p:spPr>
          <a:xfrm>
            <a:off x="2032000" y="3022084"/>
            <a:ext cx="203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Shuffle &amp; Sort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5D47C6-A95E-4675-9A94-5EAE025E164B}"/>
              </a:ext>
            </a:extLst>
          </p:cNvPr>
          <p:cNvCxnSpPr/>
          <p:nvPr/>
        </p:nvCxnSpPr>
        <p:spPr>
          <a:xfrm>
            <a:off x="4191000" y="3200400"/>
            <a:ext cx="254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E674E18-B7D6-449D-8EC1-C3C2E1FE2B10}"/>
              </a:ext>
            </a:extLst>
          </p:cNvPr>
          <p:cNvSpPr/>
          <p:nvPr/>
        </p:nvSpPr>
        <p:spPr>
          <a:xfrm>
            <a:off x="4445000" y="2794000"/>
            <a:ext cx="1651000" cy="825500"/>
          </a:xfrm>
          <a:prstGeom prst="flowChartProcess">
            <a:avLst/>
          </a:prstGeom>
          <a:solidFill>
            <a:srgbClr val="ADD8E6"/>
          </a:solidFill>
          <a:ln w="31750">
            <a:solidFill>
              <a:srgbClr val="0066CC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1647D4-0AA5-414C-B8F4-47F89B477636}"/>
              </a:ext>
            </a:extLst>
          </p:cNvPr>
          <p:cNvSpPr txBox="1"/>
          <p:nvPr/>
        </p:nvSpPr>
        <p:spPr>
          <a:xfrm>
            <a:off x="4572000" y="2984500"/>
            <a:ext cx="1397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b="1">
                <a:solidFill>
                  <a:srgbClr val="000000"/>
                </a:solidFill>
              </a:rPr>
              <a:t>REDUCE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A6EF95-A8A6-47ED-9C3F-A3F2FAE5585F}"/>
              </a:ext>
            </a:extLst>
          </p:cNvPr>
          <p:cNvCxnSpPr/>
          <p:nvPr/>
        </p:nvCxnSpPr>
        <p:spPr>
          <a:xfrm>
            <a:off x="6096000" y="3200400"/>
            <a:ext cx="25400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56DE2C8-75A8-4C16-8A06-F4E1C755C7A3}"/>
              </a:ext>
            </a:extLst>
          </p:cNvPr>
          <p:cNvSpPr/>
          <p:nvPr/>
        </p:nvSpPr>
        <p:spPr>
          <a:xfrm>
            <a:off x="6350000" y="2794000"/>
            <a:ext cx="1651000" cy="825500"/>
          </a:xfrm>
          <a:prstGeom prst="flowChartProcess">
            <a:avLst/>
          </a:prstGeom>
          <a:solidFill>
            <a:srgbClr val="DCDCDC"/>
          </a:solidFill>
          <a:ln w="31750">
            <a:solidFill>
              <a:srgbClr val="646464"/>
            </a:solidFill>
          </a:ln>
          <a:effectLst>
            <a:prstShdw prst="shdw6" dist="107763" dir="2700000">
              <a:scrgbClr r="0" g="0" b="0">
                <a:alpha val="50000"/>
              </a:scrgbClr>
            </a:prst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179A6-E88B-4A2F-A0D1-F4BCC75AF963}"/>
              </a:ext>
            </a:extLst>
          </p:cNvPr>
          <p:cNvSpPr txBox="1"/>
          <p:nvPr/>
        </p:nvSpPr>
        <p:spPr>
          <a:xfrm>
            <a:off x="6477000" y="2984500"/>
            <a:ext cx="13970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b="1">
                <a:solidFill>
                  <a:srgbClr val="3C3C3C"/>
                </a:solidFill>
              </a:rPr>
              <a:t>Rezultati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98EBC8-62E8-41A6-A9A8-BB9EB60F0D3A}"/>
              </a:ext>
            </a:extLst>
          </p:cNvPr>
          <p:cNvSpPr/>
          <p:nvPr/>
        </p:nvSpPr>
        <p:spPr>
          <a:xfrm>
            <a:off x="508000" y="3937000"/>
            <a:ext cx="8128000" cy="2540000"/>
          </a:xfrm>
          <a:prstGeom prst="roundRect">
            <a:avLst/>
          </a:prstGeom>
          <a:solidFill>
            <a:srgbClr val="FFFFF0"/>
          </a:solidFill>
          <a:ln w="38100">
            <a:solidFill>
              <a:srgbClr val="B8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CA6C08-35A5-4022-82E5-40E06A96C159}"/>
              </a:ext>
            </a:extLst>
          </p:cNvPr>
          <p:cNvSpPr txBox="1"/>
          <p:nvPr/>
        </p:nvSpPr>
        <p:spPr>
          <a:xfrm>
            <a:off x="762000" y="4165937"/>
            <a:ext cx="7620000" cy="203132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dirty="0" err="1">
                <a:solidFill>
                  <a:srgbClr val="503C00"/>
                </a:solidFill>
              </a:rPr>
              <a:t>ðŸ</a:t>
            </a:r>
            <a:r>
              <a:rPr lang="en-US" sz="1400" dirty="0">
                <a:solidFill>
                  <a:srgbClr val="503C00"/>
                </a:solidFill>
              </a:rPr>
              <a:t>“‹ RRJEDHA E SHPJEGUAR:</a:t>
            </a:r>
          </a:p>
          <a:p>
            <a:r>
              <a:rPr lang="en-US" sz="1400" dirty="0">
                <a:solidFill>
                  <a:srgbClr val="503C00"/>
                </a:solidFill>
              </a:rPr>
              <a:t>1ï¸</a:t>
            </a:r>
            <a:r>
              <a:rPr lang="en-US" sz="1400" dirty="0" err="1">
                <a:solidFill>
                  <a:srgbClr val="503C00"/>
                </a:solidFill>
              </a:rPr>
              <a:t>âƒ</a:t>
            </a:r>
            <a:r>
              <a:rPr lang="en-US" sz="1400" dirty="0">
                <a:solidFill>
                  <a:srgbClr val="503C00"/>
                </a:solidFill>
              </a:rPr>
              <a:t>£ TÃ« </a:t>
            </a:r>
            <a:r>
              <a:rPr lang="en-US" sz="1400" dirty="0" err="1">
                <a:solidFill>
                  <a:srgbClr val="503C00"/>
                </a:solidFill>
              </a:rPr>
              <a:t>dhÃ«nat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hyrÃ«se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ndahen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nÃ</a:t>
            </a:r>
            <a:r>
              <a:rPr lang="en-US" sz="1400" dirty="0">
                <a:solidFill>
                  <a:srgbClr val="503C00"/>
                </a:solidFill>
              </a:rPr>
              <a:t>« </a:t>
            </a:r>
            <a:r>
              <a:rPr lang="en-US" sz="1400" dirty="0" err="1">
                <a:solidFill>
                  <a:srgbClr val="503C00"/>
                </a:solidFill>
              </a:rPr>
              <a:t>pjesÃ</a:t>
            </a:r>
            <a:r>
              <a:rPr lang="en-US" sz="1400" dirty="0">
                <a:solidFill>
                  <a:srgbClr val="503C00"/>
                </a:solidFill>
              </a:rPr>
              <a:t>« (chunks)</a:t>
            </a:r>
          </a:p>
          <a:p>
            <a:r>
              <a:rPr lang="en-US" sz="1400" dirty="0">
                <a:solidFill>
                  <a:srgbClr val="503C00"/>
                </a:solidFill>
              </a:rPr>
              <a:t>2ï¸</a:t>
            </a:r>
            <a:r>
              <a:rPr lang="en-US" sz="1400" dirty="0" err="1">
                <a:solidFill>
                  <a:srgbClr val="503C00"/>
                </a:solidFill>
              </a:rPr>
              <a:t>âƒ</a:t>
            </a:r>
            <a:r>
              <a:rPr lang="en-US" sz="1400" dirty="0">
                <a:solidFill>
                  <a:srgbClr val="503C00"/>
                </a:solidFill>
              </a:rPr>
              <a:t>£ </a:t>
            </a:r>
            <a:r>
              <a:rPr lang="en-US" sz="1400" dirty="0" err="1">
                <a:solidFill>
                  <a:srgbClr val="503C00"/>
                </a:solidFill>
              </a:rPr>
              <a:t>Ã‡do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pjesÃ</a:t>
            </a:r>
            <a:r>
              <a:rPr lang="en-US" sz="1400" dirty="0">
                <a:solidFill>
                  <a:srgbClr val="503C00"/>
                </a:solidFill>
              </a:rPr>
              <a:t>« </a:t>
            </a:r>
            <a:r>
              <a:rPr lang="en-US" sz="1400" dirty="0" err="1">
                <a:solidFill>
                  <a:srgbClr val="503C00"/>
                </a:solidFill>
              </a:rPr>
              <a:t>procesohet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nga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funksioni</a:t>
            </a:r>
            <a:r>
              <a:rPr lang="en-US" sz="1400" dirty="0">
                <a:solidFill>
                  <a:srgbClr val="503C00"/>
                </a:solidFill>
              </a:rPr>
              <a:t> MAP </a:t>
            </a:r>
            <a:r>
              <a:rPr lang="en-US" sz="1400" dirty="0" err="1">
                <a:solidFill>
                  <a:srgbClr val="503C00"/>
                </a:solidFill>
              </a:rPr>
              <a:t>nÃ</a:t>
            </a:r>
            <a:r>
              <a:rPr lang="en-US" sz="1400" dirty="0">
                <a:solidFill>
                  <a:srgbClr val="503C00"/>
                </a:solidFill>
              </a:rPr>
              <a:t>« </a:t>
            </a:r>
            <a:r>
              <a:rPr lang="en-US" sz="1400" dirty="0" err="1">
                <a:solidFill>
                  <a:srgbClr val="503C00"/>
                </a:solidFill>
              </a:rPr>
              <a:t>mÃ«nyrÃ</a:t>
            </a:r>
            <a:r>
              <a:rPr lang="en-US" sz="1400" dirty="0">
                <a:solidFill>
                  <a:srgbClr val="503C00"/>
                </a:solidFill>
              </a:rPr>
              <a:t>« </a:t>
            </a:r>
            <a:r>
              <a:rPr lang="en-US" sz="1400" dirty="0" err="1">
                <a:solidFill>
                  <a:srgbClr val="503C00"/>
                </a:solidFill>
              </a:rPr>
              <a:t>paralele</a:t>
            </a:r>
            <a:endParaRPr lang="en-US" sz="1400" dirty="0">
              <a:solidFill>
                <a:srgbClr val="503C00"/>
              </a:solidFill>
            </a:endParaRPr>
          </a:p>
          <a:p>
            <a:r>
              <a:rPr lang="en-US" sz="1400" dirty="0">
                <a:solidFill>
                  <a:srgbClr val="503C00"/>
                </a:solidFill>
              </a:rPr>
              <a:t>3ï¸</a:t>
            </a:r>
            <a:r>
              <a:rPr lang="en-US" sz="1400" dirty="0" err="1">
                <a:solidFill>
                  <a:srgbClr val="503C00"/>
                </a:solidFill>
              </a:rPr>
              <a:t>âƒ</a:t>
            </a:r>
            <a:r>
              <a:rPr lang="en-US" sz="1400" dirty="0">
                <a:solidFill>
                  <a:srgbClr val="503C00"/>
                </a:solidFill>
              </a:rPr>
              <a:t>£ </a:t>
            </a:r>
            <a:r>
              <a:rPr lang="en-US" sz="1400" dirty="0" err="1">
                <a:solidFill>
                  <a:srgbClr val="503C00"/>
                </a:solidFill>
              </a:rPr>
              <a:t>Rezultatet</a:t>
            </a:r>
            <a:r>
              <a:rPr lang="en-US" sz="1400" dirty="0">
                <a:solidFill>
                  <a:srgbClr val="503C00"/>
                </a:solidFill>
              </a:rPr>
              <a:t> e </a:t>
            </a:r>
            <a:r>
              <a:rPr lang="en-US" sz="1400" dirty="0" err="1">
                <a:solidFill>
                  <a:srgbClr val="503C00"/>
                </a:solidFill>
              </a:rPr>
              <a:t>ndÃ«rmjetme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pÃ«rzihen</a:t>
            </a:r>
            <a:r>
              <a:rPr lang="en-US" sz="1400" dirty="0">
                <a:solidFill>
                  <a:srgbClr val="503C00"/>
                </a:solidFill>
              </a:rPr>
              <a:t> (shuffle) </a:t>
            </a:r>
            <a:r>
              <a:rPr lang="en-US" sz="1400" dirty="0" err="1">
                <a:solidFill>
                  <a:srgbClr val="503C00"/>
                </a:solidFill>
              </a:rPr>
              <a:t>dhe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rradhiten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sipas</a:t>
            </a:r>
            <a:r>
              <a:rPr lang="en-US" sz="1400" dirty="0">
                <a:solidFill>
                  <a:srgbClr val="503C00"/>
                </a:solidFill>
              </a:rPr>
              <a:t> key</a:t>
            </a:r>
          </a:p>
          <a:p>
            <a:r>
              <a:rPr lang="en-US" sz="1400" dirty="0">
                <a:solidFill>
                  <a:srgbClr val="503C00"/>
                </a:solidFill>
              </a:rPr>
              <a:t>4ï¸</a:t>
            </a:r>
            <a:r>
              <a:rPr lang="en-US" sz="1400" dirty="0" err="1">
                <a:solidFill>
                  <a:srgbClr val="503C00"/>
                </a:solidFill>
              </a:rPr>
              <a:t>âƒ</a:t>
            </a:r>
            <a:r>
              <a:rPr lang="en-US" sz="1400" dirty="0">
                <a:solidFill>
                  <a:srgbClr val="503C00"/>
                </a:solidFill>
              </a:rPr>
              <a:t>£ </a:t>
            </a:r>
            <a:r>
              <a:rPr lang="en-US" sz="1400" dirty="0" err="1">
                <a:solidFill>
                  <a:srgbClr val="503C00"/>
                </a:solidFill>
              </a:rPr>
              <a:t>Funksioni</a:t>
            </a:r>
            <a:r>
              <a:rPr lang="en-US" sz="1400" dirty="0">
                <a:solidFill>
                  <a:srgbClr val="503C00"/>
                </a:solidFill>
              </a:rPr>
              <a:t> REDUCE </a:t>
            </a:r>
            <a:r>
              <a:rPr lang="en-US" sz="1400" dirty="0" err="1">
                <a:solidFill>
                  <a:srgbClr val="503C00"/>
                </a:solidFill>
              </a:rPr>
              <a:t>agregon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vlerat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pÃ«r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Ã§do</a:t>
            </a:r>
            <a:r>
              <a:rPr lang="en-US" sz="1400" dirty="0">
                <a:solidFill>
                  <a:srgbClr val="503C00"/>
                </a:solidFill>
              </a:rPr>
              <a:t> key</a:t>
            </a:r>
          </a:p>
          <a:p>
            <a:r>
              <a:rPr lang="en-US" sz="1400" dirty="0">
                <a:solidFill>
                  <a:srgbClr val="503C00"/>
                </a:solidFill>
              </a:rPr>
              <a:t>5ï¸</a:t>
            </a:r>
            <a:r>
              <a:rPr lang="en-US" sz="1400" dirty="0" err="1">
                <a:solidFill>
                  <a:srgbClr val="503C00"/>
                </a:solidFill>
              </a:rPr>
              <a:t>âƒ</a:t>
            </a:r>
            <a:r>
              <a:rPr lang="en-US" sz="1400" dirty="0">
                <a:solidFill>
                  <a:srgbClr val="503C00"/>
                </a:solidFill>
              </a:rPr>
              <a:t>£ </a:t>
            </a:r>
            <a:r>
              <a:rPr lang="en-US" sz="1400" dirty="0" err="1">
                <a:solidFill>
                  <a:srgbClr val="503C00"/>
                </a:solidFill>
              </a:rPr>
              <a:t>Rezultatet</a:t>
            </a:r>
            <a:r>
              <a:rPr lang="en-US" sz="1400" dirty="0">
                <a:solidFill>
                  <a:srgbClr val="503C00"/>
                </a:solidFill>
              </a:rPr>
              <a:t> finale </a:t>
            </a:r>
            <a:r>
              <a:rPr lang="en-US" sz="1400" dirty="0" err="1">
                <a:solidFill>
                  <a:srgbClr val="503C00"/>
                </a:solidFill>
              </a:rPr>
              <a:t>shkruhen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nÃ</a:t>
            </a:r>
            <a:r>
              <a:rPr lang="en-US" sz="1400" dirty="0">
                <a:solidFill>
                  <a:srgbClr val="503C00"/>
                </a:solidFill>
              </a:rPr>
              <a:t>« output</a:t>
            </a:r>
          </a:p>
          <a:p>
            <a:endParaRPr lang="en-US" sz="1400" dirty="0">
              <a:solidFill>
                <a:srgbClr val="503C00"/>
              </a:solidFill>
            </a:endParaRPr>
          </a:p>
          <a:p>
            <a:r>
              <a:rPr lang="en-US" sz="1400" dirty="0" err="1">
                <a:solidFill>
                  <a:srgbClr val="503C00"/>
                </a:solidFill>
              </a:rPr>
              <a:t>âš</a:t>
            </a:r>
            <a:r>
              <a:rPr lang="en-US" sz="1400" dirty="0">
                <a:solidFill>
                  <a:srgbClr val="503C00"/>
                </a:solidFill>
              </a:rPr>
              <a:t>¡ Ky model </a:t>
            </a:r>
            <a:r>
              <a:rPr lang="en-US" sz="1400" dirty="0" err="1">
                <a:solidFill>
                  <a:srgbClr val="503C00"/>
                </a:solidFill>
              </a:rPr>
              <a:t>mundÃ«son</a:t>
            </a:r>
            <a:r>
              <a:rPr lang="en-US" sz="1400" dirty="0">
                <a:solidFill>
                  <a:srgbClr val="503C00"/>
                </a:solidFill>
              </a:rPr>
              <a:t> PARALELIZÃ‹M MASIV </a:t>
            </a:r>
            <a:r>
              <a:rPr lang="en-US" sz="1400" dirty="0" err="1">
                <a:solidFill>
                  <a:srgbClr val="503C00"/>
                </a:solidFill>
              </a:rPr>
              <a:t>nÃ</a:t>
            </a:r>
            <a:r>
              <a:rPr lang="en-US" sz="1400" dirty="0">
                <a:solidFill>
                  <a:srgbClr val="503C00"/>
                </a:solidFill>
              </a:rPr>
              <a:t>« </a:t>
            </a:r>
            <a:r>
              <a:rPr lang="en-US" sz="1400" dirty="0" err="1">
                <a:solidFill>
                  <a:srgbClr val="503C00"/>
                </a:solidFill>
              </a:rPr>
              <a:t>mijÃ«ra</a:t>
            </a:r>
            <a:r>
              <a:rPr lang="en-US" sz="1400" dirty="0">
                <a:solidFill>
                  <a:srgbClr val="503C00"/>
                </a:solidFill>
              </a:rPr>
              <a:t> </a:t>
            </a:r>
            <a:r>
              <a:rPr lang="en-US" sz="1400" dirty="0" err="1">
                <a:solidFill>
                  <a:srgbClr val="503C00"/>
                </a:solidFill>
              </a:rPr>
              <a:t>makina</a:t>
            </a:r>
            <a:r>
              <a:rPr lang="en-US" sz="1400" dirty="0">
                <a:solidFill>
                  <a:srgbClr val="503C00"/>
                </a:solidFill>
              </a:rPr>
              <a:t>!</a:t>
            </a:r>
          </a:p>
          <a:p>
            <a:r>
              <a:rPr lang="en-US" sz="1400" dirty="0" err="1">
                <a:solidFill>
                  <a:srgbClr val="503C00"/>
                </a:solidFill>
              </a:rPr>
              <a:t>ðŸ</a:t>
            </a:r>
            <a:r>
              <a:rPr lang="en-US" sz="1400" dirty="0">
                <a:solidFill>
                  <a:srgbClr val="503C00"/>
                </a:solidFill>
              </a:rPr>
              <a:t>”§ Framework-et: Hadoop, Spark, </a:t>
            </a:r>
            <a:r>
              <a:rPr lang="en-US" sz="1400" dirty="0" err="1">
                <a:solidFill>
                  <a:srgbClr val="503C00"/>
                </a:solidFill>
              </a:rPr>
              <a:t>Flink</a:t>
            </a:r>
            <a:endParaRPr lang="en-US" sz="1400" dirty="0">
              <a:solidFill>
                <a:srgbClr val="50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1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DC222-F5EC-46EF-AB27-72FA291647AE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E3826-098E-467C-9CC9-4805839214A2}"/>
              </a:ext>
            </a:extLst>
          </p:cNvPr>
          <p:cNvSpPr txBox="1"/>
          <p:nvPr/>
        </p:nvSpPr>
        <p:spPr>
          <a:xfrm>
            <a:off x="254000" y="152400"/>
            <a:ext cx="8636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600" b="1" dirty="0" err="1">
                <a:solidFill>
                  <a:srgbClr val="FFFFFF"/>
                </a:solidFill>
              </a:rPr>
              <a:t>ðŸ</a:t>
            </a:r>
            <a:r>
              <a:rPr lang="en-US" sz="2600" b="1" dirty="0">
                <a:solidFill>
                  <a:srgbClr val="FFFFFF"/>
                </a:solidFill>
              </a:rPr>
              <a:t>“ SHEMBULLI KLASIK: NUMÃ‹RIMI I FJALÃ‹VE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47CEC-B3F6-446B-9030-BCEE89E53EA2}"/>
              </a:ext>
            </a:extLst>
          </p:cNvPr>
          <p:cNvSpPr/>
          <p:nvPr/>
        </p:nvSpPr>
        <p:spPr>
          <a:xfrm>
            <a:off x="508000" y="952500"/>
            <a:ext cx="8128000" cy="698500"/>
          </a:xfrm>
          <a:prstGeom prst="roundRect">
            <a:avLst/>
          </a:prstGeom>
          <a:solidFill>
            <a:srgbClr val="FFFACD"/>
          </a:solidFill>
          <a:ln w="25400"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44CB-7964-493D-B4F9-CA5E129BF3CE}"/>
              </a:ext>
            </a:extLst>
          </p:cNvPr>
          <p:cNvSpPr txBox="1"/>
          <p:nvPr/>
        </p:nvSpPr>
        <p:spPr>
          <a:xfrm>
            <a:off x="698500" y="1041400"/>
            <a:ext cx="7747000" cy="4924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b="1">
                <a:solidFill>
                  <a:srgbClr val="644600"/>
                </a:solidFill>
              </a:rPr>
              <a:t>ðŸŽ¯ PROBLEMI: NumÃ«ro frekuencÃ«n e Ã§do fjale nÃ« koleksion tÃ« madh dokumentesh</a:t>
            </a:r>
          </a:p>
          <a:p>
            <a:r>
              <a:rPr lang="en-US" sz="1300" b="1">
                <a:solidFill>
                  <a:srgbClr val="644600"/>
                </a:solidFill>
              </a:rPr>
              <a:t>ðŸ“„ INPUT: 10 dokumente rreth teknologjive Big Data (76 fjalÃ« totale, 51 unike)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70A1A8-FCF1-4EF7-9A1E-A93EAFEF7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82773"/>
              </p:ext>
            </p:extLst>
          </p:nvPr>
        </p:nvGraphicFramePr>
        <p:xfrm>
          <a:off x="571500" y="1907255"/>
          <a:ext cx="5080000" cy="355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2589116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01404893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5376041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78382447"/>
                    </a:ext>
                  </a:extLst>
                </a:gridCol>
              </a:tblGrid>
              <a:tr h="323273">
                <a:tc>
                  <a:txBody>
                    <a:bodyPr/>
                    <a:lstStyle/>
                    <a:p>
                      <a:r>
                        <a:rPr lang="en-US" sz="1100" dirty="0"/>
                        <a:t>RANGU</a:t>
                      </a:r>
                      <a:endParaRPr lang="en-US" sz="11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FJALA</a:t>
                      </a:r>
                      <a:endParaRPr lang="en-US" sz="1100" b="1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NUMRI</a:t>
                      </a:r>
                      <a:endParaRPr lang="en-US" sz="1100" b="1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%</a:t>
                      </a:r>
                      <a:endParaRPr lang="en-US" sz="11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19616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data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10,53%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30257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big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6,58%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4989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processing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6,58%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12793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distributed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3,95%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56199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computing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2,63%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65625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datasets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2,63%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62259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frameworks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2,63%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62913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mapreduce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2,63%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66620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information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2,63%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91902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systems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  <a:endParaRPr lang="en-US" sz="1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1,32%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2755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6FD9AC-6291-4DAA-A3CB-F5C421C1C0E7}"/>
              </a:ext>
            </a:extLst>
          </p:cNvPr>
          <p:cNvSpPr/>
          <p:nvPr/>
        </p:nvSpPr>
        <p:spPr>
          <a:xfrm>
            <a:off x="5750351" y="1841499"/>
            <a:ext cx="3139649" cy="3783111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E6710-30BE-418C-8934-56C4CC9A92DA}"/>
              </a:ext>
            </a:extLst>
          </p:cNvPr>
          <p:cNvSpPr txBox="1"/>
          <p:nvPr/>
        </p:nvSpPr>
        <p:spPr>
          <a:xfrm>
            <a:off x="5969000" y="1968500"/>
            <a:ext cx="279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pl-PL" sz="1400" b="1"/>
              <a:t>ðŸ“Š GRAFIKU I FREKUENCÃ‹S</a:t>
            </a:r>
            <a:endParaRPr lang="en-US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7DF745-4F6A-436D-B30A-BE3CD9EF5E0E}"/>
              </a:ext>
            </a:extLst>
          </p:cNvPr>
          <p:cNvSpPr/>
          <p:nvPr/>
        </p:nvSpPr>
        <p:spPr>
          <a:xfrm>
            <a:off x="6032500" y="2476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BA5AF-255E-494A-8145-1E583C28705A}"/>
              </a:ext>
            </a:extLst>
          </p:cNvPr>
          <p:cNvSpPr/>
          <p:nvPr/>
        </p:nvSpPr>
        <p:spPr>
          <a:xfrm>
            <a:off x="6032500" y="2476500"/>
            <a:ext cx="2032000" cy="317500"/>
          </a:xfrm>
          <a:prstGeom prst="rect">
            <a:avLst/>
          </a:prstGeom>
          <a:solidFill>
            <a:srgbClr val="FF63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7F91F-0A0D-40DD-BED9-5F626477F3E7}"/>
              </a:ext>
            </a:extLst>
          </p:cNvPr>
          <p:cNvSpPr txBox="1"/>
          <p:nvPr/>
        </p:nvSpPr>
        <p:spPr>
          <a:xfrm>
            <a:off x="6096000" y="2527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8E05-7B85-4662-9CCF-2AC9FFF51D86}"/>
              </a:ext>
            </a:extLst>
          </p:cNvPr>
          <p:cNvSpPr/>
          <p:nvPr/>
        </p:nvSpPr>
        <p:spPr>
          <a:xfrm>
            <a:off x="6032500" y="2857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9A4BFC-DEDA-4082-B90C-AEED306D42FE}"/>
              </a:ext>
            </a:extLst>
          </p:cNvPr>
          <p:cNvSpPr/>
          <p:nvPr/>
        </p:nvSpPr>
        <p:spPr>
          <a:xfrm>
            <a:off x="6032500" y="2857500"/>
            <a:ext cx="1270000" cy="317500"/>
          </a:xfrm>
          <a:prstGeom prst="rect">
            <a:avLst/>
          </a:prstGeom>
          <a:solidFill>
            <a:srgbClr val="FF63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121C8-C780-478E-A5A5-2EC0D16060B9}"/>
              </a:ext>
            </a:extLst>
          </p:cNvPr>
          <p:cNvSpPr txBox="1"/>
          <p:nvPr/>
        </p:nvSpPr>
        <p:spPr>
          <a:xfrm>
            <a:off x="6096000" y="2908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big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4F417D-EDC3-4076-A9EF-411359FA649D}"/>
              </a:ext>
            </a:extLst>
          </p:cNvPr>
          <p:cNvSpPr/>
          <p:nvPr/>
        </p:nvSpPr>
        <p:spPr>
          <a:xfrm>
            <a:off x="6032500" y="3238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AF3925-4525-403A-8586-482E5C6A5C8E}"/>
              </a:ext>
            </a:extLst>
          </p:cNvPr>
          <p:cNvSpPr/>
          <p:nvPr/>
        </p:nvSpPr>
        <p:spPr>
          <a:xfrm>
            <a:off x="6032500" y="3238500"/>
            <a:ext cx="1270000" cy="317500"/>
          </a:xfrm>
          <a:prstGeom prst="rect">
            <a:avLst/>
          </a:prstGeom>
          <a:solidFill>
            <a:srgbClr val="FF634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36055-1557-4566-9BBE-2944BB60F6DB}"/>
              </a:ext>
            </a:extLst>
          </p:cNvPr>
          <p:cNvSpPr txBox="1"/>
          <p:nvPr/>
        </p:nvSpPr>
        <p:spPr>
          <a:xfrm>
            <a:off x="6096000" y="3289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D504A4-6005-423B-BC8A-A501D199D633}"/>
              </a:ext>
            </a:extLst>
          </p:cNvPr>
          <p:cNvSpPr/>
          <p:nvPr/>
        </p:nvSpPr>
        <p:spPr>
          <a:xfrm>
            <a:off x="6032500" y="3619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1ACD4-B0B5-477D-AF7D-737C45776FF3}"/>
              </a:ext>
            </a:extLst>
          </p:cNvPr>
          <p:cNvSpPr/>
          <p:nvPr/>
        </p:nvSpPr>
        <p:spPr>
          <a:xfrm>
            <a:off x="6032500" y="3619500"/>
            <a:ext cx="762000" cy="317500"/>
          </a:xfrm>
          <a:prstGeom prst="rect">
            <a:avLst/>
          </a:prstGeom>
          <a:solidFill>
            <a:srgbClr val="FFA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DFA3B-5E92-4C36-A546-86CB5952B421}"/>
              </a:ext>
            </a:extLst>
          </p:cNvPr>
          <p:cNvSpPr txBox="1"/>
          <p:nvPr/>
        </p:nvSpPr>
        <p:spPr>
          <a:xfrm>
            <a:off x="6096000" y="3670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distrib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B6AD4-9E3E-40B3-8390-9ADC07D97DDB}"/>
              </a:ext>
            </a:extLst>
          </p:cNvPr>
          <p:cNvSpPr/>
          <p:nvPr/>
        </p:nvSpPr>
        <p:spPr>
          <a:xfrm>
            <a:off x="6032500" y="4000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852CE6-1A0F-4C33-9644-9915A8363B80}"/>
              </a:ext>
            </a:extLst>
          </p:cNvPr>
          <p:cNvSpPr/>
          <p:nvPr/>
        </p:nvSpPr>
        <p:spPr>
          <a:xfrm>
            <a:off x="6032500" y="4000500"/>
            <a:ext cx="508000" cy="317500"/>
          </a:xfrm>
          <a:prstGeom prst="rect">
            <a:avLst/>
          </a:prstGeom>
          <a:solidFill>
            <a:srgbClr val="FFA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60797-BA97-4127-B538-8003FA45D9EE}"/>
              </a:ext>
            </a:extLst>
          </p:cNvPr>
          <p:cNvSpPr txBox="1"/>
          <p:nvPr/>
        </p:nvSpPr>
        <p:spPr>
          <a:xfrm>
            <a:off x="6096000" y="4051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computi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7B841-B89D-4C87-AE80-FBDB939BEC58}"/>
              </a:ext>
            </a:extLst>
          </p:cNvPr>
          <p:cNvSpPr/>
          <p:nvPr/>
        </p:nvSpPr>
        <p:spPr>
          <a:xfrm>
            <a:off x="6032500" y="4381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E6368-FA6E-4D7A-A577-225253770BC7}"/>
              </a:ext>
            </a:extLst>
          </p:cNvPr>
          <p:cNvSpPr/>
          <p:nvPr/>
        </p:nvSpPr>
        <p:spPr>
          <a:xfrm>
            <a:off x="6032500" y="4381500"/>
            <a:ext cx="508000" cy="317500"/>
          </a:xfrm>
          <a:prstGeom prst="rect">
            <a:avLst/>
          </a:prstGeom>
          <a:solidFill>
            <a:srgbClr val="FFA5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8D67E-231C-4EE7-94F5-60329AD7FC18}"/>
              </a:ext>
            </a:extLst>
          </p:cNvPr>
          <p:cNvSpPr txBox="1"/>
          <p:nvPr/>
        </p:nvSpPr>
        <p:spPr>
          <a:xfrm>
            <a:off x="6096000" y="4432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634EA9-295C-4703-AAF7-B2B1722E480C}"/>
              </a:ext>
            </a:extLst>
          </p:cNvPr>
          <p:cNvSpPr/>
          <p:nvPr/>
        </p:nvSpPr>
        <p:spPr>
          <a:xfrm>
            <a:off x="6032500" y="4762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6246FC-4E4B-47D3-A789-CBECEEA00FCB}"/>
              </a:ext>
            </a:extLst>
          </p:cNvPr>
          <p:cNvSpPr/>
          <p:nvPr/>
        </p:nvSpPr>
        <p:spPr>
          <a:xfrm>
            <a:off x="6032500" y="4762500"/>
            <a:ext cx="508000" cy="317500"/>
          </a:xfrm>
          <a:prstGeom prst="rect">
            <a:avLst/>
          </a:prstGeom>
          <a:solidFill>
            <a:srgbClr val="6495E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EBE02-DCE7-401F-BDCD-F6959070B2B8}"/>
              </a:ext>
            </a:extLst>
          </p:cNvPr>
          <p:cNvSpPr txBox="1"/>
          <p:nvPr/>
        </p:nvSpPr>
        <p:spPr>
          <a:xfrm>
            <a:off x="6096000" y="4813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framewo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9FB6A8-EDB8-4A5D-AAF3-580E36CFE1E8}"/>
              </a:ext>
            </a:extLst>
          </p:cNvPr>
          <p:cNvSpPr/>
          <p:nvPr/>
        </p:nvSpPr>
        <p:spPr>
          <a:xfrm>
            <a:off x="6032500" y="5143500"/>
            <a:ext cx="2540000" cy="317500"/>
          </a:xfrm>
          <a:prstGeom prst="rect">
            <a:avLst/>
          </a:prstGeom>
          <a:solidFill>
            <a:srgbClr val="F0F0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6D98A3-4697-4641-ABD6-FC25165978DE}"/>
              </a:ext>
            </a:extLst>
          </p:cNvPr>
          <p:cNvSpPr/>
          <p:nvPr/>
        </p:nvSpPr>
        <p:spPr>
          <a:xfrm>
            <a:off x="6032500" y="5143500"/>
            <a:ext cx="508000" cy="317500"/>
          </a:xfrm>
          <a:prstGeom prst="rect">
            <a:avLst/>
          </a:prstGeom>
          <a:solidFill>
            <a:srgbClr val="6495E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9C181-EEEF-45E1-B111-2CCFD16C06B2}"/>
              </a:ext>
            </a:extLst>
          </p:cNvPr>
          <p:cNvSpPr txBox="1"/>
          <p:nvPr/>
        </p:nvSpPr>
        <p:spPr>
          <a:xfrm>
            <a:off x="6096000" y="5194300"/>
            <a:ext cx="1016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900" b="1">
                <a:solidFill>
                  <a:srgbClr val="FFFFFF"/>
                </a:solidFill>
              </a:rPr>
              <a:t>mapredu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15FC85-943A-4594-8DCB-C39A0BDC2DA0}"/>
              </a:ext>
            </a:extLst>
          </p:cNvPr>
          <p:cNvSpPr/>
          <p:nvPr/>
        </p:nvSpPr>
        <p:spPr>
          <a:xfrm>
            <a:off x="444500" y="5719514"/>
            <a:ext cx="8382000" cy="889000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859145-6627-49C1-B542-1E37D909FAAC}"/>
              </a:ext>
            </a:extLst>
          </p:cNvPr>
          <p:cNvSpPr txBox="1"/>
          <p:nvPr/>
        </p:nvSpPr>
        <p:spPr>
          <a:xfrm>
            <a:off x="635000" y="5821114"/>
            <a:ext cx="8001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b="1">
                <a:solidFill>
                  <a:srgbClr val="005000"/>
                </a:solidFill>
              </a:rPr>
              <a:t>ðŸ“ˆ STATISTIKAT TOTALE:</a:t>
            </a:r>
          </a:p>
          <a:p>
            <a:r>
              <a:rPr lang="en-US" sz="1300" b="1">
                <a:solidFill>
                  <a:srgbClr val="005000"/>
                </a:solidFill>
              </a:rPr>
              <a:t>â€¢ FjalÃ« unike: 51 | FjalÃ« totale: 76 | Ã‡ifte tÃ« ndÃ«rmjetme: 76 | Dokumente: 10</a:t>
            </a:r>
          </a:p>
          <a:p>
            <a:r>
              <a:rPr lang="en-US" sz="1300" b="1">
                <a:solidFill>
                  <a:srgbClr val="005000"/>
                </a:solidFill>
              </a:rPr>
              <a:t>â€¢ Fjala mÃ« e shpeshtÃ«: 'data' (8 herÃ«, 10.53%) | ShpÃ«rndarja: Power-Law</a:t>
            </a:r>
          </a:p>
        </p:txBody>
      </p:sp>
    </p:spTree>
    <p:extLst>
      <p:ext uri="{BB962C8B-B14F-4D97-AF65-F5344CB8AC3E}">
        <p14:creationId xmlns:p14="http://schemas.microsoft.com/office/powerpoint/2010/main" val="13110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4E63A7-778D-484B-B9D7-15DEC4339B81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228B2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13DD0-1597-4214-84CD-BD7FB928F3FE}"/>
              </a:ext>
            </a:extLst>
          </p:cNvPr>
          <p:cNvSpPr txBox="1"/>
          <p:nvPr/>
        </p:nvSpPr>
        <p:spPr>
          <a:xfrm>
            <a:off x="254000" y="152400"/>
            <a:ext cx="8636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ðŸ—ºï¸ FAZA MAP - IMPLEMENTIMI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394E49-C3B1-44ED-9E86-79170C392FE3}"/>
              </a:ext>
            </a:extLst>
          </p:cNvPr>
          <p:cNvSpPr/>
          <p:nvPr/>
        </p:nvSpPr>
        <p:spPr>
          <a:xfrm>
            <a:off x="508000" y="1016000"/>
            <a:ext cx="8128000" cy="2250658"/>
          </a:xfrm>
          <a:prstGeom prst="roundRect">
            <a:avLst/>
          </a:prstGeom>
          <a:solidFill>
            <a:srgbClr val="1E1E1E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E614F-BAFC-45FD-9373-8A6D41E3E28D}"/>
              </a:ext>
            </a:extLst>
          </p:cNvPr>
          <p:cNvSpPr txBox="1"/>
          <p:nvPr/>
        </p:nvSpPr>
        <p:spPr>
          <a:xfrm>
            <a:off x="698500" y="1143000"/>
            <a:ext cx="7747000" cy="212365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# FUNKSIONI MAP - Shembulli Word Count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def map_function(document):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    words = document.lower().split()  # Ndaj nÃ« fjalÃ«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    result = []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    for word in words: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        result.append((word, 1))  # Nxjerr (key, value)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    return result</a:t>
            </a:r>
          </a:p>
          <a:p>
            <a:endParaRPr lang="en-US" sz="120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# Shembull: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# Input:  'Big Data Ã«shtÃ« revolucionare'</a:t>
            </a:r>
          </a:p>
          <a:p>
            <a:r>
              <a:rPr lang="en-US" sz="1200">
                <a:solidFill>
                  <a:srgbClr val="DCDCDC"/>
                </a:solidFill>
                <a:latin typeface="Consolas" panose="020B0609020204030204" pitchFamily="49" charset="0"/>
              </a:rPr>
              <a:t># Output: [('big',1), ('data',1), ('Ã«shtÃ«',1), ('revolucionare',1)]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20EE82-928F-441A-BF47-AACDC1D8D712}"/>
              </a:ext>
            </a:extLst>
          </p:cNvPr>
          <p:cNvSpPr/>
          <p:nvPr/>
        </p:nvSpPr>
        <p:spPr>
          <a:xfrm>
            <a:off x="508000" y="3429000"/>
            <a:ext cx="8128000" cy="1270000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D7F18-CFCF-4BDB-B261-EA73D082E3D7}"/>
              </a:ext>
            </a:extLst>
          </p:cNvPr>
          <p:cNvSpPr txBox="1"/>
          <p:nvPr/>
        </p:nvSpPr>
        <p:spPr>
          <a:xfrm>
            <a:off x="762000" y="3556000"/>
            <a:ext cx="762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400" b="1">
                <a:solidFill>
                  <a:srgbClr val="005000"/>
                </a:solidFill>
              </a:rPr>
              <a:t>ðŸ” SI FUNKSIONON:</a:t>
            </a:r>
          </a:p>
          <a:p>
            <a:pPr algn="ctr"/>
            <a:r>
              <a:rPr lang="en-US" sz="1400" b="1">
                <a:solidFill>
                  <a:srgbClr val="005000"/>
                </a:solidFill>
              </a:rPr>
              <a:t>Dokument â†’ 'data processing is fundamental' â†’</a:t>
            </a:r>
          </a:p>
          <a:p>
            <a:pPr algn="ctr"/>
            <a:r>
              <a:rPr lang="en-US" sz="1400" b="1">
                <a:solidFill>
                  <a:srgbClr val="005000"/>
                </a:solidFill>
              </a:rPr>
              <a:t>MAP â†’ [('data',1), ('processing',1), ('is',1), ('fundamental',1)]</a:t>
            </a:r>
          </a:p>
          <a:p>
            <a:pPr algn="ctr"/>
            <a:r>
              <a:rPr lang="en-US" sz="1400" b="1">
                <a:solidFill>
                  <a:srgbClr val="005000"/>
                </a:solidFill>
              </a:rPr>
              <a:t>Ã‡do fjalÃ« bÃ«het njÃ« Ã§ift (key=fjala, value=1)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4EBA12-8206-4D76-86E9-053CBA8F5F52}"/>
              </a:ext>
            </a:extLst>
          </p:cNvPr>
          <p:cNvSpPr/>
          <p:nvPr/>
        </p:nvSpPr>
        <p:spPr>
          <a:xfrm>
            <a:off x="508000" y="4953000"/>
            <a:ext cx="8128000" cy="1619716"/>
          </a:xfrm>
          <a:prstGeom prst="roundRect">
            <a:avLst/>
          </a:prstGeom>
          <a:solidFill>
            <a:srgbClr val="FFFFF0"/>
          </a:solidFill>
          <a:ln w="25400"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77728-56F5-4B12-9306-BAC367A05237}"/>
              </a:ext>
            </a:extLst>
          </p:cNvPr>
          <p:cNvSpPr txBox="1"/>
          <p:nvPr/>
        </p:nvSpPr>
        <p:spPr>
          <a:xfrm>
            <a:off x="762000" y="5016500"/>
            <a:ext cx="7620000" cy="149271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dirty="0" err="1">
                <a:solidFill>
                  <a:srgbClr val="503C00"/>
                </a:solidFill>
              </a:rPr>
              <a:t>âœ</a:t>
            </a:r>
            <a:r>
              <a:rPr lang="en-US" sz="1300" dirty="0">
                <a:solidFill>
                  <a:srgbClr val="503C00"/>
                </a:solidFill>
              </a:rPr>
              <a:t>¨ KARAKTERISTIKAT E FAZÃ‹S MAP:</a:t>
            </a:r>
          </a:p>
          <a:p>
            <a:r>
              <a:rPr lang="en-US" sz="1300" dirty="0">
                <a:solidFill>
                  <a:srgbClr val="503C00"/>
                </a:solidFill>
              </a:rPr>
              <a:t>â€¢ </a:t>
            </a:r>
            <a:r>
              <a:rPr lang="en-US" sz="1300" dirty="0" err="1">
                <a:solidFill>
                  <a:srgbClr val="503C00"/>
                </a:solidFill>
              </a:rPr>
              <a:t>Proceson</a:t>
            </a:r>
            <a:r>
              <a:rPr lang="en-US" sz="1300" dirty="0">
                <a:solidFill>
                  <a:srgbClr val="503C00"/>
                </a:solidFill>
              </a:rPr>
              <a:t> NJÃ‹ </a:t>
            </a:r>
            <a:r>
              <a:rPr lang="en-US" sz="1300" dirty="0" err="1">
                <a:solidFill>
                  <a:srgbClr val="503C00"/>
                </a:solidFill>
              </a:rPr>
              <a:t>rekord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nÃ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njÃ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kohÃ</a:t>
            </a:r>
            <a:r>
              <a:rPr lang="en-US" sz="1300" dirty="0">
                <a:solidFill>
                  <a:srgbClr val="503C00"/>
                </a:solidFill>
              </a:rPr>
              <a:t>« (stateless)</a:t>
            </a:r>
          </a:p>
          <a:p>
            <a:r>
              <a:rPr lang="en-US" sz="1300" dirty="0">
                <a:solidFill>
                  <a:srgbClr val="503C00"/>
                </a:solidFill>
              </a:rPr>
              <a:t>â€¢ </a:t>
            </a:r>
            <a:r>
              <a:rPr lang="en-US" sz="1300" dirty="0" err="1">
                <a:solidFill>
                  <a:srgbClr val="503C00"/>
                </a:solidFill>
              </a:rPr>
              <a:t>Nxjerr</a:t>
            </a:r>
            <a:r>
              <a:rPr lang="en-US" sz="1300" dirty="0">
                <a:solidFill>
                  <a:srgbClr val="503C00"/>
                </a:solidFill>
              </a:rPr>
              <a:t> ZERO, NJÃ‹ </a:t>
            </a:r>
            <a:r>
              <a:rPr lang="en-US" sz="1300" dirty="0" err="1">
                <a:solidFill>
                  <a:srgbClr val="503C00"/>
                </a:solidFill>
              </a:rPr>
              <a:t>ose</a:t>
            </a:r>
            <a:r>
              <a:rPr lang="en-US" sz="1300" dirty="0">
                <a:solidFill>
                  <a:srgbClr val="503C00"/>
                </a:solidFill>
              </a:rPr>
              <a:t> SHUMÃ‹ </a:t>
            </a:r>
            <a:r>
              <a:rPr lang="en-US" sz="1300" dirty="0" err="1">
                <a:solidFill>
                  <a:srgbClr val="503C00"/>
                </a:solidFill>
              </a:rPr>
              <a:t>Ã§ifte</a:t>
            </a:r>
            <a:r>
              <a:rPr lang="en-US" sz="1300" dirty="0">
                <a:solidFill>
                  <a:srgbClr val="503C00"/>
                </a:solidFill>
              </a:rPr>
              <a:t> (key, value)</a:t>
            </a:r>
          </a:p>
          <a:p>
            <a:r>
              <a:rPr lang="en-US" sz="1300" dirty="0">
                <a:solidFill>
                  <a:srgbClr val="503C00"/>
                </a:solidFill>
              </a:rPr>
              <a:t>â€¢ </a:t>
            </a:r>
            <a:r>
              <a:rPr lang="en-US" sz="1300" dirty="0" err="1">
                <a:solidFill>
                  <a:srgbClr val="503C00"/>
                </a:solidFill>
              </a:rPr>
              <a:t>Ekzekutohet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nÃ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mÃ«nyrÃ</a:t>
            </a:r>
            <a:r>
              <a:rPr lang="en-US" sz="1300" dirty="0">
                <a:solidFill>
                  <a:srgbClr val="503C00"/>
                </a:solidFill>
              </a:rPr>
              <a:t>« PARALELE </a:t>
            </a:r>
            <a:r>
              <a:rPr lang="en-US" sz="1300" dirty="0" err="1">
                <a:solidFill>
                  <a:srgbClr val="503C00"/>
                </a:solidFill>
              </a:rPr>
              <a:t>nÃ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shumÃ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makina</a:t>
            </a:r>
            <a:endParaRPr lang="en-US" sz="1300" dirty="0">
              <a:solidFill>
                <a:srgbClr val="503C00"/>
              </a:solidFill>
            </a:endParaRPr>
          </a:p>
          <a:p>
            <a:r>
              <a:rPr lang="en-US" sz="1300" dirty="0">
                <a:solidFill>
                  <a:srgbClr val="503C00"/>
                </a:solidFill>
              </a:rPr>
              <a:t>â€¢ </a:t>
            </a:r>
            <a:r>
              <a:rPr lang="en-US" sz="1300" dirty="0" err="1">
                <a:solidFill>
                  <a:srgbClr val="503C00"/>
                </a:solidFill>
              </a:rPr>
              <a:t>AsnjÃ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komunikim</a:t>
            </a:r>
            <a:r>
              <a:rPr lang="en-US" sz="1300" dirty="0">
                <a:solidFill>
                  <a:srgbClr val="503C00"/>
                </a:solidFill>
              </a:rPr>
              <a:t> midis mapper-</a:t>
            </a:r>
            <a:r>
              <a:rPr lang="en-US" sz="1300" dirty="0" err="1">
                <a:solidFill>
                  <a:srgbClr val="503C00"/>
                </a:solidFill>
              </a:rPr>
              <a:t>ave</a:t>
            </a:r>
            <a:r>
              <a:rPr lang="en-US" sz="1300" dirty="0">
                <a:solidFill>
                  <a:srgbClr val="503C00"/>
                </a:solidFill>
              </a:rPr>
              <a:t> (</a:t>
            </a:r>
            <a:r>
              <a:rPr lang="en-US" sz="1300" dirty="0" err="1">
                <a:solidFill>
                  <a:srgbClr val="503C00"/>
                </a:solidFill>
              </a:rPr>
              <a:t>pavarÃ«si</a:t>
            </a:r>
            <a:r>
              <a:rPr lang="en-US" sz="1300" dirty="0">
                <a:solidFill>
                  <a:srgbClr val="503C00"/>
                </a:solidFill>
              </a:rPr>
              <a:t>)</a:t>
            </a:r>
          </a:p>
          <a:p>
            <a:r>
              <a:rPr lang="en-US" sz="1300" dirty="0">
                <a:solidFill>
                  <a:srgbClr val="503C00"/>
                </a:solidFill>
              </a:rPr>
              <a:t>â€¢ Data locality: </a:t>
            </a:r>
            <a:r>
              <a:rPr lang="en-US" sz="1300" dirty="0" err="1">
                <a:solidFill>
                  <a:srgbClr val="503C00"/>
                </a:solidFill>
              </a:rPr>
              <a:t>Kodi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shkon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te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tÃ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dhÃ«nat</a:t>
            </a:r>
            <a:r>
              <a:rPr lang="en-US" sz="1300" dirty="0">
                <a:solidFill>
                  <a:srgbClr val="503C00"/>
                </a:solidFill>
              </a:rPr>
              <a:t>, jo </a:t>
            </a:r>
            <a:r>
              <a:rPr lang="en-US" sz="1300" dirty="0" err="1">
                <a:solidFill>
                  <a:srgbClr val="503C00"/>
                </a:solidFill>
              </a:rPr>
              <a:t>anasjelltas</a:t>
            </a:r>
            <a:endParaRPr lang="en-US" sz="1300" dirty="0">
              <a:solidFill>
                <a:srgbClr val="503C00"/>
              </a:solidFill>
            </a:endParaRPr>
          </a:p>
          <a:p>
            <a:r>
              <a:rPr lang="en-US" sz="1300" dirty="0">
                <a:solidFill>
                  <a:srgbClr val="503C00"/>
                </a:solidFill>
              </a:rPr>
              <a:t>â€¢ REZULTATI YNÃ‹: 76 </a:t>
            </a:r>
            <a:r>
              <a:rPr lang="en-US" sz="1300" dirty="0" err="1">
                <a:solidFill>
                  <a:srgbClr val="503C00"/>
                </a:solidFill>
              </a:rPr>
              <a:t>Ã§ifte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tÃ</a:t>
            </a:r>
            <a:r>
              <a:rPr lang="en-US" sz="1300" dirty="0">
                <a:solidFill>
                  <a:srgbClr val="503C00"/>
                </a:solidFill>
              </a:rPr>
              <a:t>« </a:t>
            </a:r>
            <a:r>
              <a:rPr lang="en-US" sz="1300" dirty="0" err="1">
                <a:solidFill>
                  <a:srgbClr val="503C00"/>
                </a:solidFill>
              </a:rPr>
              <a:t>ndÃ«rmjetme</a:t>
            </a:r>
            <a:r>
              <a:rPr lang="en-US" sz="1300" dirty="0">
                <a:solidFill>
                  <a:srgbClr val="503C00"/>
                </a:solidFill>
              </a:rPr>
              <a:t> </a:t>
            </a:r>
            <a:r>
              <a:rPr lang="en-US" sz="1300" dirty="0" err="1">
                <a:solidFill>
                  <a:srgbClr val="503C00"/>
                </a:solidFill>
              </a:rPr>
              <a:t>nga</a:t>
            </a:r>
            <a:r>
              <a:rPr lang="en-US" sz="1300" dirty="0">
                <a:solidFill>
                  <a:srgbClr val="503C00"/>
                </a:solidFill>
              </a:rPr>
              <a:t> 10 </a:t>
            </a:r>
            <a:r>
              <a:rPr lang="en-US" sz="1300" dirty="0" err="1">
                <a:solidFill>
                  <a:srgbClr val="503C00"/>
                </a:solidFill>
              </a:rPr>
              <a:t>dokumente</a:t>
            </a:r>
            <a:endParaRPr lang="en-US" sz="1300" dirty="0">
              <a:solidFill>
                <a:srgbClr val="50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4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CAF74-7BB0-4440-B060-D0C29E2817CD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66C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45568-A15C-4847-9B99-1C444DBB36C0}"/>
              </a:ext>
            </a:extLst>
          </p:cNvPr>
          <p:cNvSpPr txBox="1"/>
          <p:nvPr/>
        </p:nvSpPr>
        <p:spPr>
          <a:xfrm>
            <a:off x="254000" y="152400"/>
            <a:ext cx="8636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ðŸ”½ FAZA REDUCE - IMPLEMENTIMI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EE2380-7345-4BE3-A632-45ABE7231AD2}"/>
              </a:ext>
            </a:extLst>
          </p:cNvPr>
          <p:cNvSpPr/>
          <p:nvPr/>
        </p:nvSpPr>
        <p:spPr>
          <a:xfrm>
            <a:off x="508000" y="864175"/>
            <a:ext cx="8128000" cy="2310825"/>
          </a:xfrm>
          <a:prstGeom prst="roundRect">
            <a:avLst/>
          </a:prstGeom>
          <a:solidFill>
            <a:srgbClr val="1E1E1E"/>
          </a:solidFill>
          <a:ln w="381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26BE-4789-43DB-9742-97BA279C2279}"/>
              </a:ext>
            </a:extLst>
          </p:cNvPr>
          <p:cNvSpPr txBox="1"/>
          <p:nvPr/>
        </p:nvSpPr>
        <p:spPr>
          <a:xfrm>
            <a:off x="698500" y="870002"/>
            <a:ext cx="7747000" cy="23083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FUNKSIONI REDUCE -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Shembulli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 Word Count</a:t>
            </a: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reduce_function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(key, values):</a:t>
            </a: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    total = sum(values)  #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Agrego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vlerat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    return (key, total)</a:t>
            </a:r>
          </a:p>
          <a:p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Shembull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Input:  ('data', [1, 1, 1, 1, 1, 1, 1, 1])</a:t>
            </a: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Output: ('data', 8)  â† 8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herÃ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«</a:t>
            </a:r>
          </a:p>
          <a:p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Shembull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Input:  ('big', [1, 1, 1, 1, 1])</a:t>
            </a: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# Output: ('big', 5)  â† 5 </a:t>
            </a:r>
            <a:r>
              <a:rPr lang="en-US" sz="1200" dirty="0" err="1">
                <a:solidFill>
                  <a:srgbClr val="DCDCDC"/>
                </a:solidFill>
                <a:latin typeface="Consolas" panose="020B0609020204030204" pitchFamily="49" charset="0"/>
              </a:rPr>
              <a:t>herÃ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«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726F95-AC24-41DE-B0A0-4E9AD8FED545}"/>
              </a:ext>
            </a:extLst>
          </p:cNvPr>
          <p:cNvSpPr/>
          <p:nvPr/>
        </p:nvSpPr>
        <p:spPr>
          <a:xfrm>
            <a:off x="508000" y="3429000"/>
            <a:ext cx="8128000" cy="1270000"/>
          </a:xfrm>
          <a:prstGeom prst="roundRect">
            <a:avLst/>
          </a:prstGeom>
          <a:solidFill>
            <a:srgbClr val="E6F0FF"/>
          </a:solidFill>
          <a:ln w="25400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189CD-472C-4DDB-8B42-1EDF69F0782C}"/>
              </a:ext>
            </a:extLst>
          </p:cNvPr>
          <p:cNvSpPr txBox="1"/>
          <p:nvPr/>
        </p:nvSpPr>
        <p:spPr>
          <a:xfrm>
            <a:off x="762000" y="3556000"/>
            <a:ext cx="762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400" b="1">
                <a:solidFill>
                  <a:srgbClr val="003C78"/>
                </a:solidFill>
              </a:rPr>
              <a:t>ðŸ” SI FUNKSIONON:</a:t>
            </a:r>
          </a:p>
          <a:p>
            <a:pPr algn="ctr"/>
            <a:r>
              <a:rPr lang="en-US" sz="1400" b="1">
                <a:solidFill>
                  <a:srgbClr val="003C78"/>
                </a:solidFill>
              </a:rPr>
              <a:t>Shuffle â†’ ('data', [1,1,1,1,1,1,1,1]) â†’</a:t>
            </a:r>
          </a:p>
          <a:p>
            <a:pPr algn="ctr"/>
            <a:r>
              <a:rPr lang="en-US" sz="1400" b="1">
                <a:solidFill>
                  <a:srgbClr val="003C78"/>
                </a:solidFill>
              </a:rPr>
              <a:t>REDUCE â†’ ('data', 8)</a:t>
            </a:r>
          </a:p>
          <a:p>
            <a:pPr algn="ctr"/>
            <a:r>
              <a:rPr lang="en-US" sz="1400" b="1">
                <a:solidFill>
                  <a:srgbClr val="003C78"/>
                </a:solidFill>
              </a:rPr>
              <a:t>Ã‡do key agrego tÃ« gjitha values nÃ« njÃ« rezultat final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4C758C-CAAC-40E5-9C36-17118AEA00FC}"/>
              </a:ext>
            </a:extLst>
          </p:cNvPr>
          <p:cNvSpPr/>
          <p:nvPr/>
        </p:nvSpPr>
        <p:spPr>
          <a:xfrm>
            <a:off x="508000" y="4953000"/>
            <a:ext cx="8128000" cy="152400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77BD0-8762-4C40-A18A-1718255DB3A7}"/>
              </a:ext>
            </a:extLst>
          </p:cNvPr>
          <p:cNvSpPr txBox="1"/>
          <p:nvPr/>
        </p:nvSpPr>
        <p:spPr>
          <a:xfrm>
            <a:off x="762000" y="4984284"/>
            <a:ext cx="7620000" cy="149271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 dirty="0" err="1">
                <a:solidFill>
                  <a:srgbClr val="643C00"/>
                </a:solidFill>
              </a:rPr>
              <a:t>âœ</a:t>
            </a:r>
            <a:r>
              <a:rPr lang="en-US" sz="1300" dirty="0">
                <a:solidFill>
                  <a:srgbClr val="643C00"/>
                </a:solidFill>
              </a:rPr>
              <a:t>¨ KARAKTERISTIKAT E FAZÃ‹S REDUCE:</a:t>
            </a:r>
          </a:p>
          <a:p>
            <a:r>
              <a:rPr lang="en-US" sz="1300" dirty="0">
                <a:solidFill>
                  <a:srgbClr val="643C00"/>
                </a:solidFill>
              </a:rPr>
              <a:t>â€¢ </a:t>
            </a:r>
            <a:r>
              <a:rPr lang="en-US" sz="1300" dirty="0" err="1">
                <a:solidFill>
                  <a:srgbClr val="643C00"/>
                </a:solidFill>
              </a:rPr>
              <a:t>Proceson</a:t>
            </a:r>
            <a:r>
              <a:rPr lang="en-US" sz="1300" dirty="0">
                <a:solidFill>
                  <a:srgbClr val="643C00"/>
                </a:solidFill>
              </a:rPr>
              <a:t> TÃ‹ GJITHA </a:t>
            </a:r>
            <a:r>
              <a:rPr lang="en-US" sz="1300" dirty="0" err="1">
                <a:solidFill>
                  <a:srgbClr val="643C00"/>
                </a:solidFill>
              </a:rPr>
              <a:t>vlerat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pÃ«r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njÃ</a:t>
            </a:r>
            <a:r>
              <a:rPr lang="en-US" sz="1300" dirty="0">
                <a:solidFill>
                  <a:srgbClr val="643C00"/>
                </a:solidFill>
              </a:rPr>
              <a:t>« KEY</a:t>
            </a:r>
          </a:p>
          <a:p>
            <a:r>
              <a:rPr lang="en-US" sz="1300" dirty="0">
                <a:solidFill>
                  <a:srgbClr val="643C00"/>
                </a:solidFill>
              </a:rPr>
              <a:t>â€¢ </a:t>
            </a:r>
            <a:r>
              <a:rPr lang="en-US" sz="1300" dirty="0" err="1">
                <a:solidFill>
                  <a:srgbClr val="643C00"/>
                </a:solidFill>
              </a:rPr>
              <a:t>Nxjerr</a:t>
            </a:r>
            <a:r>
              <a:rPr lang="en-US" sz="1300" dirty="0">
                <a:solidFill>
                  <a:srgbClr val="643C00"/>
                </a:solidFill>
              </a:rPr>
              <a:t> NJÃ‹ </a:t>
            </a:r>
            <a:r>
              <a:rPr lang="en-US" sz="1300" dirty="0" err="1">
                <a:solidFill>
                  <a:srgbClr val="643C00"/>
                </a:solidFill>
              </a:rPr>
              <a:t>rezultat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pÃ«r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Ã§do</a:t>
            </a:r>
            <a:r>
              <a:rPr lang="en-US" sz="1300" dirty="0">
                <a:solidFill>
                  <a:srgbClr val="643C00"/>
                </a:solidFill>
              </a:rPr>
              <a:t> key</a:t>
            </a:r>
          </a:p>
          <a:p>
            <a:r>
              <a:rPr lang="en-US" sz="1300" dirty="0">
                <a:solidFill>
                  <a:srgbClr val="643C00"/>
                </a:solidFill>
              </a:rPr>
              <a:t>â€¢ </a:t>
            </a:r>
            <a:r>
              <a:rPr lang="en-US" sz="1300" dirty="0" err="1">
                <a:solidFill>
                  <a:srgbClr val="643C00"/>
                </a:solidFill>
              </a:rPr>
              <a:t>ShumÃ</a:t>
            </a:r>
            <a:r>
              <a:rPr lang="en-US" sz="1300" dirty="0">
                <a:solidFill>
                  <a:srgbClr val="643C00"/>
                </a:solidFill>
              </a:rPr>
              <a:t>« reducer-a </a:t>
            </a:r>
            <a:r>
              <a:rPr lang="en-US" sz="1300" dirty="0" err="1">
                <a:solidFill>
                  <a:srgbClr val="643C00"/>
                </a:solidFill>
              </a:rPr>
              <a:t>ekzekutohen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nÃ</a:t>
            </a:r>
            <a:r>
              <a:rPr lang="en-US" sz="1300" dirty="0">
                <a:solidFill>
                  <a:srgbClr val="643C00"/>
                </a:solidFill>
              </a:rPr>
              <a:t>« </a:t>
            </a:r>
            <a:r>
              <a:rPr lang="en-US" sz="1300" dirty="0" err="1">
                <a:solidFill>
                  <a:srgbClr val="643C00"/>
                </a:solidFill>
              </a:rPr>
              <a:t>mÃ«nyrÃ</a:t>
            </a:r>
            <a:r>
              <a:rPr lang="en-US" sz="1300" dirty="0">
                <a:solidFill>
                  <a:srgbClr val="643C00"/>
                </a:solidFill>
              </a:rPr>
              <a:t>« PARALELE</a:t>
            </a:r>
          </a:p>
          <a:p>
            <a:r>
              <a:rPr lang="en-US" sz="1300" dirty="0">
                <a:solidFill>
                  <a:srgbClr val="643C00"/>
                </a:solidFill>
              </a:rPr>
              <a:t>â€¢ </a:t>
            </a:r>
            <a:r>
              <a:rPr lang="en-US" sz="1300" dirty="0" err="1">
                <a:solidFill>
                  <a:srgbClr val="643C00"/>
                </a:solidFill>
              </a:rPr>
              <a:t>Ã‡do</a:t>
            </a:r>
            <a:r>
              <a:rPr lang="en-US" sz="1300" dirty="0">
                <a:solidFill>
                  <a:srgbClr val="643C00"/>
                </a:solidFill>
              </a:rPr>
              <a:t> reducer </a:t>
            </a:r>
            <a:r>
              <a:rPr lang="en-US" sz="1300" dirty="0" err="1">
                <a:solidFill>
                  <a:srgbClr val="643C00"/>
                </a:solidFill>
              </a:rPr>
              <a:t>trajton</a:t>
            </a:r>
            <a:r>
              <a:rPr lang="en-US" sz="1300" dirty="0">
                <a:solidFill>
                  <a:srgbClr val="643C00"/>
                </a:solidFill>
              </a:rPr>
              <a:t> key-a </a:t>
            </a:r>
            <a:r>
              <a:rPr lang="en-US" sz="1300" dirty="0" err="1">
                <a:solidFill>
                  <a:srgbClr val="643C00"/>
                </a:solidFill>
              </a:rPr>
              <a:t>tÃ</a:t>
            </a:r>
            <a:r>
              <a:rPr lang="en-US" sz="1300" dirty="0">
                <a:solidFill>
                  <a:srgbClr val="643C00"/>
                </a:solidFill>
              </a:rPr>
              <a:t>« </a:t>
            </a:r>
            <a:r>
              <a:rPr lang="en-US" sz="1300" dirty="0" err="1">
                <a:solidFill>
                  <a:srgbClr val="643C00"/>
                </a:solidFill>
              </a:rPr>
              <a:t>ndryshme</a:t>
            </a:r>
            <a:endParaRPr lang="en-US" sz="1300" dirty="0">
              <a:solidFill>
                <a:srgbClr val="643C00"/>
              </a:solidFill>
            </a:endParaRPr>
          </a:p>
          <a:p>
            <a:r>
              <a:rPr lang="en-US" sz="1300" dirty="0">
                <a:solidFill>
                  <a:srgbClr val="643C00"/>
                </a:solidFill>
              </a:rPr>
              <a:t>â€¢ Output final </a:t>
            </a:r>
            <a:r>
              <a:rPr lang="en-US" sz="1300" dirty="0" err="1">
                <a:solidFill>
                  <a:srgbClr val="643C00"/>
                </a:solidFill>
              </a:rPr>
              <a:t>Ã«shtÃ</a:t>
            </a:r>
            <a:r>
              <a:rPr lang="en-US" sz="1300" dirty="0">
                <a:solidFill>
                  <a:srgbClr val="643C00"/>
                </a:solidFill>
              </a:rPr>
              <a:t>« </a:t>
            </a:r>
            <a:r>
              <a:rPr lang="en-US" sz="1300" dirty="0" err="1">
                <a:solidFill>
                  <a:srgbClr val="643C00"/>
                </a:solidFill>
              </a:rPr>
              <a:t>i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rradhitur</a:t>
            </a:r>
            <a:r>
              <a:rPr lang="en-US" sz="1300" dirty="0">
                <a:solidFill>
                  <a:srgbClr val="643C00"/>
                </a:solidFill>
              </a:rPr>
              <a:t> </a:t>
            </a:r>
            <a:r>
              <a:rPr lang="en-US" sz="1300" dirty="0" err="1">
                <a:solidFill>
                  <a:srgbClr val="643C00"/>
                </a:solidFill>
              </a:rPr>
              <a:t>sipas</a:t>
            </a:r>
            <a:r>
              <a:rPr lang="en-US" sz="1300" dirty="0">
                <a:solidFill>
                  <a:srgbClr val="643C00"/>
                </a:solidFill>
              </a:rPr>
              <a:t> key</a:t>
            </a:r>
          </a:p>
          <a:p>
            <a:r>
              <a:rPr lang="en-US" sz="1300" dirty="0">
                <a:solidFill>
                  <a:srgbClr val="643C00"/>
                </a:solidFill>
              </a:rPr>
              <a:t>â€¢ REZULTATI YNÃ‹: 51 </a:t>
            </a:r>
            <a:r>
              <a:rPr lang="en-US" sz="1300" dirty="0" err="1">
                <a:solidFill>
                  <a:srgbClr val="643C00"/>
                </a:solidFill>
              </a:rPr>
              <a:t>fjalÃ</a:t>
            </a:r>
            <a:r>
              <a:rPr lang="en-US" sz="1300" dirty="0">
                <a:solidFill>
                  <a:srgbClr val="643C00"/>
                </a:solidFill>
              </a:rPr>
              <a:t>« </a:t>
            </a:r>
            <a:r>
              <a:rPr lang="en-US" sz="1300" dirty="0" err="1">
                <a:solidFill>
                  <a:srgbClr val="643C00"/>
                </a:solidFill>
              </a:rPr>
              <a:t>unike</a:t>
            </a:r>
            <a:r>
              <a:rPr lang="en-US" sz="1300" dirty="0">
                <a:solidFill>
                  <a:srgbClr val="643C00"/>
                </a:solidFill>
              </a:rPr>
              <a:t> me </a:t>
            </a:r>
            <a:r>
              <a:rPr lang="en-US" sz="1300" dirty="0" err="1">
                <a:solidFill>
                  <a:srgbClr val="643C00"/>
                </a:solidFill>
              </a:rPr>
              <a:t>numÃ«rimet</a:t>
            </a:r>
            <a:r>
              <a:rPr lang="en-US" sz="1300" dirty="0">
                <a:solidFill>
                  <a:srgbClr val="643C00"/>
                </a:solidFill>
              </a:rPr>
              <a:t> e </a:t>
            </a:r>
            <a:r>
              <a:rPr lang="en-US" sz="1300" dirty="0" err="1">
                <a:solidFill>
                  <a:srgbClr val="643C00"/>
                </a:solidFill>
              </a:rPr>
              <a:t>tyre</a:t>
            </a:r>
            <a:endParaRPr lang="en-US" sz="1300" dirty="0">
              <a:solidFill>
                <a:srgbClr val="64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4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F21F65-B7EF-4141-AD3A-D27D74C0418D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87DD1-157D-4241-874D-9FC102B734CA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ðŸ“Š RASTI I AVANCUAR: ANALIZA E SKEDARÃ‹VE LOG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CAF3A5-82B5-42AC-A491-0E1B8EF7B939}"/>
              </a:ext>
            </a:extLst>
          </p:cNvPr>
          <p:cNvSpPr/>
          <p:nvPr/>
        </p:nvSpPr>
        <p:spPr>
          <a:xfrm>
            <a:off x="508000" y="1016000"/>
            <a:ext cx="3937000" cy="1651000"/>
          </a:xfrm>
          <a:prstGeom prst="roundRect">
            <a:avLst/>
          </a:prstGeom>
          <a:solidFill>
            <a:srgbClr val="F0FFF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8B45D-388B-4BB5-8284-8B448ED32C52}"/>
              </a:ext>
            </a:extLst>
          </p:cNvPr>
          <p:cNvSpPr txBox="1"/>
          <p:nvPr/>
        </p:nvSpPr>
        <p:spPr>
          <a:xfrm>
            <a:off x="698500" y="1143000"/>
            <a:ext cx="3556000" cy="13849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005000"/>
                </a:solidFill>
              </a:rPr>
              <a:t>JOB 1: SHPÃ‹RNDARJA E KODEVE HTTP</a:t>
            </a:r>
          </a:p>
          <a:p>
            <a:r>
              <a:rPr lang="en-US" sz="1200">
                <a:solidFill>
                  <a:srgbClr val="005000"/>
                </a:solidFill>
              </a:rPr>
              <a:t>âœ… HTTP 200: 7 kÃ«rkesa (70%)</a:t>
            </a:r>
          </a:p>
          <a:p>
            <a:r>
              <a:rPr lang="en-US" sz="1200">
                <a:solidFill>
                  <a:srgbClr val="005000"/>
                </a:solidFill>
              </a:rPr>
              <a:t>âŒ HTTP 404: 1 kÃ«rkesÃ« (10%)</a:t>
            </a:r>
          </a:p>
          <a:p>
            <a:r>
              <a:rPr lang="en-US" sz="1200">
                <a:solidFill>
                  <a:srgbClr val="005000"/>
                </a:solidFill>
              </a:rPr>
              <a:t>âš ï¸ HTTP 500: 1 kÃ«rkesÃ« (10%)</a:t>
            </a:r>
          </a:p>
          <a:p>
            <a:r>
              <a:rPr lang="en-US" sz="1200">
                <a:solidFill>
                  <a:srgbClr val="005000"/>
                </a:solidFill>
              </a:rPr>
              <a:t>ðŸš« HTTP 403: 1 kÃ«rkesÃ« (10%)</a:t>
            </a:r>
          </a:p>
          <a:p>
            <a:endParaRPr lang="en-US" sz="1200">
              <a:solidFill>
                <a:srgbClr val="005000"/>
              </a:solidFill>
            </a:endParaRPr>
          </a:p>
          <a:p>
            <a:r>
              <a:rPr lang="en-US" sz="1200">
                <a:solidFill>
                  <a:srgbClr val="005000"/>
                </a:solidFill>
              </a:rPr>
              <a:t>Analiza: 70% sukses, 30% gabime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E458C1-3B08-4591-94CC-887A2845ADD2}"/>
              </a:ext>
            </a:extLst>
          </p:cNvPr>
          <p:cNvSpPr/>
          <p:nvPr/>
        </p:nvSpPr>
        <p:spPr>
          <a:xfrm>
            <a:off x="4699000" y="1016000"/>
            <a:ext cx="3937000" cy="1651000"/>
          </a:xfrm>
          <a:prstGeom prst="roundRect">
            <a:avLst/>
          </a:prstGeom>
          <a:solidFill>
            <a:srgbClr val="FFF5E6"/>
          </a:solidFill>
          <a:ln w="381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E0256-3312-4E72-8211-0B2A433D9BBB}"/>
              </a:ext>
            </a:extLst>
          </p:cNvPr>
          <p:cNvSpPr txBox="1"/>
          <p:nvPr/>
        </p:nvSpPr>
        <p:spPr>
          <a:xfrm>
            <a:off x="4889500" y="1143000"/>
            <a:ext cx="3556000" cy="13849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643C00"/>
                </a:solidFill>
                <a:latin typeface="Consolas" panose="020B0609020204030204" pitchFamily="49" charset="0"/>
              </a:rPr>
              <a:t>JOB 2: BANDWIDTH PÃ‹R IP</a:t>
            </a:r>
          </a:p>
          <a:p>
            <a:r>
              <a:rPr lang="en-US" sz="1200">
                <a:solidFill>
                  <a:srgbClr val="643C00"/>
                </a:solidFill>
                <a:latin typeface="Consolas" panose="020B0609020204030204" pitchFamily="49" charset="0"/>
              </a:rPr>
              <a:t>192.168.1.100: 4.00 KB</a:t>
            </a:r>
          </a:p>
          <a:p>
            <a:r>
              <a:rPr lang="en-US" sz="1200">
                <a:solidFill>
                  <a:srgbClr val="643C00"/>
                </a:solidFill>
                <a:latin typeface="Consolas" panose="020B0609020204030204" pitchFamily="49" charset="0"/>
              </a:rPr>
              <a:t>192.168.1.102: 4.00 KB</a:t>
            </a:r>
          </a:p>
          <a:p>
            <a:r>
              <a:rPr lang="en-US" sz="1200">
                <a:solidFill>
                  <a:srgbClr val="643C00"/>
                </a:solidFill>
                <a:latin typeface="Consolas" panose="020B0609020204030204" pitchFamily="49" charset="0"/>
              </a:rPr>
              <a:t>192.168.1.103: 3.00 KB</a:t>
            </a:r>
          </a:p>
          <a:p>
            <a:r>
              <a:rPr lang="en-US" sz="1200">
                <a:solidFill>
                  <a:srgbClr val="643C00"/>
                </a:solidFill>
                <a:latin typeface="Consolas" panose="020B0609020204030204" pitchFamily="49" charset="0"/>
              </a:rPr>
              <a:t>192.168.1.101: 2.50 KB</a:t>
            </a:r>
          </a:p>
          <a:p>
            <a:endParaRPr lang="en-US" sz="1200">
              <a:solidFill>
                <a:srgbClr val="643C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643C00"/>
                </a:solidFill>
                <a:latin typeface="Consolas" panose="020B0609020204030204" pitchFamily="49" charset="0"/>
              </a:rPr>
              <a:t>Total bandwidth: 13.50 KB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59D17A-7550-49AC-A1D9-F4B752B2C194}"/>
              </a:ext>
            </a:extLst>
          </p:cNvPr>
          <p:cNvSpPr/>
          <p:nvPr/>
        </p:nvSpPr>
        <p:spPr>
          <a:xfrm>
            <a:off x="508000" y="2921000"/>
            <a:ext cx="3937000" cy="1651000"/>
          </a:xfrm>
          <a:prstGeom prst="roundRect">
            <a:avLst/>
          </a:prstGeom>
          <a:solidFill>
            <a:srgbClr val="F0F8FF"/>
          </a:solidFill>
          <a:ln w="381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835BE-7554-46FD-B3D6-7CB8F769BAC7}"/>
              </a:ext>
            </a:extLst>
          </p:cNvPr>
          <p:cNvSpPr txBox="1"/>
          <p:nvPr/>
        </p:nvSpPr>
        <p:spPr>
          <a:xfrm>
            <a:off x="698500" y="3048000"/>
            <a:ext cx="3556000" cy="13849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003C78"/>
                </a:solidFill>
              </a:rPr>
              <a:t>JOB 3: URL-TÃ‹ MÃ‹ POPULLI</a:t>
            </a:r>
          </a:p>
          <a:p>
            <a:r>
              <a:rPr lang="en-US" sz="1200">
                <a:solidFill>
                  <a:srgbClr val="003C78"/>
                </a:solidFill>
              </a:rPr>
              <a:t>ðŸ  /home:     2 vizita</a:t>
            </a:r>
          </a:p>
          <a:p>
            <a:r>
              <a:rPr lang="en-US" sz="1200">
                <a:solidFill>
                  <a:srgbClr val="003C78"/>
                </a:solidFill>
              </a:rPr>
              <a:t>ðŸ›’ /products: 1 vizitÃ«</a:t>
            </a:r>
          </a:p>
          <a:p>
            <a:r>
              <a:rPr lang="en-US" sz="1200">
                <a:solidFill>
                  <a:srgbClr val="003C78"/>
                </a:solidFill>
              </a:rPr>
              <a:t>âš™ï¸ /services: 1 vizitÃ«</a:t>
            </a:r>
          </a:p>
          <a:p>
            <a:r>
              <a:rPr lang="en-US" sz="1200">
                <a:solidFill>
                  <a:srgbClr val="003C78"/>
                </a:solidFill>
              </a:rPr>
              <a:t>ðŸ“§ /contact:  1 vizitÃ«</a:t>
            </a:r>
          </a:p>
          <a:p>
            <a:endParaRPr lang="en-US" sz="1200">
              <a:solidFill>
                <a:srgbClr val="003C78"/>
              </a:solidFill>
            </a:endParaRPr>
          </a:p>
          <a:p>
            <a:r>
              <a:rPr lang="en-US" sz="1200">
                <a:solidFill>
                  <a:srgbClr val="003C78"/>
                </a:solidFill>
              </a:rPr>
              <a:t>Faqja mÃ« e vizituar: /home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84ADFE-9907-47D0-92FC-CDB69A1BE947}"/>
              </a:ext>
            </a:extLst>
          </p:cNvPr>
          <p:cNvSpPr/>
          <p:nvPr/>
        </p:nvSpPr>
        <p:spPr>
          <a:xfrm>
            <a:off x="4699000" y="2921000"/>
            <a:ext cx="3937000" cy="1651000"/>
          </a:xfrm>
          <a:prstGeom prst="roundRect">
            <a:avLst/>
          </a:prstGeom>
          <a:solidFill>
            <a:srgbClr val="FFFAF0"/>
          </a:solidFill>
          <a:ln w="38100">
            <a:solidFill>
              <a:srgbClr val="B8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7982B-3B3E-4A4D-B83F-B967C8AD5A28}"/>
              </a:ext>
            </a:extLst>
          </p:cNvPr>
          <p:cNvSpPr txBox="1"/>
          <p:nvPr/>
        </p:nvSpPr>
        <p:spPr>
          <a:xfrm>
            <a:off x="4889500" y="3048000"/>
            <a:ext cx="3556000" cy="13849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503C00"/>
                </a:solidFill>
              </a:rPr>
              <a:t>ðŸ”§ SI FUNKSIONON:</a:t>
            </a:r>
          </a:p>
          <a:p>
            <a:r>
              <a:rPr lang="en-US" sz="1200">
                <a:solidFill>
                  <a:srgbClr val="503C00"/>
                </a:solidFill>
              </a:rPr>
              <a:t>1. MAP: Parse log lines</a:t>
            </a:r>
          </a:p>
          <a:p>
            <a:r>
              <a:rPr lang="en-US" sz="1200">
                <a:solidFill>
                  <a:srgbClr val="503C00"/>
                </a:solidFill>
              </a:rPr>
              <a:t>2. Extract key (status/IP/URL)</a:t>
            </a:r>
          </a:p>
          <a:p>
            <a:r>
              <a:rPr lang="en-US" sz="1200">
                <a:solidFill>
                  <a:srgbClr val="503C00"/>
                </a:solidFill>
              </a:rPr>
              <a:t>3. SHUFFLE: Group by key</a:t>
            </a:r>
          </a:p>
          <a:p>
            <a:r>
              <a:rPr lang="en-US" sz="1200">
                <a:solidFill>
                  <a:srgbClr val="503C00"/>
                </a:solidFill>
              </a:rPr>
              <a:t>4. REDUCE: Count/Sum values</a:t>
            </a:r>
          </a:p>
          <a:p>
            <a:endParaRPr lang="en-US" sz="1200">
              <a:solidFill>
                <a:srgbClr val="503C00"/>
              </a:solidFill>
            </a:endParaRPr>
          </a:p>
          <a:p>
            <a:r>
              <a:rPr lang="en-US" sz="1200">
                <a:solidFill>
                  <a:srgbClr val="503C00"/>
                </a:solidFill>
              </a:rPr>
              <a:t>TÃ‹ NJÃ‹JTIT PATTERN, PROBLEME TÃ‹ NDRYSHME!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7AA145-BF56-4128-8A44-9E93023E89F0}"/>
              </a:ext>
            </a:extLst>
          </p:cNvPr>
          <p:cNvSpPr/>
          <p:nvPr/>
        </p:nvSpPr>
        <p:spPr>
          <a:xfrm>
            <a:off x="508000" y="4826000"/>
            <a:ext cx="8128000" cy="1524000"/>
          </a:xfrm>
          <a:prstGeom prst="roundRect">
            <a:avLst/>
          </a:prstGeom>
          <a:solidFill>
            <a:srgbClr val="FFFFE0"/>
          </a:solidFill>
          <a:ln w="38100"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ABCB1B-89EA-4DB5-B895-56E033CB4706}"/>
              </a:ext>
            </a:extLst>
          </p:cNvPr>
          <p:cNvSpPr txBox="1"/>
          <p:nvPr/>
        </p:nvSpPr>
        <p:spPr>
          <a:xfrm>
            <a:off x="762000" y="4953000"/>
            <a:ext cx="7620000" cy="129266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503C00"/>
                </a:solidFill>
              </a:rPr>
              <a:t>ðŸ’¡ NJOHURITÃ‹ E FITUARA:</a:t>
            </a:r>
          </a:p>
          <a:p>
            <a:r>
              <a:rPr lang="en-US" sz="1300">
                <a:solidFill>
                  <a:srgbClr val="503C00"/>
                </a:solidFill>
              </a:rPr>
              <a:t>â€¢ TRE PUNÃ‹ MapReduce tÃ« ndryshme nÃ« tÃ« njÃ«jtin dataset log</a:t>
            </a:r>
          </a:p>
          <a:p>
            <a:r>
              <a:rPr lang="en-US" sz="1300">
                <a:solidFill>
                  <a:srgbClr val="503C00"/>
                </a:solidFill>
              </a:rPr>
              <a:t>â€¢ Ã‡do punÃ« nxjerr insights tÃ« ndryshme: Sukses, Konsum, Popularitet</a:t>
            </a:r>
          </a:p>
          <a:p>
            <a:r>
              <a:rPr lang="en-US" sz="1300">
                <a:solidFill>
                  <a:srgbClr val="503C00"/>
                </a:solidFill>
              </a:rPr>
              <a:t>â€¢ Demonstron FLEKSIBILITETIN e MapReduce pÃ«r agregime tÃ« ndryshme</a:t>
            </a:r>
          </a:p>
          <a:p>
            <a:r>
              <a:rPr lang="en-US" sz="1300">
                <a:solidFill>
                  <a:srgbClr val="503C00"/>
                </a:solidFill>
              </a:rPr>
              <a:t>â€¢ E njÃ«jta paradigmÃ« zbatohet pÃ«r miliona rekorde nÃ« kohÃ« reale</a:t>
            </a:r>
          </a:p>
          <a:p>
            <a:r>
              <a:rPr lang="en-US" sz="1300">
                <a:solidFill>
                  <a:srgbClr val="503C00"/>
                </a:solidFill>
              </a:rPr>
              <a:t>â€¢ PÃ«rdoret nga Google, Facebook, Amazon pÃ«r analizÃ«n e log-eve</a:t>
            </a:r>
          </a:p>
        </p:txBody>
      </p:sp>
    </p:spTree>
    <p:extLst>
      <p:ext uri="{BB962C8B-B14F-4D97-AF65-F5344CB8AC3E}">
        <p14:creationId xmlns:p14="http://schemas.microsoft.com/office/powerpoint/2010/main" val="250917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B02A8D-4CEE-4CAE-929E-125C55AA770C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1E718-9D1E-4B32-98ED-D0CD8C652FD3}"/>
              </a:ext>
            </a:extLst>
          </p:cNvPr>
          <p:cNvSpPr txBox="1"/>
          <p:nvPr/>
        </p:nvSpPr>
        <p:spPr>
          <a:xfrm>
            <a:off x="254000" y="152400"/>
            <a:ext cx="8636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ðŸŽ¨ MODELET E ZAKONSHME MAPREDUCE (Kap. 4.3)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894C95-A3AA-4E2A-B870-BD4BD8157E1D}"/>
              </a:ext>
            </a:extLst>
          </p:cNvPr>
          <p:cNvSpPr/>
          <p:nvPr/>
        </p:nvSpPr>
        <p:spPr>
          <a:xfrm>
            <a:off x="508000" y="1016000"/>
            <a:ext cx="8128000" cy="889000"/>
          </a:xfrm>
          <a:prstGeom prst="roundRect">
            <a:avLst/>
          </a:prstGeom>
          <a:solidFill>
            <a:srgbClr val="F0FFF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CDC71-8EA3-49BF-BFE6-7F3047BF89F5}"/>
              </a:ext>
            </a:extLst>
          </p:cNvPr>
          <p:cNvSpPr txBox="1"/>
          <p:nvPr/>
        </p:nvSpPr>
        <p:spPr>
          <a:xfrm>
            <a:off x="698500" y="1117600"/>
            <a:ext cx="7747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005000"/>
                </a:solidFill>
              </a:rPr>
              <a:t>1ï¸âƒ£ NUMÃ‹RIMI &amp; PÃ‹RMBLEDHJA (Counting &amp; Summarizing)</a:t>
            </a:r>
          </a:p>
          <a:p>
            <a:r>
              <a:rPr lang="en-US" sz="1300">
                <a:solidFill>
                  <a:srgbClr val="005000"/>
                </a:solidFill>
              </a:rPr>
              <a:t>   Shembuj: Word Count, Analiza Log, Aktiviteti PÃ«rdoruesit</a:t>
            </a:r>
          </a:p>
          <a:p>
            <a:r>
              <a:rPr lang="en-US" sz="1300">
                <a:solidFill>
                  <a:srgbClr val="005000"/>
                </a:solidFill>
              </a:rPr>
              <a:t>   Pattern: (key, 1) â†’ (key, sum)  |  PÃ«rdorimi: 40% e rasteve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F20E66-5BA3-49E5-B64A-959E718BF829}"/>
              </a:ext>
            </a:extLst>
          </p:cNvPr>
          <p:cNvSpPr/>
          <p:nvPr/>
        </p:nvSpPr>
        <p:spPr>
          <a:xfrm>
            <a:off x="508000" y="2032000"/>
            <a:ext cx="8128000" cy="889000"/>
          </a:xfrm>
          <a:prstGeom prst="roundRect">
            <a:avLst/>
          </a:prstGeom>
          <a:solidFill>
            <a:srgbClr val="FFF5E6"/>
          </a:solidFill>
          <a:ln w="254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D7FEA-2B9C-4BD8-AA95-2137C913F6E9}"/>
              </a:ext>
            </a:extLst>
          </p:cNvPr>
          <p:cNvSpPr txBox="1"/>
          <p:nvPr/>
        </p:nvSpPr>
        <p:spPr>
          <a:xfrm>
            <a:off x="698500" y="2133600"/>
            <a:ext cx="7747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643C00"/>
                </a:solidFill>
              </a:rPr>
              <a:t>2ï¸âƒ£ FILTRIMI &amp; KÃ‹RKIMI (Filtering &amp; Searching)</a:t>
            </a:r>
          </a:p>
          <a:p>
            <a:r>
              <a:rPr lang="en-US" sz="1300">
                <a:solidFill>
                  <a:srgbClr val="643C00"/>
                </a:solidFill>
              </a:rPr>
              <a:t>   Shembuj: Filtrimi i Gabimeve, Validimi i tÃ« DhÃ«nave, KÃ«rkimi</a:t>
            </a:r>
          </a:p>
          <a:p>
            <a:r>
              <a:rPr lang="en-US" sz="1300">
                <a:solidFill>
                  <a:srgbClr val="643C00"/>
                </a:solidFill>
              </a:rPr>
              <a:t>   Pattern: (key, record) if condition  |  PÃ«rdorimi: 25% e rasteve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0B5CDC-DCDC-4C44-9559-A5920CB0F9B4}"/>
              </a:ext>
            </a:extLst>
          </p:cNvPr>
          <p:cNvSpPr/>
          <p:nvPr/>
        </p:nvSpPr>
        <p:spPr>
          <a:xfrm>
            <a:off x="508000" y="3048000"/>
            <a:ext cx="8128000" cy="88900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1D51-EF7C-4511-AAB3-9E6556600E99}"/>
              </a:ext>
            </a:extLst>
          </p:cNvPr>
          <p:cNvSpPr txBox="1"/>
          <p:nvPr/>
        </p:nvSpPr>
        <p:spPr>
          <a:xfrm>
            <a:off x="698500" y="3149600"/>
            <a:ext cx="7747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003C78"/>
                </a:solidFill>
              </a:rPr>
              <a:t>3ï¸âƒ£ RENDITJA &amp; KLASIFIKIMI (Sorting &amp; Ranking)</a:t>
            </a:r>
          </a:p>
          <a:p>
            <a:r>
              <a:rPr lang="en-US" sz="1300">
                <a:solidFill>
                  <a:srgbClr val="003C78"/>
                </a:solidFill>
              </a:rPr>
              <a:t>   Shembuj: Top-K, Leaderboards, Rezultate KÃ«rkimi, Renditje</a:t>
            </a:r>
          </a:p>
          <a:p>
            <a:r>
              <a:rPr lang="en-US" sz="1300">
                <a:solidFill>
                  <a:srgbClr val="003C78"/>
                </a:solidFill>
              </a:rPr>
              <a:t>   Pattern: (score, record) â†’ sorted list  |  PÃ«rdorimi: 15% e rasteve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4E48E9-50C8-46F3-96AB-7F8666DA17C8}"/>
              </a:ext>
            </a:extLst>
          </p:cNvPr>
          <p:cNvSpPr/>
          <p:nvPr/>
        </p:nvSpPr>
        <p:spPr>
          <a:xfrm>
            <a:off x="508000" y="4064000"/>
            <a:ext cx="8128000" cy="889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F5B3B-1951-4BFE-A474-541A4D5061E3}"/>
              </a:ext>
            </a:extLst>
          </p:cNvPr>
          <p:cNvSpPr txBox="1"/>
          <p:nvPr/>
        </p:nvSpPr>
        <p:spPr>
          <a:xfrm>
            <a:off x="698500" y="4165600"/>
            <a:ext cx="7747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501478"/>
                </a:solidFill>
              </a:rPr>
              <a:t>4ï¸âƒ£ BASHKIMI &amp; INTEGRIMI (Joining &amp; Merging)</a:t>
            </a:r>
          </a:p>
          <a:p>
            <a:r>
              <a:rPr lang="en-US" sz="1300">
                <a:solidFill>
                  <a:srgbClr val="501478"/>
                </a:solidFill>
              </a:rPr>
              <a:t>   Shembuj: Database Joins, Integrimi i tÃ« DhÃ«nave, Lidhja e Tabelave</a:t>
            </a:r>
          </a:p>
          <a:p>
            <a:r>
              <a:rPr lang="en-US" sz="1300">
                <a:solidFill>
                  <a:srgbClr val="501478"/>
                </a:solidFill>
              </a:rPr>
              <a:t>   Pattern: (join_key, (source, record))  |  PÃ«rdorimi: 12% e rasteve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B14503-F60C-41F9-8BD4-B6B900DBD6F9}"/>
              </a:ext>
            </a:extLst>
          </p:cNvPr>
          <p:cNvSpPr/>
          <p:nvPr/>
        </p:nvSpPr>
        <p:spPr>
          <a:xfrm>
            <a:off x="508000" y="5080000"/>
            <a:ext cx="8128000" cy="88900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B88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220D5-CC8F-48EF-A9FD-8604ACA5E850}"/>
              </a:ext>
            </a:extLst>
          </p:cNvPr>
          <p:cNvSpPr txBox="1"/>
          <p:nvPr/>
        </p:nvSpPr>
        <p:spPr>
          <a:xfrm>
            <a:off x="698500" y="5181600"/>
            <a:ext cx="7747000" cy="6924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300">
                <a:solidFill>
                  <a:srgbClr val="503C00"/>
                </a:solidFill>
              </a:rPr>
              <a:t>5ï¸âƒ£ GRUPIMI &amp; AGREGIMI (Grouping &amp; Aggregation)</a:t>
            </a:r>
          </a:p>
          <a:p>
            <a:r>
              <a:rPr lang="en-US" sz="1300">
                <a:solidFill>
                  <a:srgbClr val="503C00"/>
                </a:solidFill>
              </a:rPr>
              <a:t>   Shembuj: GROUP BY SQL, Shitjet sipas Rajonit, Statistika</a:t>
            </a:r>
          </a:p>
          <a:p>
            <a:r>
              <a:rPr lang="en-US" sz="1300">
                <a:solidFill>
                  <a:srgbClr val="503C00"/>
                </a:solidFill>
              </a:rPr>
              <a:t>   Pattern: (group_key, value) â†’ (group_key, aggregate)  |  PÃ«rdorimi: 8% e rasteve</a:t>
            </a:r>
          </a:p>
        </p:txBody>
      </p:sp>
    </p:spTree>
    <p:extLst>
      <p:ext uri="{BB962C8B-B14F-4D97-AF65-F5344CB8AC3E}">
        <p14:creationId xmlns:p14="http://schemas.microsoft.com/office/powerpoint/2010/main" val="19316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2806</Words>
  <Application>Microsoft Office PowerPoint</Application>
  <PresentationFormat>Custom</PresentationFormat>
  <Paragraphs>332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2025-10-26T22:44:53Z</dcterms:created>
  <dcterms:modified xsi:type="dcterms:W3CDTF">2025-10-26T22:45:51Z</dcterms:modified>
</cp:coreProperties>
</file>