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62" r:id="rId5"/>
    <p:sldId id="256" r:id="rId6"/>
    <p:sldId id="263" r:id="rId7"/>
    <p:sldId id="264" r:id="rId8"/>
    <p:sldId id="259" r:id="rId9"/>
    <p:sldId id="260" r:id="rId10"/>
    <p:sldId id="266" r:id="rId11"/>
    <p:sldId id="265" r:id="rId12"/>
    <p:sldId id="258"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1F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5897"/>
  </p:normalViewPr>
  <p:slideViewPr>
    <p:cSldViewPr snapToGrid="0" snapToObjects="1">
      <p:cViewPr varScale="1">
        <p:scale>
          <a:sx n="95" d="100"/>
          <a:sy n="95" d="100"/>
        </p:scale>
        <p:origin x="68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FD30-77FF-214E-B950-C293904812F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618D83B-D30E-2644-994C-09EA8DF21E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AE298DC-0D14-204E-93A3-E944B5DEE230}"/>
              </a:ext>
            </a:extLst>
          </p:cNvPr>
          <p:cNvSpPr>
            <a:spLocks noGrp="1"/>
          </p:cNvSpPr>
          <p:nvPr>
            <p:ph type="dt" sz="half" idx="10"/>
          </p:nvPr>
        </p:nvSpPr>
        <p:spPr/>
        <p:txBody>
          <a:bodyPr/>
          <a:lstStyle/>
          <a:p>
            <a:fld id="{F82E93AF-EB68-4B41-9996-9A538BB6ADB2}" type="datetimeFigureOut">
              <a:rPr lang="en-US" smtClean="0"/>
              <a:t>3/27/21</a:t>
            </a:fld>
            <a:endParaRPr lang="en-US"/>
          </a:p>
        </p:txBody>
      </p:sp>
      <p:sp>
        <p:nvSpPr>
          <p:cNvPr id="5" name="Footer Placeholder 4">
            <a:extLst>
              <a:ext uri="{FF2B5EF4-FFF2-40B4-BE49-F238E27FC236}">
                <a16:creationId xmlns:a16="http://schemas.microsoft.com/office/drawing/2014/main" id="{A592E208-86D9-C340-A3FC-F16423C03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FFFFF-7D1F-ED42-A902-90F173581CBC}"/>
              </a:ext>
            </a:extLst>
          </p:cNvPr>
          <p:cNvSpPr>
            <a:spLocks noGrp="1"/>
          </p:cNvSpPr>
          <p:nvPr>
            <p:ph type="sldNum" sz="quarter" idx="12"/>
          </p:nvPr>
        </p:nvSpPr>
        <p:spPr/>
        <p:txBody>
          <a:bodyPr/>
          <a:lstStyle/>
          <a:p>
            <a:fld id="{396A26BD-555F-A545-93C2-F55BBDE951EB}" type="slidenum">
              <a:rPr lang="en-US" smtClean="0"/>
              <a:t>‹#›</a:t>
            </a:fld>
            <a:endParaRPr lang="en-US"/>
          </a:p>
        </p:txBody>
      </p:sp>
    </p:spTree>
    <p:extLst>
      <p:ext uri="{BB962C8B-B14F-4D97-AF65-F5344CB8AC3E}">
        <p14:creationId xmlns:p14="http://schemas.microsoft.com/office/powerpoint/2010/main" val="14713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E5FD-D08D-7A44-A683-3B338503857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4405BEB-D088-E24A-A2BA-EFE58486B48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2FBC81D-322E-3F46-9914-D2F00D8A8A4F}"/>
              </a:ext>
            </a:extLst>
          </p:cNvPr>
          <p:cNvSpPr>
            <a:spLocks noGrp="1"/>
          </p:cNvSpPr>
          <p:nvPr>
            <p:ph type="dt" sz="half" idx="10"/>
          </p:nvPr>
        </p:nvSpPr>
        <p:spPr/>
        <p:txBody>
          <a:bodyPr/>
          <a:lstStyle/>
          <a:p>
            <a:fld id="{F82E93AF-EB68-4B41-9996-9A538BB6ADB2}" type="datetimeFigureOut">
              <a:rPr lang="en-US" smtClean="0"/>
              <a:t>3/27/21</a:t>
            </a:fld>
            <a:endParaRPr lang="en-US"/>
          </a:p>
        </p:txBody>
      </p:sp>
      <p:sp>
        <p:nvSpPr>
          <p:cNvPr id="5" name="Footer Placeholder 4">
            <a:extLst>
              <a:ext uri="{FF2B5EF4-FFF2-40B4-BE49-F238E27FC236}">
                <a16:creationId xmlns:a16="http://schemas.microsoft.com/office/drawing/2014/main" id="{8AD9ED0B-E153-3346-830C-9B2E33812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615838-E40C-5C47-B936-5BBF9FCAB8B1}"/>
              </a:ext>
            </a:extLst>
          </p:cNvPr>
          <p:cNvSpPr>
            <a:spLocks noGrp="1"/>
          </p:cNvSpPr>
          <p:nvPr>
            <p:ph type="sldNum" sz="quarter" idx="12"/>
          </p:nvPr>
        </p:nvSpPr>
        <p:spPr/>
        <p:txBody>
          <a:bodyPr/>
          <a:lstStyle/>
          <a:p>
            <a:fld id="{396A26BD-555F-A545-93C2-F55BBDE951EB}" type="slidenum">
              <a:rPr lang="en-US" smtClean="0"/>
              <a:t>‹#›</a:t>
            </a:fld>
            <a:endParaRPr lang="en-US"/>
          </a:p>
        </p:txBody>
      </p:sp>
    </p:spTree>
    <p:extLst>
      <p:ext uri="{BB962C8B-B14F-4D97-AF65-F5344CB8AC3E}">
        <p14:creationId xmlns:p14="http://schemas.microsoft.com/office/powerpoint/2010/main" val="264631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DB29CA-0910-B74C-BE2A-C33486700E6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8A6EFAF-4491-414F-A2C1-3315DB144D5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0E5F7E7-5DF1-A24E-B27E-D2DFD7ACD955}"/>
              </a:ext>
            </a:extLst>
          </p:cNvPr>
          <p:cNvSpPr>
            <a:spLocks noGrp="1"/>
          </p:cNvSpPr>
          <p:nvPr>
            <p:ph type="dt" sz="half" idx="10"/>
          </p:nvPr>
        </p:nvSpPr>
        <p:spPr/>
        <p:txBody>
          <a:bodyPr/>
          <a:lstStyle/>
          <a:p>
            <a:fld id="{F82E93AF-EB68-4B41-9996-9A538BB6ADB2}" type="datetimeFigureOut">
              <a:rPr lang="en-US" smtClean="0"/>
              <a:t>3/27/21</a:t>
            </a:fld>
            <a:endParaRPr lang="en-US"/>
          </a:p>
        </p:txBody>
      </p:sp>
      <p:sp>
        <p:nvSpPr>
          <p:cNvPr id="5" name="Footer Placeholder 4">
            <a:extLst>
              <a:ext uri="{FF2B5EF4-FFF2-40B4-BE49-F238E27FC236}">
                <a16:creationId xmlns:a16="http://schemas.microsoft.com/office/drawing/2014/main" id="{23802EAF-E999-1A46-9747-824F2C40AD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04B04F-BD95-A84B-BB05-EE2665FFFBC4}"/>
              </a:ext>
            </a:extLst>
          </p:cNvPr>
          <p:cNvSpPr>
            <a:spLocks noGrp="1"/>
          </p:cNvSpPr>
          <p:nvPr>
            <p:ph type="sldNum" sz="quarter" idx="12"/>
          </p:nvPr>
        </p:nvSpPr>
        <p:spPr/>
        <p:txBody>
          <a:bodyPr/>
          <a:lstStyle/>
          <a:p>
            <a:fld id="{396A26BD-555F-A545-93C2-F55BBDE951EB}" type="slidenum">
              <a:rPr lang="en-US" smtClean="0"/>
              <a:t>‹#›</a:t>
            </a:fld>
            <a:endParaRPr lang="en-US"/>
          </a:p>
        </p:txBody>
      </p:sp>
    </p:spTree>
    <p:extLst>
      <p:ext uri="{BB962C8B-B14F-4D97-AF65-F5344CB8AC3E}">
        <p14:creationId xmlns:p14="http://schemas.microsoft.com/office/powerpoint/2010/main" val="2784481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358C-4D7F-A64D-B3F7-1EE2F1B3C70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99A305-014F-C94B-871A-A69622B1A3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20AD5F-016F-0F43-8898-5F9C76EB4A21}"/>
              </a:ext>
            </a:extLst>
          </p:cNvPr>
          <p:cNvSpPr>
            <a:spLocks noGrp="1"/>
          </p:cNvSpPr>
          <p:nvPr>
            <p:ph type="dt" sz="half" idx="10"/>
          </p:nvPr>
        </p:nvSpPr>
        <p:spPr/>
        <p:txBody>
          <a:bodyPr/>
          <a:lstStyle/>
          <a:p>
            <a:fld id="{F82E93AF-EB68-4B41-9996-9A538BB6ADB2}" type="datetimeFigureOut">
              <a:rPr lang="en-US" smtClean="0"/>
              <a:t>3/27/21</a:t>
            </a:fld>
            <a:endParaRPr lang="en-US"/>
          </a:p>
        </p:txBody>
      </p:sp>
      <p:sp>
        <p:nvSpPr>
          <p:cNvPr id="5" name="Footer Placeholder 4">
            <a:extLst>
              <a:ext uri="{FF2B5EF4-FFF2-40B4-BE49-F238E27FC236}">
                <a16:creationId xmlns:a16="http://schemas.microsoft.com/office/drawing/2014/main" id="{CAF83098-DDB8-8C49-95A1-CD3614024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857D2-FCD5-E54F-BFA4-074AFD7FE1BB}"/>
              </a:ext>
            </a:extLst>
          </p:cNvPr>
          <p:cNvSpPr>
            <a:spLocks noGrp="1"/>
          </p:cNvSpPr>
          <p:nvPr>
            <p:ph type="sldNum" sz="quarter" idx="12"/>
          </p:nvPr>
        </p:nvSpPr>
        <p:spPr/>
        <p:txBody>
          <a:bodyPr/>
          <a:lstStyle/>
          <a:p>
            <a:fld id="{396A26BD-555F-A545-93C2-F55BBDE951EB}" type="slidenum">
              <a:rPr lang="en-US" smtClean="0"/>
              <a:t>‹#›</a:t>
            </a:fld>
            <a:endParaRPr lang="en-US"/>
          </a:p>
        </p:txBody>
      </p:sp>
    </p:spTree>
    <p:extLst>
      <p:ext uri="{BB962C8B-B14F-4D97-AF65-F5344CB8AC3E}">
        <p14:creationId xmlns:p14="http://schemas.microsoft.com/office/powerpoint/2010/main" val="1192136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CE6D-4118-5C49-AB76-3D09B0984B7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F30E6EA-C4D5-A847-8DCC-3A2B507C26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FAD43FA-36B0-2C40-AF73-F8CB0EC4F3CC}"/>
              </a:ext>
            </a:extLst>
          </p:cNvPr>
          <p:cNvSpPr>
            <a:spLocks noGrp="1"/>
          </p:cNvSpPr>
          <p:nvPr>
            <p:ph type="dt" sz="half" idx="10"/>
          </p:nvPr>
        </p:nvSpPr>
        <p:spPr/>
        <p:txBody>
          <a:bodyPr/>
          <a:lstStyle/>
          <a:p>
            <a:fld id="{F82E93AF-EB68-4B41-9996-9A538BB6ADB2}" type="datetimeFigureOut">
              <a:rPr lang="en-US" smtClean="0"/>
              <a:t>3/27/21</a:t>
            </a:fld>
            <a:endParaRPr lang="en-US"/>
          </a:p>
        </p:txBody>
      </p:sp>
      <p:sp>
        <p:nvSpPr>
          <p:cNvPr id="5" name="Footer Placeholder 4">
            <a:extLst>
              <a:ext uri="{FF2B5EF4-FFF2-40B4-BE49-F238E27FC236}">
                <a16:creationId xmlns:a16="http://schemas.microsoft.com/office/drawing/2014/main" id="{F452D7C2-325D-DD4D-835F-155081316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7500B-1636-0246-AA89-B877430E668A}"/>
              </a:ext>
            </a:extLst>
          </p:cNvPr>
          <p:cNvSpPr>
            <a:spLocks noGrp="1"/>
          </p:cNvSpPr>
          <p:nvPr>
            <p:ph type="sldNum" sz="quarter" idx="12"/>
          </p:nvPr>
        </p:nvSpPr>
        <p:spPr/>
        <p:txBody>
          <a:bodyPr/>
          <a:lstStyle/>
          <a:p>
            <a:fld id="{396A26BD-555F-A545-93C2-F55BBDE951EB}" type="slidenum">
              <a:rPr lang="en-US" smtClean="0"/>
              <a:t>‹#›</a:t>
            </a:fld>
            <a:endParaRPr lang="en-US"/>
          </a:p>
        </p:txBody>
      </p:sp>
    </p:spTree>
    <p:extLst>
      <p:ext uri="{BB962C8B-B14F-4D97-AF65-F5344CB8AC3E}">
        <p14:creationId xmlns:p14="http://schemas.microsoft.com/office/powerpoint/2010/main" val="526792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1CF1B-637C-F740-82AE-3411C3B2AA5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543C00F-EDE8-FD48-92A3-237A03AD5AF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FEA8F05-FEC3-6A4E-8EFE-8052F618A6A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F76955C-046D-8E41-8213-4A4379A53377}"/>
              </a:ext>
            </a:extLst>
          </p:cNvPr>
          <p:cNvSpPr>
            <a:spLocks noGrp="1"/>
          </p:cNvSpPr>
          <p:nvPr>
            <p:ph type="dt" sz="half" idx="10"/>
          </p:nvPr>
        </p:nvSpPr>
        <p:spPr/>
        <p:txBody>
          <a:bodyPr/>
          <a:lstStyle/>
          <a:p>
            <a:fld id="{F82E93AF-EB68-4B41-9996-9A538BB6ADB2}" type="datetimeFigureOut">
              <a:rPr lang="en-US" smtClean="0"/>
              <a:t>3/27/21</a:t>
            </a:fld>
            <a:endParaRPr lang="en-US"/>
          </a:p>
        </p:txBody>
      </p:sp>
      <p:sp>
        <p:nvSpPr>
          <p:cNvPr id="6" name="Footer Placeholder 5">
            <a:extLst>
              <a:ext uri="{FF2B5EF4-FFF2-40B4-BE49-F238E27FC236}">
                <a16:creationId xmlns:a16="http://schemas.microsoft.com/office/drawing/2014/main" id="{4FA41C68-3FFB-044C-99D3-8E2A7E7DA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92322-8169-294E-B66E-BBFA41F9D19B}"/>
              </a:ext>
            </a:extLst>
          </p:cNvPr>
          <p:cNvSpPr>
            <a:spLocks noGrp="1"/>
          </p:cNvSpPr>
          <p:nvPr>
            <p:ph type="sldNum" sz="quarter" idx="12"/>
          </p:nvPr>
        </p:nvSpPr>
        <p:spPr/>
        <p:txBody>
          <a:bodyPr/>
          <a:lstStyle/>
          <a:p>
            <a:fld id="{396A26BD-555F-A545-93C2-F55BBDE951EB}" type="slidenum">
              <a:rPr lang="en-US" smtClean="0"/>
              <a:t>‹#›</a:t>
            </a:fld>
            <a:endParaRPr lang="en-US"/>
          </a:p>
        </p:txBody>
      </p:sp>
    </p:spTree>
    <p:extLst>
      <p:ext uri="{BB962C8B-B14F-4D97-AF65-F5344CB8AC3E}">
        <p14:creationId xmlns:p14="http://schemas.microsoft.com/office/powerpoint/2010/main" val="3600599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35C4-4EAF-7349-B2D5-B3441CEBD5E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F2DB65D-A7A7-6746-BAEB-342CE33D3F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8FB204-EAC5-3A4A-BC68-90218939757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4AD23C-01B1-3A43-A60D-5F306CCAD9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FEB64A-DAB2-0F4D-9DB3-DA99D4393EF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0DBACD0-E44D-584B-A704-1FCCC5334B4A}"/>
              </a:ext>
            </a:extLst>
          </p:cNvPr>
          <p:cNvSpPr>
            <a:spLocks noGrp="1"/>
          </p:cNvSpPr>
          <p:nvPr>
            <p:ph type="dt" sz="half" idx="10"/>
          </p:nvPr>
        </p:nvSpPr>
        <p:spPr/>
        <p:txBody>
          <a:bodyPr/>
          <a:lstStyle/>
          <a:p>
            <a:fld id="{F82E93AF-EB68-4B41-9996-9A538BB6ADB2}" type="datetimeFigureOut">
              <a:rPr lang="en-US" smtClean="0"/>
              <a:t>3/27/21</a:t>
            </a:fld>
            <a:endParaRPr lang="en-US"/>
          </a:p>
        </p:txBody>
      </p:sp>
      <p:sp>
        <p:nvSpPr>
          <p:cNvPr id="8" name="Footer Placeholder 7">
            <a:extLst>
              <a:ext uri="{FF2B5EF4-FFF2-40B4-BE49-F238E27FC236}">
                <a16:creationId xmlns:a16="http://schemas.microsoft.com/office/drawing/2014/main" id="{781F3A4F-C294-7C4E-89D1-E4D2874A85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B2E53F-60CE-094E-9C85-67A03AB2A871}"/>
              </a:ext>
            </a:extLst>
          </p:cNvPr>
          <p:cNvSpPr>
            <a:spLocks noGrp="1"/>
          </p:cNvSpPr>
          <p:nvPr>
            <p:ph type="sldNum" sz="quarter" idx="12"/>
          </p:nvPr>
        </p:nvSpPr>
        <p:spPr/>
        <p:txBody>
          <a:bodyPr/>
          <a:lstStyle/>
          <a:p>
            <a:fld id="{396A26BD-555F-A545-93C2-F55BBDE951EB}" type="slidenum">
              <a:rPr lang="en-US" smtClean="0"/>
              <a:t>‹#›</a:t>
            </a:fld>
            <a:endParaRPr lang="en-US"/>
          </a:p>
        </p:txBody>
      </p:sp>
    </p:spTree>
    <p:extLst>
      <p:ext uri="{BB962C8B-B14F-4D97-AF65-F5344CB8AC3E}">
        <p14:creationId xmlns:p14="http://schemas.microsoft.com/office/powerpoint/2010/main" val="4006551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5034-DF0A-BC41-8DBC-A60006AEC8B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3119792-53C4-0E44-8F4E-CB988982D70F}"/>
              </a:ext>
            </a:extLst>
          </p:cNvPr>
          <p:cNvSpPr>
            <a:spLocks noGrp="1"/>
          </p:cNvSpPr>
          <p:nvPr>
            <p:ph type="dt" sz="half" idx="10"/>
          </p:nvPr>
        </p:nvSpPr>
        <p:spPr/>
        <p:txBody>
          <a:bodyPr/>
          <a:lstStyle/>
          <a:p>
            <a:fld id="{F82E93AF-EB68-4B41-9996-9A538BB6ADB2}" type="datetimeFigureOut">
              <a:rPr lang="en-US" smtClean="0"/>
              <a:t>3/27/21</a:t>
            </a:fld>
            <a:endParaRPr lang="en-US"/>
          </a:p>
        </p:txBody>
      </p:sp>
      <p:sp>
        <p:nvSpPr>
          <p:cNvPr id="4" name="Footer Placeholder 3">
            <a:extLst>
              <a:ext uri="{FF2B5EF4-FFF2-40B4-BE49-F238E27FC236}">
                <a16:creationId xmlns:a16="http://schemas.microsoft.com/office/drawing/2014/main" id="{E0BA9301-3D4D-2F4D-B37D-40DCB4A7FF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AFC8F1-03F5-BF41-8DCC-1E5221D24FB1}"/>
              </a:ext>
            </a:extLst>
          </p:cNvPr>
          <p:cNvSpPr>
            <a:spLocks noGrp="1"/>
          </p:cNvSpPr>
          <p:nvPr>
            <p:ph type="sldNum" sz="quarter" idx="12"/>
          </p:nvPr>
        </p:nvSpPr>
        <p:spPr/>
        <p:txBody>
          <a:bodyPr/>
          <a:lstStyle/>
          <a:p>
            <a:fld id="{396A26BD-555F-A545-93C2-F55BBDE951EB}" type="slidenum">
              <a:rPr lang="en-US" smtClean="0"/>
              <a:t>‹#›</a:t>
            </a:fld>
            <a:endParaRPr lang="en-US"/>
          </a:p>
        </p:txBody>
      </p:sp>
    </p:spTree>
    <p:extLst>
      <p:ext uri="{BB962C8B-B14F-4D97-AF65-F5344CB8AC3E}">
        <p14:creationId xmlns:p14="http://schemas.microsoft.com/office/powerpoint/2010/main" val="411252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8EE3A2-A631-2046-9525-AF48B7C9C1B4}"/>
              </a:ext>
            </a:extLst>
          </p:cNvPr>
          <p:cNvSpPr>
            <a:spLocks noGrp="1"/>
          </p:cNvSpPr>
          <p:nvPr>
            <p:ph type="dt" sz="half" idx="10"/>
          </p:nvPr>
        </p:nvSpPr>
        <p:spPr/>
        <p:txBody>
          <a:bodyPr/>
          <a:lstStyle/>
          <a:p>
            <a:fld id="{F82E93AF-EB68-4B41-9996-9A538BB6ADB2}" type="datetimeFigureOut">
              <a:rPr lang="en-US" smtClean="0"/>
              <a:t>3/27/21</a:t>
            </a:fld>
            <a:endParaRPr lang="en-US"/>
          </a:p>
        </p:txBody>
      </p:sp>
      <p:sp>
        <p:nvSpPr>
          <p:cNvPr id="3" name="Footer Placeholder 2">
            <a:extLst>
              <a:ext uri="{FF2B5EF4-FFF2-40B4-BE49-F238E27FC236}">
                <a16:creationId xmlns:a16="http://schemas.microsoft.com/office/drawing/2014/main" id="{C3D34286-46F7-8043-ADEB-CE45A80E9A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B98659-A977-3640-9764-6E0D1F928588}"/>
              </a:ext>
            </a:extLst>
          </p:cNvPr>
          <p:cNvSpPr>
            <a:spLocks noGrp="1"/>
          </p:cNvSpPr>
          <p:nvPr>
            <p:ph type="sldNum" sz="quarter" idx="12"/>
          </p:nvPr>
        </p:nvSpPr>
        <p:spPr/>
        <p:txBody>
          <a:bodyPr/>
          <a:lstStyle/>
          <a:p>
            <a:fld id="{396A26BD-555F-A545-93C2-F55BBDE951EB}" type="slidenum">
              <a:rPr lang="en-US" smtClean="0"/>
              <a:t>‹#›</a:t>
            </a:fld>
            <a:endParaRPr lang="en-US"/>
          </a:p>
        </p:txBody>
      </p:sp>
    </p:spTree>
    <p:extLst>
      <p:ext uri="{BB962C8B-B14F-4D97-AF65-F5344CB8AC3E}">
        <p14:creationId xmlns:p14="http://schemas.microsoft.com/office/powerpoint/2010/main" val="273814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09CC7-7562-8344-9101-ED7FACDEBC1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C86AF59-52B7-B144-8FFD-4C6136370A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D726272-A633-D54F-856F-7CFA800A5C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FCD369-4EDA-534E-B2A9-8031CD5BFB04}"/>
              </a:ext>
            </a:extLst>
          </p:cNvPr>
          <p:cNvSpPr>
            <a:spLocks noGrp="1"/>
          </p:cNvSpPr>
          <p:nvPr>
            <p:ph type="dt" sz="half" idx="10"/>
          </p:nvPr>
        </p:nvSpPr>
        <p:spPr/>
        <p:txBody>
          <a:bodyPr/>
          <a:lstStyle/>
          <a:p>
            <a:fld id="{F82E93AF-EB68-4B41-9996-9A538BB6ADB2}" type="datetimeFigureOut">
              <a:rPr lang="en-US" smtClean="0"/>
              <a:t>3/27/21</a:t>
            </a:fld>
            <a:endParaRPr lang="en-US"/>
          </a:p>
        </p:txBody>
      </p:sp>
      <p:sp>
        <p:nvSpPr>
          <p:cNvPr id="6" name="Footer Placeholder 5">
            <a:extLst>
              <a:ext uri="{FF2B5EF4-FFF2-40B4-BE49-F238E27FC236}">
                <a16:creationId xmlns:a16="http://schemas.microsoft.com/office/drawing/2014/main" id="{FB947C42-4294-FE4E-877D-998D13761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7BAEAD-CFDE-9344-901C-7A9C1D43C320}"/>
              </a:ext>
            </a:extLst>
          </p:cNvPr>
          <p:cNvSpPr>
            <a:spLocks noGrp="1"/>
          </p:cNvSpPr>
          <p:nvPr>
            <p:ph type="sldNum" sz="quarter" idx="12"/>
          </p:nvPr>
        </p:nvSpPr>
        <p:spPr/>
        <p:txBody>
          <a:bodyPr/>
          <a:lstStyle/>
          <a:p>
            <a:fld id="{396A26BD-555F-A545-93C2-F55BBDE951EB}" type="slidenum">
              <a:rPr lang="en-US" smtClean="0"/>
              <a:t>‹#›</a:t>
            </a:fld>
            <a:endParaRPr lang="en-US"/>
          </a:p>
        </p:txBody>
      </p:sp>
    </p:spTree>
    <p:extLst>
      <p:ext uri="{BB962C8B-B14F-4D97-AF65-F5344CB8AC3E}">
        <p14:creationId xmlns:p14="http://schemas.microsoft.com/office/powerpoint/2010/main" val="3721652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1CB3-54EE-6643-8D35-44279A4D858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AD5D232-E237-0441-B11E-928741E7F8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ECF80F-92AB-2243-B8AB-920D1426E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8B491EB-1282-B547-86C4-FE1044A79306}"/>
              </a:ext>
            </a:extLst>
          </p:cNvPr>
          <p:cNvSpPr>
            <a:spLocks noGrp="1"/>
          </p:cNvSpPr>
          <p:nvPr>
            <p:ph type="dt" sz="half" idx="10"/>
          </p:nvPr>
        </p:nvSpPr>
        <p:spPr/>
        <p:txBody>
          <a:bodyPr/>
          <a:lstStyle/>
          <a:p>
            <a:fld id="{F82E93AF-EB68-4B41-9996-9A538BB6ADB2}" type="datetimeFigureOut">
              <a:rPr lang="en-US" smtClean="0"/>
              <a:t>3/27/21</a:t>
            </a:fld>
            <a:endParaRPr lang="en-US"/>
          </a:p>
        </p:txBody>
      </p:sp>
      <p:sp>
        <p:nvSpPr>
          <p:cNvPr id="6" name="Footer Placeholder 5">
            <a:extLst>
              <a:ext uri="{FF2B5EF4-FFF2-40B4-BE49-F238E27FC236}">
                <a16:creationId xmlns:a16="http://schemas.microsoft.com/office/drawing/2014/main" id="{95B53D9F-7AAA-844C-B609-E168AF8B7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E3C39-4981-1349-B82C-DAB4B2DA46F5}"/>
              </a:ext>
            </a:extLst>
          </p:cNvPr>
          <p:cNvSpPr>
            <a:spLocks noGrp="1"/>
          </p:cNvSpPr>
          <p:nvPr>
            <p:ph type="sldNum" sz="quarter" idx="12"/>
          </p:nvPr>
        </p:nvSpPr>
        <p:spPr/>
        <p:txBody>
          <a:bodyPr/>
          <a:lstStyle/>
          <a:p>
            <a:fld id="{396A26BD-555F-A545-93C2-F55BBDE951EB}" type="slidenum">
              <a:rPr lang="en-US" smtClean="0"/>
              <a:t>‹#›</a:t>
            </a:fld>
            <a:endParaRPr lang="en-US"/>
          </a:p>
        </p:txBody>
      </p:sp>
    </p:spTree>
    <p:extLst>
      <p:ext uri="{BB962C8B-B14F-4D97-AF65-F5344CB8AC3E}">
        <p14:creationId xmlns:p14="http://schemas.microsoft.com/office/powerpoint/2010/main" val="3618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45B99B-4743-7446-A84E-866E9F84AB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0CB9487-80D1-2846-A7CC-89E8BCEF6C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8F0B6D-1660-614A-AA1C-6463F3CCF6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E93AF-EB68-4B41-9996-9A538BB6ADB2}" type="datetimeFigureOut">
              <a:rPr lang="en-US" smtClean="0"/>
              <a:t>3/27/21</a:t>
            </a:fld>
            <a:endParaRPr lang="en-US"/>
          </a:p>
        </p:txBody>
      </p:sp>
      <p:sp>
        <p:nvSpPr>
          <p:cNvPr id="5" name="Footer Placeholder 4">
            <a:extLst>
              <a:ext uri="{FF2B5EF4-FFF2-40B4-BE49-F238E27FC236}">
                <a16:creationId xmlns:a16="http://schemas.microsoft.com/office/drawing/2014/main" id="{364703D6-8A1C-974D-BE0C-A61A7ED84C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2617F1-B219-1F42-A26B-9BF5E3552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A26BD-555F-A545-93C2-F55BBDE951EB}" type="slidenum">
              <a:rPr lang="en-US" smtClean="0"/>
              <a:t>‹#›</a:t>
            </a:fld>
            <a:endParaRPr lang="en-US"/>
          </a:p>
        </p:txBody>
      </p:sp>
    </p:spTree>
    <p:extLst>
      <p:ext uri="{BB962C8B-B14F-4D97-AF65-F5344CB8AC3E}">
        <p14:creationId xmlns:p14="http://schemas.microsoft.com/office/powerpoint/2010/main" val="893446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sthda.com/english/wiki/cox-proportional-hazards-mode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766DA-B525-A64F-B8BA-DD78986195E1}"/>
              </a:ext>
            </a:extLst>
          </p:cNvPr>
          <p:cNvSpPr>
            <a:spLocks noGrp="1"/>
          </p:cNvSpPr>
          <p:nvPr>
            <p:ph type="title"/>
          </p:nvPr>
        </p:nvSpPr>
        <p:spPr/>
        <p:txBody>
          <a:bodyPr/>
          <a:lstStyle/>
          <a:p>
            <a:pPr algn="ctr"/>
            <a:r>
              <a:rPr lang="en-US" dirty="0"/>
              <a:t>Recidivism</a:t>
            </a:r>
          </a:p>
        </p:txBody>
      </p:sp>
      <p:sp>
        <p:nvSpPr>
          <p:cNvPr id="3" name="Content Placeholder 2">
            <a:extLst>
              <a:ext uri="{FF2B5EF4-FFF2-40B4-BE49-F238E27FC236}">
                <a16:creationId xmlns:a16="http://schemas.microsoft.com/office/drawing/2014/main" id="{CDF5E279-4425-884E-8943-4313FA84A3EB}"/>
              </a:ext>
            </a:extLst>
          </p:cNvPr>
          <p:cNvSpPr>
            <a:spLocks noGrp="1"/>
          </p:cNvSpPr>
          <p:nvPr>
            <p:ph idx="1"/>
          </p:nvPr>
        </p:nvSpPr>
        <p:spPr/>
        <p:txBody>
          <a:bodyPr>
            <a:normAutofit fontScale="85000" lnSpcReduction="10000"/>
          </a:bodyPr>
          <a:lstStyle/>
          <a:p>
            <a:r>
              <a:rPr lang="en-US" dirty="0"/>
              <a:t>This project is based on Recidivism</a:t>
            </a:r>
          </a:p>
          <a:p>
            <a:r>
              <a:rPr lang="en-US" dirty="0"/>
              <a:t>Recidivism is nothing but the criminal reoffended to do crimes(repeating crimes)</a:t>
            </a:r>
          </a:p>
          <a:p>
            <a:r>
              <a:rPr lang="en-US" dirty="0"/>
              <a:t>Previously if the criminal applied the parole within the jail term period, the judge would decide to release him on parole based on his decile score. Previously it is done  by judges by using  criminal history details.</a:t>
            </a:r>
          </a:p>
          <a:p>
            <a:r>
              <a:rPr lang="en-US" dirty="0"/>
              <a:t>Northpointe is the company that created the COMPAS model(</a:t>
            </a:r>
            <a:r>
              <a:rPr lang="en-SG" b="1" dirty="0"/>
              <a:t>COMPAS: </a:t>
            </a:r>
            <a:r>
              <a:rPr lang="en-SG" dirty="0"/>
              <a:t>Correctional Offender Management Profiling for Alternative Sanctions</a:t>
            </a:r>
            <a:r>
              <a:rPr lang="en-US" dirty="0"/>
              <a:t>) .</a:t>
            </a:r>
            <a:r>
              <a:rPr lang="en-SG" dirty="0"/>
              <a:t> The algorithm takes 160+ pieces of information to output a risk score which is derived from decile score. This one predict the scores. Not that they reoffend or not within two years during and after parole.</a:t>
            </a:r>
          </a:p>
          <a:p>
            <a:endParaRPr lang="en-US" dirty="0"/>
          </a:p>
          <a:p>
            <a:r>
              <a:rPr lang="en-SG" dirty="0"/>
              <a:t>Widely used risk scoring Algorithm in courtrooms across country (decile score)</a:t>
            </a:r>
          </a:p>
          <a:p>
            <a:endParaRPr lang="en-US" dirty="0"/>
          </a:p>
          <a:p>
            <a:endParaRPr lang="en-US" dirty="0"/>
          </a:p>
        </p:txBody>
      </p:sp>
    </p:spTree>
    <p:extLst>
      <p:ext uri="{BB962C8B-B14F-4D97-AF65-F5344CB8AC3E}">
        <p14:creationId xmlns:p14="http://schemas.microsoft.com/office/powerpoint/2010/main" val="2990249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D83C-E665-1848-A27F-43D005DC8CB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5CEA118-013C-B84F-B008-E30C540C7E3C}"/>
              </a:ext>
            </a:extLst>
          </p:cNvPr>
          <p:cNvSpPr>
            <a:spLocks noGrp="1"/>
          </p:cNvSpPr>
          <p:nvPr>
            <p:ph idx="1"/>
          </p:nvPr>
        </p:nvSpPr>
        <p:spPr/>
        <p:txBody>
          <a:bodyPr>
            <a:normAutofit/>
          </a:bodyPr>
          <a:lstStyle/>
          <a:p>
            <a:pPr fontAlgn="base"/>
            <a:r>
              <a:rPr lang="en-US" i="1" dirty="0" err="1"/>
              <a:t>Conslusion</a:t>
            </a:r>
            <a:r>
              <a:rPr lang="en-US" i="1" dirty="0"/>
              <a:t>:  Algorithms FTW (for the winner)</a:t>
            </a:r>
            <a:r>
              <a:rPr lang="en-US" dirty="0"/>
              <a:t>​</a:t>
            </a:r>
          </a:p>
          <a:p>
            <a:pPr fontAlgn="base"/>
            <a:r>
              <a:rPr lang="en-US" b="1" u="sng" dirty="0"/>
              <a:t>Positive </a:t>
            </a:r>
            <a:r>
              <a:rPr lang="en-US" dirty="0"/>
              <a:t>…..​</a:t>
            </a:r>
          </a:p>
          <a:p>
            <a:pPr fontAlgn="base"/>
            <a:r>
              <a:rPr lang="en-US" dirty="0"/>
              <a:t>You have reduced the over-all amount of unnecessary time in jail​</a:t>
            </a:r>
          </a:p>
          <a:p>
            <a:pPr fontAlgn="base"/>
            <a:r>
              <a:rPr lang="en-US" b="1" u="sng" dirty="0"/>
              <a:t>Negative </a:t>
            </a:r>
            <a:r>
              <a:rPr lang="en-US" dirty="0"/>
              <a:t>…..​</a:t>
            </a:r>
          </a:p>
          <a:p>
            <a:pPr fontAlgn="base"/>
            <a:r>
              <a:rPr lang="en-US" dirty="0"/>
              <a:t>The color of someone’s skin is now MORE likely to determine longer time in jail ​</a:t>
            </a:r>
          </a:p>
          <a:p>
            <a:pPr fontAlgn="base"/>
            <a:r>
              <a:rPr lang="en-US" b="1" u="sng" dirty="0"/>
              <a:t>Right direction, but NOT finished!</a:t>
            </a:r>
            <a:r>
              <a:rPr lang="en-US" dirty="0"/>
              <a:t>​</a:t>
            </a:r>
          </a:p>
          <a:p>
            <a:pPr fontAlgn="base"/>
            <a:r>
              <a:rPr lang="en-US" dirty="0"/>
              <a:t>Accuracy is important, but it can’t be traded for social justice​</a:t>
            </a:r>
          </a:p>
          <a:p>
            <a:pPr fontAlgn="base"/>
            <a:endParaRPr lang="en-SG" dirty="0"/>
          </a:p>
          <a:p>
            <a:endParaRPr lang="en-US" dirty="0"/>
          </a:p>
        </p:txBody>
      </p:sp>
    </p:spTree>
    <p:extLst>
      <p:ext uri="{BB962C8B-B14F-4D97-AF65-F5344CB8AC3E}">
        <p14:creationId xmlns:p14="http://schemas.microsoft.com/office/powerpoint/2010/main" val="241421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6CC8C9-61A3-BB4A-B209-17E24B47C112}"/>
              </a:ext>
            </a:extLst>
          </p:cNvPr>
          <p:cNvSpPr>
            <a:spLocks noGrp="1"/>
          </p:cNvSpPr>
          <p:nvPr>
            <p:ph type="title"/>
          </p:nvPr>
        </p:nvSpPr>
        <p:spPr/>
        <p:txBody>
          <a:bodyPr/>
          <a:lstStyle/>
          <a:p>
            <a:pPr algn="ctr"/>
            <a:r>
              <a:rPr lang="en-US" dirty="0"/>
              <a:t>Recidivism</a:t>
            </a:r>
          </a:p>
        </p:txBody>
      </p:sp>
      <p:sp>
        <p:nvSpPr>
          <p:cNvPr id="5" name="Content Placeholder 4">
            <a:extLst>
              <a:ext uri="{FF2B5EF4-FFF2-40B4-BE49-F238E27FC236}">
                <a16:creationId xmlns:a16="http://schemas.microsoft.com/office/drawing/2014/main" id="{8E0EB7DC-DFB1-AC48-A3F0-52EBC5BDBEA3}"/>
              </a:ext>
            </a:extLst>
          </p:cNvPr>
          <p:cNvSpPr>
            <a:spLocks noGrp="1"/>
          </p:cNvSpPr>
          <p:nvPr>
            <p:ph idx="1"/>
          </p:nvPr>
        </p:nvSpPr>
        <p:spPr/>
        <p:txBody>
          <a:bodyPr>
            <a:normAutofit/>
          </a:bodyPr>
          <a:lstStyle/>
          <a:p>
            <a:r>
              <a:rPr lang="en-US" dirty="0"/>
              <a:t>Now By using machine learning algorithm, the risk scores will be predicted based on his age , gender, past crime details and race.</a:t>
            </a:r>
          </a:p>
          <a:p>
            <a:pPr marL="0" indent="0">
              <a:buNone/>
            </a:pPr>
            <a:endParaRPr lang="en-US" dirty="0"/>
          </a:p>
          <a:p>
            <a:r>
              <a:rPr lang="en-SG" dirty="0"/>
              <a:t>The score is calculated from 1 to 10.(1-4) is low risk,(5-7) is medium risk and (8-10) is high risk. If the score is high its difficult to get parole. If the score is low, there is high chance to get parole. </a:t>
            </a:r>
          </a:p>
          <a:p>
            <a:endParaRPr lang="en-SG" dirty="0"/>
          </a:p>
        </p:txBody>
      </p:sp>
    </p:spTree>
    <p:extLst>
      <p:ext uri="{BB962C8B-B14F-4D97-AF65-F5344CB8AC3E}">
        <p14:creationId xmlns:p14="http://schemas.microsoft.com/office/powerpoint/2010/main" val="238352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67999-17C6-5948-B1DD-21CC47DD3627}"/>
              </a:ext>
            </a:extLst>
          </p:cNvPr>
          <p:cNvSpPr>
            <a:spLocks noGrp="1"/>
          </p:cNvSpPr>
          <p:nvPr>
            <p:ph type="title"/>
          </p:nvPr>
        </p:nvSpPr>
        <p:spPr/>
        <p:txBody>
          <a:bodyPr/>
          <a:lstStyle/>
          <a:p>
            <a:pPr algn="ctr"/>
            <a:r>
              <a:rPr lang="en-US" dirty="0"/>
              <a:t> Recidivism</a:t>
            </a:r>
          </a:p>
        </p:txBody>
      </p:sp>
      <p:sp>
        <p:nvSpPr>
          <p:cNvPr id="3" name="Content Placeholder 2">
            <a:extLst>
              <a:ext uri="{FF2B5EF4-FFF2-40B4-BE49-F238E27FC236}">
                <a16:creationId xmlns:a16="http://schemas.microsoft.com/office/drawing/2014/main" id="{CFACD4F5-4AC1-954E-9E5B-E54DBB284332}"/>
              </a:ext>
            </a:extLst>
          </p:cNvPr>
          <p:cNvSpPr>
            <a:spLocks noGrp="1"/>
          </p:cNvSpPr>
          <p:nvPr>
            <p:ph idx="1"/>
          </p:nvPr>
        </p:nvSpPr>
        <p:spPr/>
        <p:txBody>
          <a:bodyPr>
            <a:normAutofit fontScale="92500" lnSpcReduction="10000"/>
          </a:bodyPr>
          <a:lstStyle/>
          <a:p>
            <a:r>
              <a:rPr lang="en-SG" dirty="0"/>
              <a:t>Eric Holder, AG(Attorney General )in the Obama Administration, warned that the scores might be injecting bias into courts.</a:t>
            </a:r>
          </a:p>
          <a:p>
            <a:endParaRPr lang="en-SG" dirty="0"/>
          </a:p>
          <a:p>
            <a:r>
              <a:rPr lang="en-SG" dirty="0"/>
              <a:t>So ProPublica conducted a study.: Here we took data of 7000 people arrested on Broward County, Florida in 2013 and 2014. </a:t>
            </a:r>
            <a:r>
              <a:rPr lang="en-US" dirty="0"/>
              <a:t>Why Florida?</a:t>
            </a:r>
          </a:p>
          <a:p>
            <a:pPr marL="0" indent="0">
              <a:buNone/>
            </a:pPr>
            <a:r>
              <a:rPr lang="en-US" dirty="0"/>
              <a:t>        Easy availability of records. More information available publicly</a:t>
            </a:r>
          </a:p>
          <a:p>
            <a:endParaRPr lang="en-SG" dirty="0"/>
          </a:p>
          <a:p>
            <a:pPr marL="0" indent="0">
              <a:buNone/>
            </a:pPr>
            <a:endParaRPr lang="en-SG" dirty="0"/>
          </a:p>
          <a:p>
            <a:r>
              <a:rPr lang="en-US" dirty="0"/>
              <a:t>In this study we checked how many of them are reoffended in 2 years After release by using same metrics used by creators of original algorithm.</a:t>
            </a:r>
          </a:p>
          <a:p>
            <a:endParaRPr lang="en-US" dirty="0"/>
          </a:p>
          <a:p>
            <a:endParaRPr lang="en-SG" dirty="0"/>
          </a:p>
        </p:txBody>
      </p:sp>
    </p:spTree>
    <p:extLst>
      <p:ext uri="{BB962C8B-B14F-4D97-AF65-F5344CB8AC3E}">
        <p14:creationId xmlns:p14="http://schemas.microsoft.com/office/powerpoint/2010/main" val="58999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108A5-3012-564A-932B-256F54C937EF}"/>
              </a:ext>
            </a:extLst>
          </p:cNvPr>
          <p:cNvSpPr>
            <a:spLocks noGrp="1"/>
          </p:cNvSpPr>
          <p:nvPr>
            <p:ph type="title"/>
          </p:nvPr>
        </p:nvSpPr>
        <p:spPr/>
        <p:txBody>
          <a:bodyPr/>
          <a:lstStyle/>
          <a:p>
            <a:pPr algn="ctr"/>
            <a:r>
              <a:rPr lang="en-US" dirty="0"/>
              <a:t>Recidivism</a:t>
            </a:r>
          </a:p>
        </p:txBody>
      </p:sp>
      <p:sp>
        <p:nvSpPr>
          <p:cNvPr id="3" name="Content Placeholder 2">
            <a:extLst>
              <a:ext uri="{FF2B5EF4-FFF2-40B4-BE49-F238E27FC236}">
                <a16:creationId xmlns:a16="http://schemas.microsoft.com/office/drawing/2014/main" id="{2801E801-AB09-DF45-9120-7EB7E445C988}"/>
              </a:ext>
            </a:extLst>
          </p:cNvPr>
          <p:cNvSpPr>
            <a:spLocks noGrp="1"/>
          </p:cNvSpPr>
          <p:nvPr>
            <p:ph idx="1"/>
          </p:nvPr>
        </p:nvSpPr>
        <p:spPr/>
        <p:txBody>
          <a:bodyPr>
            <a:normAutofit/>
          </a:bodyPr>
          <a:lstStyle/>
          <a:p>
            <a:r>
              <a:rPr lang="en-SG" dirty="0"/>
              <a:t>Now we are evaluating the model to check  there is any  bias in the </a:t>
            </a:r>
            <a:r>
              <a:rPr lang="en-SG" dirty="0" err="1"/>
              <a:t>model.The</a:t>
            </a:r>
            <a:r>
              <a:rPr lang="en-SG" dirty="0"/>
              <a:t> model is already there. We are checking for the bias by doing analysis.</a:t>
            </a:r>
          </a:p>
          <a:p>
            <a:pPr fontAlgn="base"/>
            <a:r>
              <a:rPr lang="en-US" dirty="0"/>
              <a:t>Study finds that</a:t>
            </a:r>
          </a:p>
          <a:p>
            <a:pPr fontAlgn="base"/>
            <a:r>
              <a:rPr lang="en-US" dirty="0"/>
              <a:t>Human judges over-predict(actually did not reoffend but judge think that they will reoffend and kept them in jail without releasing) recidivism 30% of the time​</a:t>
            </a:r>
          </a:p>
          <a:p>
            <a:pPr fontAlgn="base"/>
            <a:r>
              <a:rPr lang="en-US" dirty="0"/>
              <a:t>A new recidivism algorithm over-predicts recidivism only 12.5% of the time​</a:t>
            </a:r>
          </a:p>
          <a:p>
            <a:pPr marL="0" indent="0">
              <a:buNone/>
            </a:pPr>
            <a:endParaRPr lang="en-US" dirty="0"/>
          </a:p>
          <a:p>
            <a:endParaRPr lang="en-US" dirty="0"/>
          </a:p>
        </p:txBody>
      </p:sp>
    </p:spTree>
    <p:extLst>
      <p:ext uri="{BB962C8B-B14F-4D97-AF65-F5344CB8AC3E}">
        <p14:creationId xmlns:p14="http://schemas.microsoft.com/office/powerpoint/2010/main" val="3314872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08F86-F62A-7D41-9EC3-C4AF180925A3}"/>
              </a:ext>
            </a:extLst>
          </p:cNvPr>
          <p:cNvSpPr>
            <a:spLocks noGrp="1"/>
          </p:cNvSpPr>
          <p:nvPr>
            <p:ph type="title"/>
          </p:nvPr>
        </p:nvSpPr>
        <p:spPr/>
        <p:txBody>
          <a:bodyPr/>
          <a:lstStyle/>
          <a:p>
            <a:pPr algn="ctr"/>
            <a:r>
              <a:rPr lang="en-US" dirty="0"/>
              <a:t>Recidivism</a:t>
            </a:r>
          </a:p>
        </p:txBody>
      </p:sp>
      <p:sp>
        <p:nvSpPr>
          <p:cNvPr id="3" name="Content Placeholder 2">
            <a:extLst>
              <a:ext uri="{FF2B5EF4-FFF2-40B4-BE49-F238E27FC236}">
                <a16:creationId xmlns:a16="http://schemas.microsoft.com/office/drawing/2014/main" id="{1CF9DC1D-D6D6-984E-BDBD-BDA490AAE339}"/>
              </a:ext>
            </a:extLst>
          </p:cNvPr>
          <p:cNvSpPr>
            <a:spLocks noGrp="1"/>
          </p:cNvSpPr>
          <p:nvPr>
            <p:ph idx="1"/>
          </p:nvPr>
        </p:nvSpPr>
        <p:spPr/>
        <p:txBody>
          <a:bodyPr>
            <a:normAutofit fontScale="92500" lnSpcReduction="10000"/>
          </a:bodyPr>
          <a:lstStyle/>
          <a:p>
            <a:r>
              <a:rPr lang="en-US" b="1" dirty="0">
                <a:solidFill>
                  <a:srgbClr val="C51FB3"/>
                </a:solidFill>
              </a:rPr>
              <a:t>I</a:t>
            </a:r>
            <a:r>
              <a:rPr lang="en-US" b="1" dirty="0"/>
              <a:t>ssue</a:t>
            </a:r>
            <a:r>
              <a:rPr lang="en-US" dirty="0"/>
              <a:t>: As per Northpointe algorithm the score is giving with respect to </a:t>
            </a:r>
            <a:r>
              <a:rPr lang="en-SG" dirty="0"/>
              <a:t>race. By using this data to predict recidivism is lawful.</a:t>
            </a:r>
          </a:p>
          <a:p>
            <a:r>
              <a:rPr lang="en-SG" b="1" dirty="0">
                <a:solidFill>
                  <a:srgbClr val="C51FB3"/>
                </a:solidFill>
              </a:rPr>
              <a:t>R</a:t>
            </a:r>
            <a:r>
              <a:rPr lang="en-SG" b="1" dirty="0"/>
              <a:t>ules</a:t>
            </a:r>
            <a:r>
              <a:rPr lang="en-SG" dirty="0"/>
              <a:t>: The US law/constitution say about using these factors is that, all the people are same in the justice no matter of skin, age or gender. The </a:t>
            </a:r>
            <a:r>
              <a:rPr lang="en-SG" b="1" dirty="0"/>
              <a:t>equal</a:t>
            </a:r>
            <a:r>
              <a:rPr lang="en-SG" dirty="0"/>
              <a:t> protection clause in the 14th </a:t>
            </a:r>
            <a:r>
              <a:rPr lang="en-SG" b="1" dirty="0"/>
              <a:t>Amendment</a:t>
            </a:r>
            <a:r>
              <a:rPr lang="en-SG" dirty="0"/>
              <a:t> means that </a:t>
            </a:r>
            <a:r>
              <a:rPr lang="en-SG" b="1" dirty="0"/>
              <a:t>states</a:t>
            </a:r>
            <a:r>
              <a:rPr lang="en-SG" dirty="0"/>
              <a:t> must treat all their citizens equally. It </a:t>
            </a:r>
            <a:r>
              <a:rPr lang="en-SG" b="1" dirty="0"/>
              <a:t>States</a:t>
            </a:r>
            <a:r>
              <a:rPr lang="en-SG" dirty="0"/>
              <a:t> that can't favour men over women, whites over blacks.</a:t>
            </a:r>
          </a:p>
          <a:p>
            <a:r>
              <a:rPr lang="en-SG" b="1" dirty="0">
                <a:solidFill>
                  <a:srgbClr val="C51FB3"/>
                </a:solidFill>
              </a:rPr>
              <a:t>A</a:t>
            </a:r>
            <a:r>
              <a:rPr lang="en-SG" b="1" dirty="0"/>
              <a:t>pplication</a:t>
            </a:r>
            <a:r>
              <a:rPr lang="en-SG" dirty="0"/>
              <a:t>: how can a decision 	be made to apply/deploy the algo? Will need to prove that the inputs are the ONLY way to reduce recidivism. But is it possible to prove that?</a:t>
            </a:r>
          </a:p>
          <a:p>
            <a:r>
              <a:rPr lang="en-SG" b="1" dirty="0">
                <a:solidFill>
                  <a:srgbClr val="C51FB3"/>
                </a:solidFill>
              </a:rPr>
              <a:t>C</a:t>
            </a:r>
            <a:r>
              <a:rPr lang="en-SG" b="1" dirty="0"/>
              <a:t>onclusion: </a:t>
            </a:r>
            <a:r>
              <a:rPr lang="en-SG" dirty="0"/>
              <a:t> </a:t>
            </a:r>
            <a:r>
              <a:rPr lang="en-US" dirty="0"/>
              <a:t>race, gender and age are indeed factors for impacting risk scores. </a:t>
            </a:r>
          </a:p>
        </p:txBody>
      </p:sp>
    </p:spTree>
    <p:extLst>
      <p:ext uri="{BB962C8B-B14F-4D97-AF65-F5344CB8AC3E}">
        <p14:creationId xmlns:p14="http://schemas.microsoft.com/office/powerpoint/2010/main" val="238387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149D-7709-714B-9EB0-9E770E825100}"/>
              </a:ext>
            </a:extLst>
          </p:cNvPr>
          <p:cNvSpPr>
            <a:spLocks noGrp="1"/>
          </p:cNvSpPr>
          <p:nvPr>
            <p:ph type="title"/>
          </p:nvPr>
        </p:nvSpPr>
        <p:spPr/>
        <p:txBody>
          <a:bodyPr/>
          <a:lstStyle/>
          <a:p>
            <a:r>
              <a:rPr lang="en-US" dirty="0"/>
              <a:t>Steps in Analysis</a:t>
            </a:r>
          </a:p>
        </p:txBody>
      </p:sp>
      <p:sp>
        <p:nvSpPr>
          <p:cNvPr id="3" name="Content Placeholder 2">
            <a:extLst>
              <a:ext uri="{FF2B5EF4-FFF2-40B4-BE49-F238E27FC236}">
                <a16:creationId xmlns:a16="http://schemas.microsoft.com/office/drawing/2014/main" id="{2AA8F2A4-7095-104C-85B9-187271AE11EE}"/>
              </a:ext>
            </a:extLst>
          </p:cNvPr>
          <p:cNvSpPr>
            <a:spLocks noGrp="1"/>
          </p:cNvSpPr>
          <p:nvPr>
            <p:ph idx="1"/>
          </p:nvPr>
        </p:nvSpPr>
        <p:spPr/>
        <p:txBody>
          <a:bodyPr>
            <a:normAutofit/>
          </a:bodyPr>
          <a:lstStyle/>
          <a:p>
            <a:r>
              <a:rPr lang="en-US" dirty="0"/>
              <a:t>3 main parts to our analysis</a:t>
            </a:r>
          </a:p>
          <a:p>
            <a:pPr lvl="1"/>
            <a:r>
              <a:rPr lang="en-US" dirty="0"/>
              <a:t>Exploratory analysis</a:t>
            </a:r>
          </a:p>
          <a:p>
            <a:pPr lvl="1"/>
            <a:r>
              <a:rPr lang="en-US" dirty="0"/>
              <a:t>Logistic regression to determine which factors are significant in predicting recidivism for both regular and violent crimes.</a:t>
            </a:r>
          </a:p>
          <a:p>
            <a:pPr lvl="1"/>
            <a:r>
              <a:rPr lang="en-US" dirty="0"/>
              <a:t>Cox PH model to test COMPAS’s overall predictive accuracy</a:t>
            </a:r>
          </a:p>
          <a:p>
            <a:pPr lvl="2"/>
            <a:r>
              <a:rPr lang="en-US" dirty="0"/>
              <a:t>Compare rates of recidivism when controlling for time. </a:t>
            </a:r>
            <a:r>
              <a:rPr lang="en-SG" dirty="0"/>
              <a:t>Because we aren’t controlling for other factors such as a defendant’s criminality we can include more people in this Cox model. </a:t>
            </a:r>
          </a:p>
          <a:p>
            <a:pPr marL="457200" lvl="1" indent="0">
              <a:buNone/>
            </a:pPr>
            <a:endParaRPr lang="en-US" dirty="0"/>
          </a:p>
          <a:p>
            <a:pPr marL="457200" lvl="1" indent="0">
              <a:buNone/>
            </a:pPr>
            <a:r>
              <a:rPr lang="en-US" sz="2000" dirty="0"/>
              <a:t>Cox model: </a:t>
            </a:r>
            <a:r>
              <a:rPr lang="en-SG" sz="2000" dirty="0"/>
              <a:t>a regression model commonly used to identify the association between “time to an event” and one or more predictor variables (factors)</a:t>
            </a:r>
          </a:p>
          <a:p>
            <a:pPr marL="457200" lvl="1" indent="0">
              <a:buNone/>
            </a:pPr>
            <a:r>
              <a:rPr lang="en-SG" sz="2000" dirty="0">
                <a:hlinkClick r:id="rId2"/>
              </a:rPr>
              <a:t>http://www.sthda.com/english/wiki/cox-proportional-hazards-model</a:t>
            </a:r>
            <a:r>
              <a:rPr lang="en-SG" sz="2000" dirty="0"/>
              <a:t>	</a:t>
            </a:r>
          </a:p>
          <a:p>
            <a:pPr marL="457200" lvl="1" indent="0">
              <a:buNone/>
            </a:pPr>
            <a:endParaRPr lang="en-SG" sz="2000" dirty="0"/>
          </a:p>
          <a:p>
            <a:pPr lvl="1"/>
            <a:endParaRPr lang="en-US" dirty="0"/>
          </a:p>
        </p:txBody>
      </p:sp>
    </p:spTree>
    <p:extLst>
      <p:ext uri="{BB962C8B-B14F-4D97-AF65-F5344CB8AC3E}">
        <p14:creationId xmlns:p14="http://schemas.microsoft.com/office/powerpoint/2010/main" val="357838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30D8-349E-2A42-9783-F095E18D347A}"/>
              </a:ext>
            </a:extLst>
          </p:cNvPr>
          <p:cNvSpPr>
            <a:spLocks noGrp="1"/>
          </p:cNvSpPr>
          <p:nvPr>
            <p:ph type="title"/>
          </p:nvPr>
        </p:nvSpPr>
        <p:spPr/>
        <p:txBody>
          <a:bodyPr/>
          <a:lstStyle/>
          <a:p>
            <a:pPr algn="ctr"/>
            <a:r>
              <a:rPr lang="en-US" dirty="0"/>
              <a:t>Recidivism</a:t>
            </a:r>
          </a:p>
        </p:txBody>
      </p:sp>
      <p:sp>
        <p:nvSpPr>
          <p:cNvPr id="3" name="Content Placeholder 2">
            <a:extLst>
              <a:ext uri="{FF2B5EF4-FFF2-40B4-BE49-F238E27FC236}">
                <a16:creationId xmlns:a16="http://schemas.microsoft.com/office/drawing/2014/main" id="{3FBF0A22-EB1F-2D45-9585-D9A20F6AC3FF}"/>
              </a:ext>
            </a:extLst>
          </p:cNvPr>
          <p:cNvSpPr>
            <a:spLocks noGrp="1"/>
          </p:cNvSpPr>
          <p:nvPr>
            <p:ph idx="1"/>
          </p:nvPr>
        </p:nvSpPr>
        <p:spPr>
          <a:xfrm>
            <a:off x="838200" y="1812178"/>
            <a:ext cx="10515600" cy="4351338"/>
          </a:xfrm>
        </p:spPr>
        <p:txBody>
          <a:bodyPr>
            <a:normAutofit/>
          </a:bodyPr>
          <a:lstStyle/>
          <a:p>
            <a:r>
              <a:rPr lang="en-US" dirty="0"/>
              <a:t>2 types of recidivism: Regular and Violent</a:t>
            </a:r>
          </a:p>
          <a:p>
            <a:r>
              <a:rPr lang="en-US" dirty="0"/>
              <a:t>Violent = a category of crime that includes murder, manslaughter, forcible rape, robbery and aggravated assault</a:t>
            </a:r>
          </a:p>
          <a:p>
            <a:r>
              <a:rPr lang="en-US" dirty="0"/>
              <a:t>We did analysis of the data: Looked at the various metrics in the data, and build a model to identify significant predictors for recidivism </a:t>
            </a:r>
          </a:p>
          <a:p>
            <a:r>
              <a:rPr lang="en-US" dirty="0"/>
              <a:t>Here we used 4 CSV files, compas-scores-two-years .csv, compas-scores-two-years-violent.csv, cox-parsed.csv, cox-violent parsed.csv</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48897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49B4C-65E6-7540-983D-F83D0084B7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A6EFDB-3DFF-8B4D-81C4-D39D531BF009}"/>
              </a:ext>
            </a:extLst>
          </p:cNvPr>
          <p:cNvSpPr>
            <a:spLocks noGrp="1"/>
          </p:cNvSpPr>
          <p:nvPr>
            <p:ph idx="1"/>
          </p:nvPr>
        </p:nvSpPr>
        <p:spPr/>
        <p:txBody>
          <a:bodyPr/>
          <a:lstStyle/>
          <a:p>
            <a:pPr fontAlgn="base"/>
            <a:r>
              <a:rPr lang="en-US" b="1" u="sng" dirty="0"/>
              <a:t>On other study </a:t>
            </a:r>
            <a:r>
              <a:rPr lang="en-US" dirty="0"/>
              <a:t>…..​</a:t>
            </a:r>
          </a:p>
          <a:p>
            <a:pPr fontAlgn="base"/>
            <a:r>
              <a:rPr lang="en-US" dirty="0"/>
              <a:t>The algorithm reduces over-prediction of Caucasian defendants from 30% to 10%​</a:t>
            </a:r>
          </a:p>
          <a:p>
            <a:pPr fontAlgn="base"/>
            <a:r>
              <a:rPr lang="en-US" dirty="0"/>
              <a:t>The algorithm reduces over-prediction of African-American defendants from 30% to 15%​</a:t>
            </a:r>
          </a:p>
          <a:p>
            <a:pPr fontAlgn="base"/>
            <a:r>
              <a:rPr lang="en-SG" dirty="0"/>
              <a:t>​</a:t>
            </a:r>
          </a:p>
          <a:p>
            <a:endParaRPr lang="en-US" dirty="0"/>
          </a:p>
        </p:txBody>
      </p:sp>
    </p:spTree>
    <p:extLst>
      <p:ext uri="{BB962C8B-B14F-4D97-AF65-F5344CB8AC3E}">
        <p14:creationId xmlns:p14="http://schemas.microsoft.com/office/powerpoint/2010/main" val="1203546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71C3-7D3E-0140-BEDD-AAE4E1214B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3753A2-F7D0-174F-8A36-D28DEE681176}"/>
              </a:ext>
            </a:extLst>
          </p:cNvPr>
          <p:cNvSpPr>
            <a:spLocks noGrp="1"/>
          </p:cNvSpPr>
          <p:nvPr>
            <p:ph idx="1"/>
          </p:nvPr>
        </p:nvSpPr>
        <p:spPr/>
        <p:txBody>
          <a:bodyPr/>
          <a:lstStyle/>
          <a:p>
            <a:r>
              <a:rPr lang="en-US" dirty="0"/>
              <a:t>In your analysis, what does the data tell you?</a:t>
            </a:r>
          </a:p>
          <a:p>
            <a:pPr lvl="1"/>
            <a:r>
              <a:rPr lang="en-US" dirty="0"/>
              <a:t>say you find that that</a:t>
            </a:r>
          </a:p>
          <a:p>
            <a:pPr lvl="1"/>
            <a:r>
              <a:rPr lang="en-US" dirty="0"/>
              <a:t>Can you suggest to implement the algorithm? Given the nature of the factors, it is an ethical issue(can you change your color or gender?), so might need to consider legal implications first.  And we use the IRAC model that is frequently used in legal decision-making process to determine the course/path/option to take.</a:t>
            </a:r>
          </a:p>
          <a:p>
            <a:endParaRPr lang="en-US" dirty="0"/>
          </a:p>
        </p:txBody>
      </p:sp>
    </p:spTree>
    <p:extLst>
      <p:ext uri="{BB962C8B-B14F-4D97-AF65-F5344CB8AC3E}">
        <p14:creationId xmlns:p14="http://schemas.microsoft.com/office/powerpoint/2010/main" val="3222693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386549AC755E41893982D5E948791B" ma:contentTypeVersion="8" ma:contentTypeDescription="Create a new document." ma:contentTypeScope="" ma:versionID="67bdf1541d5c10d7a0f3602b3dd621f0">
  <xsd:schema xmlns:xsd="http://www.w3.org/2001/XMLSchema" xmlns:xs="http://www.w3.org/2001/XMLSchema" xmlns:p="http://schemas.microsoft.com/office/2006/metadata/properties" xmlns:ns2="47d53cf3-1c76-4357-8735-328277976eeb" targetNamespace="http://schemas.microsoft.com/office/2006/metadata/properties" ma:root="true" ma:fieldsID="4b049a19f155c50af62867e5d4d62a36" ns2:_="">
    <xsd:import namespace="47d53cf3-1c76-4357-8735-328277976ee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d53cf3-1c76-4357-8735-328277976e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B669E54-D911-4773-A8BF-E977EDEC2E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d53cf3-1c76-4357-8735-328277976e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D0CE07-8C41-4445-A2DE-29132F3D8E8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0C038BF-572E-41FC-9A90-ECB1777A266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1463</TotalTime>
  <Words>881</Words>
  <Application>Microsoft Macintosh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Recidivism</vt:lpstr>
      <vt:lpstr>Recidivism</vt:lpstr>
      <vt:lpstr> Recidivism</vt:lpstr>
      <vt:lpstr>Recidivism</vt:lpstr>
      <vt:lpstr>Recidivism</vt:lpstr>
      <vt:lpstr>Steps in Analysis</vt:lpstr>
      <vt:lpstr>Recidivism</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Lakshmi Nagarajan - Adjunct Faculty. (DS)</dc:creator>
  <cp:lastModifiedBy>Shabana Syed</cp:lastModifiedBy>
  <cp:revision>31</cp:revision>
  <dcterms:created xsi:type="dcterms:W3CDTF">2021-02-17T07:40:58Z</dcterms:created>
  <dcterms:modified xsi:type="dcterms:W3CDTF">2021-03-28T06:34:48Z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0x01010090386549AC755E41893982D5E948791B</vt:lpwstr>
  </property>
</Properties>
</file>