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3" name=""/>
        <p:cNvGrpSpPr/>
        <p:nvPr/>
      </p:nvGrpSpPr>
      <p:grpSpPr>
        <a:xfrm>
          <a:off x="0" y="0"/>
          <a:ext cx="0" cy="0"/>
          <a:chOff x="0" y="0"/>
          <a:chExt cx="0" cy="0"/>
        </a:xfrm>
      </p:grpSpPr>
      <p:sp>
        <p:nvSpPr>
          <p:cNvPr id="10486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H</a:t>
            </a:r>
            <a:r>
              <a:rPr sz="2400" lang="en-US"/>
              <a:t>A</a:t>
            </a:r>
            <a:r>
              <a:rPr sz="2400" lang="en-US"/>
              <a:t>B</a:t>
            </a:r>
            <a:r>
              <a:rPr sz="2400" lang="en-US"/>
              <a:t>A</a:t>
            </a:r>
            <a:r>
              <a:rPr sz="2400" lang="en-US"/>
              <a:t>NA</a:t>
            </a:r>
            <a:r>
              <a:rPr sz="2400" lang="en-US"/>
              <a:t> </a:t>
            </a:r>
            <a:r>
              <a:rPr sz="2400" lang="en-US"/>
              <a:t>PARVEEN.S</a:t>
            </a:r>
            <a:r>
              <a:rPr sz="2400" lang="en-US"/>
              <a:t> </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1</a:t>
            </a:r>
            <a:r>
              <a:rPr dirty="0" sz="2400" lang="en-US"/>
              <a:t>0</a:t>
            </a:r>
            <a:r>
              <a:rPr dirty="0" sz="2400" lang="en-US"/>
              <a:t>0</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corporate</a:t>
            </a:r>
            <a:r>
              <a:rPr dirty="0" sz="2400" lang="en-US"/>
              <a:t> </a:t>
            </a:r>
            <a:r>
              <a:rPr dirty="0" sz="2400" lang="en-US"/>
              <a:t>secretaryship</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shmi</a:t>
            </a:r>
            <a:r>
              <a:rPr dirty="0" sz="2400" lang="en-US"/>
              <a:t> </a:t>
            </a:r>
            <a:r>
              <a:rPr dirty="0" sz="2400" lang="en-US"/>
              <a:t>women's</a:t>
            </a:r>
            <a:r>
              <a:rPr dirty="0" sz="2400" lang="en-US"/>
              <a:t> </a:t>
            </a:r>
            <a:r>
              <a:rPr dirty="0" sz="2400" lang="en-US"/>
              <a:t>college</a:t>
            </a:r>
            <a:r>
              <a:rPr dirty="0" sz="2400" lang="en-US"/>
              <a:t> </a:t>
            </a:r>
            <a:r>
              <a:rPr dirty="0" sz="2400" lang="en-US"/>
              <a:t>of</a:t>
            </a:r>
            <a:r>
              <a:rPr dirty="0" sz="2400" lang="en-US"/>
              <a:t> </a:t>
            </a:r>
            <a:r>
              <a:rPr dirty="0" sz="2400" lang="en-US"/>
              <a:t>arts</a:t>
            </a:r>
            <a:r>
              <a:rPr dirty="0" sz="2400" lang="en-US"/>
              <a:t> </a:t>
            </a:r>
            <a:r>
              <a:rPr dirty="0" sz="2400" lang="en-US"/>
              <a:t>and</a:t>
            </a:r>
            <a:r>
              <a:rPr dirty="0" sz="2400" lang="en-US"/>
              <a:t> </a:t>
            </a:r>
            <a:r>
              <a:rPr dirty="0" sz="2400" lang="en-US"/>
              <a:t>science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2" name=""/>
          <p:cNvSpPr txBox="1"/>
          <p:nvPr/>
        </p:nvSpPr>
        <p:spPr>
          <a:xfrm>
            <a:off x="2743200" y="3644212"/>
            <a:ext cx="6149277" cy="929640"/>
          </a:xfrm>
          <a:prstGeom prst="rect"/>
        </p:spPr>
        <p:txBody>
          <a:bodyPr rtlCol="0" wrap="square">
            <a:spAutoFit/>
          </a:bodyPr>
          <a:p>
            <a:r>
              <a:rPr sz="2800" lang="en-US">
                <a:solidFill>
                  <a:srgbClr val="000000"/>
                </a:solidFill>
              </a:rPr>
              <a:t>=IFS(K2&gt;=5,"very high",</a:t>
            </a:r>
            <a:r>
              <a:rPr sz="2800" lang="en-US">
                <a:solidFill>
                  <a:srgbClr val="000000"/>
                </a:solidFill>
              </a:rPr>
              <a:t>I</a:t>
            </a:r>
            <a:r>
              <a:rPr sz="2800" lang="en-US">
                <a:solidFill>
                  <a:srgbClr val="000000"/>
                </a:solidFill>
              </a:rPr>
              <a:t>8</a:t>
            </a:r>
            <a:r>
              <a:rPr sz="2800" lang="en-US">
                <a:solidFill>
                  <a:srgbClr val="000000"/>
                </a:solidFill>
              </a:rPr>
              <a:t>&gt;=4,"high",K2&gt;=3,"medium",true,"low")</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99471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487326" y="1289707"/>
            <a:ext cx="8094824" cy="427858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17" name=""/>
          <p:cNvSpPr txBox="1"/>
          <p:nvPr/>
        </p:nvSpPr>
        <p:spPr>
          <a:xfrm>
            <a:off x="471726" y="666702"/>
            <a:ext cx="3540465" cy="815339"/>
          </a:xfrm>
          <a:prstGeom prst="rect"/>
        </p:spPr>
        <p:txBody>
          <a:bodyPr rtlCol="0" wrap="square">
            <a:spAutoFit/>
          </a:bodyPr>
          <a:p>
            <a:r>
              <a:rPr b="1" sz="4800" lang="en-US">
                <a:solidFill>
                  <a:srgbClr val="000000"/>
                </a:solidFill>
              </a:rPr>
              <a:t>R</a:t>
            </a:r>
            <a:r>
              <a:rPr b="1" sz="4800" lang="en-US">
                <a:solidFill>
                  <a:srgbClr val="000000"/>
                </a:solidFill>
              </a:rPr>
              <a:t>E</a:t>
            </a:r>
            <a:r>
              <a:rPr b="1" sz="4800" lang="en-US">
                <a:solidFill>
                  <a:srgbClr val="000000"/>
                </a:solidFill>
              </a:rPr>
              <a:t>S</a:t>
            </a:r>
            <a:r>
              <a:rPr b="1" sz="4800" lang="en-US">
                <a:solidFill>
                  <a:srgbClr val="000000"/>
                </a:solidFill>
              </a:rPr>
              <a:t>U</a:t>
            </a:r>
            <a:r>
              <a:rPr b="1" sz="4800" lang="en-US">
                <a:solidFill>
                  <a:srgbClr val="000000"/>
                </a:solidFill>
              </a:rPr>
              <a:t>L</a:t>
            </a:r>
            <a:r>
              <a:rPr b="1" sz="4800" lang="en-US">
                <a:solidFill>
                  <a:srgbClr val="000000"/>
                </a:solidFill>
              </a:rPr>
              <a:t>T</a:t>
            </a:r>
            <a:r>
              <a:rPr b="1" sz="4800" lang="en-US">
                <a:solidFill>
                  <a:srgbClr val="000000"/>
                </a:solidFill>
              </a:rPr>
              <a:t>S</a:t>
            </a:r>
            <a:endParaRPr b="1" sz="2800" lang="en-US">
              <a:solidFill>
                <a:srgbClr val="000000"/>
              </a:solidFill>
            </a:endParaRPr>
          </a:p>
        </p:txBody>
      </p:sp>
      <p:pic>
        <p:nvPicPr>
          <p:cNvPr id="2097169" name=""/>
          <p:cNvPicPr>
            <a:picLocks/>
          </p:cNvPicPr>
          <p:nvPr/>
        </p:nvPicPr>
        <p:blipFill>
          <a:blip xmlns:r="http://schemas.openxmlformats.org/officeDocument/2006/relationships" r:embed="rId1"/>
          <a:stretch>
            <a:fillRect/>
          </a:stretch>
        </p:blipFill>
        <p:spPr>
          <a:xfrm rot="0">
            <a:off x="471725" y="1482040"/>
            <a:ext cx="9516786" cy="5070382"/>
          </a:xfrm>
          <a:prstGeom prst="rect"/>
        </p:spPr>
      </p:pic>
    </p:spTree>
  </p:cSld>
  <p:clrMapOvr>
    <a:masterClrMapping/>
  </p:clrMapOvr>
</p:sld>
</file>

<file path=ppt/slides/slide13.xml><?xml version="1.0" encoding="UTF-8" standalone="yes"?>
<p:sld xmlns:a="http://schemas.openxmlformats.org/drawingml/2006/main" xmlns:r="http://schemas.openxmlformats.org/officeDocument/2006/relationships" xmlns:p="http://schemas.openxmlformats.org/presentationml/2006/main"><p:cSld><p:spTree><p:nvGrpSpPr><p:cNvPr id="26" name=""/><p:cNvGrpSpPr/><p:nvPr/></p:nvGrpSpPr><p:grpSpPr><a:xfrm><a:off x="0" y="0"/><a:ext cx="0" cy="0"/><a:chOff x="0" y="0"/><a:chExt cx="0" cy="0"/></a:xfrm></p:grpSpPr><p:sp><p:nvSpPr><p:cNvPr id="1048611" name="Title 1"/><p:cNvSpPr><a:spLocks noGrp="1"/></p:cNvSpPr><p:nvPr><p:ph type="title"/></p:nvPr></p:nvSpPr><p:spPr><a:xfrm><a:off x="755332" y="385444"/><a:ext cx="10681335" cy="723901"/></a:xfrm></p:spPr><p:txBody><a:bodyPr/><a:p><a:r><a:rPr dirty="0" lang="en-US"><a:latin typeface="Times New Roman" panose="02020603050405020304" pitchFamily="18" charset="0"/><a:cs typeface="Times New Roman" panose="02020603050405020304" pitchFamily="18" charset="0"/></a:rPr><a:t>conclusion</a:t></a:r><a:endParaRPr dirty="0" lang="en-IN"><a:latin typeface="Times New Roman" panose="02020603050405020304" pitchFamily="18" charset="0"/><a:cs typeface="Times New Roman" panose="02020603050405020304" pitchFamily="18" charset="0"/></a:endParaRPr></a:p></p:txBody></p:sp><p:sp><p:nvSpPr><p:cNvPr id="1048718" name=""/><p:cNvSpPr txBox="1"/><p:nvPr/></p:nvSpPr><p:spPr><a:xfrm><a:off x="1481501" y="1497330"/><a:ext cx="7638800" cy="3863339"/></a:xfrm><a:prstGeom prst="rect"/></p:spPr><p:txBody><a:bodyPr rtlCol="0" wrap="square"><a:spAutoFit/></a:bodyPr><a:p><a:r><a:rPr sz="2800" lang="en-US"><a:solidFill><a:srgbClr val="000000"/></a:solidFill></a:rPr><a:t>Therefore the SVG business unit employees performs higher comparing to other units and whereas PL business unit performs lower comparing to other units.              Hence the SVG business unit employees works more efficiently and effectively comparing to other units according to the employee data given.</a:t></a:r><a:endParaRPr sz="2800" lang="en-US"><a:solidFill><a:srgbClr val="000000"/></a:solidFill></a:endParaRPr></a:p></p:txBody></p:sp></p:spTree></p:cSld><p:clrMapOvr><a:masterClrMapping/></p:clrMapOvr></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834072" y="575055"/>
            <a:ext cx="668457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676274" y="2032634"/>
            <a:ext cx="7580534" cy="3863340"/>
          </a:xfrm>
          <a:prstGeom prst="rect"/>
        </p:spPr>
        <p:txBody>
          <a:bodyPr rtlCol="0" wrap="square">
            <a:spAutoFit/>
          </a:bodyPr>
          <a:p>
            <a:r>
              <a:rPr sz="2800" lang="en-US">
                <a:solidFill>
                  <a:srgbClr val="000000"/>
                </a:solidFill>
              </a:rPr>
              <a:t>Here is a problem statement in 50 words:</a:t>
            </a:r>
            <a:endParaRPr sz="2800" lang="en-US">
              <a:solidFill>
                <a:srgbClr val="000000"/>
              </a:solidFill>
            </a:endParaRPr>
          </a:p>
          <a:p>
            <a:r>
              <a:rPr sz="2800" lang="en-US">
                <a:solidFill>
                  <a:srgbClr val="000000"/>
                </a:solidFill>
              </a:rPr>
              <a:t>"Design a user-friendly and accessible online platform for students to share knowledge, resources, and ideas, fostering a collaborative learning environment and addressing the challenges of information overload, disorganization, and limited access to quality educational materials, ultimately enhancing academic performance and student success."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9"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0" name=""/>
          <p:cNvSpPr txBox="1"/>
          <p:nvPr/>
        </p:nvSpPr>
        <p:spPr>
          <a:xfrm>
            <a:off x="390239" y="1965960"/>
            <a:ext cx="7580533" cy="4701540"/>
          </a:xfrm>
          <a:prstGeom prst="rect"/>
        </p:spPr>
        <p:txBody>
          <a:bodyPr rtlCol="0" wrap="square">
            <a:spAutoFit/>
          </a:bodyPr>
          <a:p>
            <a:r>
              <a:rPr sz="2800" lang="en-US">
                <a:solidFill>
                  <a:srgbClr val="000000"/>
                </a:solidFill>
              </a:rPr>
              <a:t>Here is a project overview in 50 words:</a:t>
            </a:r>
            <a:endParaRPr sz="2800" lang="en-US">
              <a:solidFill>
                <a:srgbClr val="000000"/>
              </a:solidFill>
            </a:endParaRPr>
          </a:p>
          <a:p>
            <a:r>
              <a:rPr sz="2800" lang="en-US">
                <a:solidFill>
                  <a:srgbClr val="000000"/>
                </a:solidFill>
              </a:rPr>
              <a:t>"Develop an innovative online platform, 'EduShare', connecting students globally to share resources, ideas, and knowledge. Features include personalized learning dashboards, collaborative tools, and AI-driven content recommendations. Enhancing academic performance, accessibility, and student engagement, EduShare revolutionizes the education landscape, making quality learning materials accessible to all."</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1206749" y="2019299"/>
            <a:ext cx="5358531" cy="38633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HR</a:t>
            </a:r>
            <a:r>
              <a:rPr sz="2800" lang="en-US">
                <a:solidFill>
                  <a:srgbClr val="000000"/>
                </a:solidFill>
              </a:rPr>
              <a:t>M</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R</a:t>
            </a:r>
            <a:r>
              <a:rPr sz="2800" lang="en-US">
                <a:solidFill>
                  <a:srgbClr val="000000"/>
                </a:solidFill>
              </a:rPr>
              <a:t>K</a:t>
            </a:r>
            <a:r>
              <a:rPr sz="2800" lang="en-US">
                <a:solidFill>
                  <a:srgbClr val="000000"/>
                </a:solidFill>
              </a:rPr>
              <a:t>E</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E</a:t>
            </a:r>
            <a:r>
              <a:rPr sz="2800" lang="en-US">
                <a:solidFill>
                  <a:srgbClr val="000000"/>
                </a:solidFill>
              </a:rPr>
              <a:t>L</a:t>
            </a:r>
            <a:r>
              <a:rPr sz="2800" lang="en-US">
                <a:solidFill>
                  <a:srgbClr val="000000"/>
                </a:solidFill>
              </a:rPr>
              <a:t>D</a:t>
            </a:r>
            <a:endParaRPr sz="2800" lang="en-US">
              <a:solidFill>
                <a:srgbClr val="000000"/>
              </a:solidFill>
            </a:endParaRPr>
          </a:p>
          <a:p>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S</a:t>
            </a:r>
            <a:endParaRPr sz="2800" lang="en-US">
              <a:solidFill>
                <a:srgbClr val="000000"/>
              </a:solidFill>
            </a:endParaRPr>
          </a:p>
          <a:p>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U</a:t>
            </a:r>
            <a:r>
              <a:rPr sz="2800" lang="en-US">
                <a:solidFill>
                  <a:srgbClr val="000000"/>
                </a:solidFill>
              </a:rPr>
              <a:t>S</a:t>
            </a:r>
            <a:r>
              <a:rPr sz="2800" lang="en-US">
                <a:solidFill>
                  <a:srgbClr val="000000"/>
                </a:solidFill>
              </a:rPr>
              <a:t>T</a:t>
            </a:r>
            <a:r>
              <a:rPr sz="2800" lang="en-US">
                <a:solidFill>
                  <a:srgbClr val="000000"/>
                </a:solidFill>
              </a:rPr>
              <a:t>R</a:t>
            </a:r>
            <a:r>
              <a:rPr sz="2800" lang="en-US">
                <a:solidFill>
                  <a:srgbClr val="000000"/>
                </a:solidFill>
              </a:rPr>
              <a:t>I</a:t>
            </a:r>
            <a:r>
              <a:rPr sz="2800" lang="en-US">
                <a:solidFill>
                  <a:srgbClr val="000000"/>
                </a:solidFill>
              </a:rPr>
              <a:t>E</a:t>
            </a:r>
            <a:r>
              <a:rPr sz="2800" lang="en-US">
                <a:solidFill>
                  <a:srgbClr val="000000"/>
                </a:solidFill>
              </a:rPr>
              <a:t>S</a:t>
            </a:r>
            <a:endParaRPr sz="2800" lang="en-US">
              <a:solidFill>
                <a:srgbClr val="000000"/>
              </a:solidFill>
            </a:endParaRPr>
          </a:p>
          <a:p>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ANY</a:t>
            </a:r>
            <a:r>
              <a:rPr sz="2800" lang="en-US">
                <a:solidFill>
                  <a:srgbClr val="000000"/>
                </a:solidFill>
              </a:rPr>
              <a: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a:off x="2695573" y="1695450"/>
            <a:ext cx="8800909" cy="47015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d</a:t>
            </a:r>
            <a:r>
              <a:rPr sz="2800" lang="en-US">
                <a:solidFill>
                  <a:srgbClr val="000000"/>
                </a:solidFill>
              </a:rPr>
              <a:t>i</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ting</a:t>
            </a:r>
            <a:r>
              <a:rPr sz="2800" lang="en-US">
                <a:solidFill>
                  <a:srgbClr val="000000"/>
                </a:solidFill>
              </a:rPr>
              <a:t> </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g</a:t>
            </a:r>
            <a:endParaRPr sz="2800" lang="en-US">
              <a:solidFill>
                <a:srgbClr val="000000"/>
              </a:solidFill>
            </a:endParaRPr>
          </a:p>
          <a:p>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endParaRPr sz="2800" lang="en-US">
              <a:solidFill>
                <a:srgbClr val="000000"/>
              </a:solidFill>
            </a:endParaRPr>
          </a:p>
          <a:p>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u</a:t>
            </a:r>
            <a:r>
              <a:rPr sz="2800" lang="en-US">
                <a:solidFill>
                  <a:srgbClr val="000000"/>
                </a:solidFill>
              </a:rPr>
              <a:t>l</a:t>
            </a:r>
            <a:r>
              <a:rPr sz="2800" lang="en-US">
                <a:solidFill>
                  <a:srgbClr val="000000"/>
                </a:solidFill>
              </a:rPr>
              <a:t>a</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identify</a:t>
            </a:r>
            <a:r>
              <a:rPr sz="2800" lang="en-US">
                <a:solidFill>
                  <a:srgbClr val="000000"/>
                </a:solidFill>
              </a:rPr>
              <a:t> </a:t>
            </a:r>
            <a:r>
              <a:rPr sz="2800" lang="en-US">
                <a:solidFill>
                  <a:srgbClr val="000000"/>
                </a:solidFill>
              </a:rPr>
              <a:t> </a:t>
            </a:r>
            <a:r>
              <a:rPr sz="2800" lang="en-US">
                <a:solidFill>
                  <a:srgbClr val="000000"/>
                </a:solidFill>
              </a:rPr>
              <a:t>performance</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endParaRPr sz="2800" lang="en-US">
              <a:solidFill>
                <a:srgbClr val="000000"/>
              </a:solidFill>
            </a:endParaRPr>
          </a:p>
          <a:p>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summarising</a:t>
            </a:r>
            <a:r>
              <a:rPr sz="2800" lang="en-US">
                <a:solidFill>
                  <a:srgbClr val="000000"/>
                </a:solidFill>
              </a:rPr>
              <a:t> </a:t>
            </a:r>
            <a:endParaRPr sz="2800" lang="en-US">
              <a:solidFill>
                <a:srgbClr val="000000"/>
              </a:solidFill>
            </a:endParaRPr>
          </a:p>
          <a:p>
            <a:endParaRPr sz="2800" lang="en-US">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g</a:t>
            </a:r>
            <a:r>
              <a:rPr sz="2800" lang="en-US">
                <a:solidFill>
                  <a:srgbClr val="000000"/>
                </a:solidFill>
              </a:rPr>
              <a:t>h</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endParaRPr sz="2800" lang="en-US">
              <a:solidFill>
                <a:srgbClr val="000000"/>
              </a:solidFill>
            </a:endParaRPr>
          </a:p>
        </p:txBody>
      </p:sp>
      <p:sp>
        <p:nvSpPr>
          <p:cNvPr id="1048693" name=""/>
          <p:cNvSpPr txBox="1"/>
          <p:nvPr/>
        </p:nvSpPr>
        <p:spPr>
          <a:xfrm>
            <a:off x="2695573" y="5297804"/>
            <a:ext cx="4000000" cy="1043940"/>
          </a:xfrm>
          <a:prstGeom prst="rect"/>
        </p:spPr>
        <p:txBody>
          <a:bodyPr rtlCol="0" wrap="square">
            <a:spAutoFit/>
          </a:bodyPr>
          <a:p>
            <a:endParaRPr sz="2800" lang="en-US">
              <a:solidFill>
                <a:srgbClr val="000000"/>
              </a:solidFill>
            </a:endParaRPr>
          </a:p>
          <a:p>
            <a:endParaRPr altLang="en-US" lang="zh-CN"/>
          </a:p>
          <a:p>
            <a:endParaRPr altLang="en-US"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Title 1"/>
          <p:cNvSpPr>
            <a:spLocks noGrp="1"/>
          </p:cNvSpPr>
          <p:nvPr>
            <p:ph type="title"/>
          </p:nvPr>
        </p:nvSpPr>
        <p:spPr>
          <a:xfrm>
            <a:off x="755332" y="385444"/>
            <a:ext cx="10681335" cy="723901"/>
          </a:xfrm>
        </p:spPr>
        <p:txBody>
          <a:bodyPr/>
          <a:p>
            <a:r>
              <a:rPr dirty="0" lang="en-IN"/>
              <a:t>Dataset Description</a:t>
            </a:r>
          </a:p>
        </p:txBody>
      </p:sp>
      <p:sp>
        <p:nvSpPr>
          <p:cNvPr id="1048622" name=""/>
          <p:cNvSpPr txBox="1"/>
          <p:nvPr/>
        </p:nvSpPr>
        <p:spPr>
          <a:xfrm>
            <a:off x="1321369" y="1437438"/>
            <a:ext cx="8771186" cy="2186941"/>
          </a:xfrm>
          <a:prstGeom prst="rect"/>
        </p:spPr>
        <p:txBody>
          <a:bodyPr rtlCol="0" wrap="square">
            <a:spAutoFit/>
          </a:bodyPr>
          <a:p>
            <a:r>
              <a:rPr b="1" sz="2800" lang="en-US">
                <a:solidFill>
                  <a:srgbClr val="000000"/>
                </a:solidFill>
              </a:rPr>
              <a:t>Description</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This dataset helps organizations assess employee productivity, identify strengths and areas for improvement, and make data-driven decisions regarding promotions, raises, and training.</a:t>
            </a:r>
            <a:endParaRPr sz="2800" lang="en-US">
              <a:solidFill>
                <a:srgbClr val="000000"/>
              </a:solidFill>
            </a:endParaRPr>
          </a:p>
        </p:txBody>
      </p:sp>
      <p:sp>
        <p:nvSpPr>
          <p:cNvPr id="1048623" name=""/>
          <p:cNvSpPr txBox="1"/>
          <p:nvPr/>
        </p:nvSpPr>
        <p:spPr>
          <a:xfrm>
            <a:off x="1321369" y="3952474"/>
            <a:ext cx="7799280" cy="2186939"/>
          </a:xfrm>
          <a:prstGeom prst="rect"/>
        </p:spPr>
        <p:txBody>
          <a:bodyPr rtlCol="0" wrap="square">
            <a:spAutoFit/>
          </a:bodyPr>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res</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Position/Role: The job title or role of the employee</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Attendance Records: Data on employee attendance, including absences and tardiness.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2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1392275" y="2185035"/>
            <a:ext cx="6425588" cy="4282440"/>
          </a:xfrm>
          <a:prstGeom prst="rect"/>
        </p:spPr>
        <p:txBody>
          <a:bodyPr rtlCol="0" wrap="square">
            <a:spAutoFit/>
          </a:bodyPr>
          <a:p>
            <a:r>
              <a:rPr sz="2800" lang="en-US">
                <a:solidFill>
                  <a:srgbClr val="000000"/>
                </a:solidFill>
              </a:rPr>
              <a:t>1. SUMMERISING:
                         Pivot table is created to summerise
2. Filter - Gender code 
3. Column- performance level 
4. Rows -  Business unit 
5.values- count of first name 
6. Visualisation: 
                              Bar graph 
                               Pie chart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2024-09-03T05:18:44Z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6bfcf05ff9d9470a8b7861f065fe8abe</vt:lpwstr>
  </property>
</Properties>
</file>