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Nunito"/>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Nunito-bold.fntdata"/><Relationship Id="rId23" Type="http://schemas.openxmlformats.org/officeDocument/2006/relationships/font" Target="fonts/Nunit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Nunito-boldItalic.fntdata"/><Relationship Id="rId25" Type="http://schemas.openxmlformats.org/officeDocument/2006/relationships/font" Target="fonts/Nuni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8bfa6b4635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8bfa6b4635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8bfa6b4635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8bfa6b4635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8bfa6b4635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8bfa6b4635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8bfa6b4635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8bfa6b4635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8bfa6b4635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8bfa6b4635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8bfa6b4635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8bfa6b4635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8bfa6b4635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8bfa6b4635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8bfa6b4635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8bfa6b4635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8b546d1fba_0_2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8b546d1fba_0_2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823f548a19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823f548a19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823f548a19_2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823f548a19_2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823f548a19_2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823f548a19_2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8b546d1fba_0_2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8b546d1fba_0_2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8bfa6b463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8bfa6b463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8bfa6b4635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8bfa6b4635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8bfa6b4635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8bfa6b4635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Autofit/>
          </a:bodyPr>
          <a:lstStyle>
            <a:lvl1pPr indent="-311150" lvl="0" marL="457200" algn="ctr">
              <a:spcBef>
                <a:spcPts val="0"/>
              </a:spcBef>
              <a:spcAft>
                <a:spcPts val="0"/>
              </a:spcAft>
              <a:buSzPts val="1300"/>
              <a:buChar char="●"/>
              <a:defRPr/>
            </a:lvl1pPr>
            <a:lvl2pPr indent="-298450" lvl="1" marL="914400" algn="ctr">
              <a:spcBef>
                <a:spcPts val="1600"/>
              </a:spcBef>
              <a:spcAft>
                <a:spcPts val="0"/>
              </a:spcAft>
              <a:buSzPts val="1100"/>
              <a:buChar char="○"/>
              <a:defRPr/>
            </a:lvl2pPr>
            <a:lvl3pPr indent="-298450" lvl="2" marL="1371600" algn="ctr">
              <a:spcBef>
                <a:spcPts val="1600"/>
              </a:spcBef>
              <a:spcAft>
                <a:spcPts val="0"/>
              </a:spcAft>
              <a:buSzPts val="1100"/>
              <a:buChar char="■"/>
              <a:defRPr/>
            </a:lvl3pPr>
            <a:lvl4pPr indent="-298450" lvl="3" marL="1828800" algn="ctr">
              <a:spcBef>
                <a:spcPts val="1600"/>
              </a:spcBef>
              <a:spcAft>
                <a:spcPts val="0"/>
              </a:spcAft>
              <a:buSzPts val="1100"/>
              <a:buChar char="●"/>
              <a:defRPr/>
            </a:lvl4pPr>
            <a:lvl5pPr indent="-298450" lvl="4" marL="2286000" algn="ctr">
              <a:spcBef>
                <a:spcPts val="1600"/>
              </a:spcBef>
              <a:spcAft>
                <a:spcPts val="0"/>
              </a:spcAft>
              <a:buSzPts val="1100"/>
              <a:buChar char="○"/>
              <a:defRPr/>
            </a:lvl5pPr>
            <a:lvl6pPr indent="-298450" lvl="5" marL="2743200" algn="ctr">
              <a:spcBef>
                <a:spcPts val="1600"/>
              </a:spcBef>
              <a:spcAft>
                <a:spcPts val="0"/>
              </a:spcAft>
              <a:buSzPts val="1100"/>
              <a:buChar char="■"/>
              <a:defRPr/>
            </a:lvl6pPr>
            <a:lvl7pPr indent="-298450" lvl="6" marL="3200400" algn="ctr">
              <a:spcBef>
                <a:spcPts val="1600"/>
              </a:spcBef>
              <a:spcAft>
                <a:spcPts val="0"/>
              </a:spcAft>
              <a:buSzPts val="1100"/>
              <a:buChar char="●"/>
              <a:defRPr/>
            </a:lvl7pPr>
            <a:lvl8pPr indent="-298450" lvl="7" marL="3657600" algn="ctr">
              <a:spcBef>
                <a:spcPts val="1600"/>
              </a:spcBef>
              <a:spcAft>
                <a:spcPts val="0"/>
              </a:spcAft>
              <a:buSzPts val="1100"/>
              <a:buChar char="○"/>
              <a:defRPr/>
            </a:lvl8pPr>
            <a:lvl9pPr indent="-298450" lvl="8" marL="4114800" algn="ctr">
              <a:spcBef>
                <a:spcPts val="1600"/>
              </a:spcBef>
              <a:spcAft>
                <a:spcPts val="160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1600"/>
              </a:spcBef>
              <a:spcAft>
                <a:spcPts val="160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1.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7.png"/><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3.png"/><Relationship Id="rId4" Type="http://schemas.openxmlformats.org/officeDocument/2006/relationships/image" Target="../media/image9.png"/><Relationship Id="rId5"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2.png"/><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858703" y="1822833"/>
            <a:ext cx="5361300" cy="1448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Week July 6</a:t>
            </a:r>
            <a:endParaRPr/>
          </a:p>
        </p:txBody>
      </p:sp>
      <p:sp>
        <p:nvSpPr>
          <p:cNvPr id="129" name="Google Shape;129;p13"/>
          <p:cNvSpPr txBox="1"/>
          <p:nvPr>
            <p:ph idx="1" type="subTitle"/>
          </p:nvPr>
        </p:nvSpPr>
        <p:spPr>
          <a:xfrm>
            <a:off x="1858700" y="3413158"/>
            <a:ext cx="5361300" cy="52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Quantum Troopers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2"/>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Classical Setup</a:t>
            </a:r>
            <a:endParaRPr/>
          </a:p>
        </p:txBody>
      </p:sp>
      <p:sp>
        <p:nvSpPr>
          <p:cNvPr id="185" name="Google Shape;185;p22"/>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suitcase does, however, have an interface. It can be sent a classical bit, where b = 0 means we don't make a query, and b = 1 means we do. </a:t>
            </a:r>
            <a:endParaRPr/>
          </a:p>
          <a:p>
            <a:pPr indent="0" lvl="0" marL="0" rtl="0" algn="l">
              <a:spcBef>
                <a:spcPts val="1600"/>
              </a:spcBef>
              <a:spcAft>
                <a:spcPts val="0"/>
              </a:spcAft>
              <a:buClr>
                <a:schemeClr val="dk2"/>
              </a:buClr>
              <a:buSzPts val="1100"/>
              <a:buFont typeface="Arial"/>
              <a:buNone/>
            </a:pPr>
            <a:r>
              <a:t/>
            </a:r>
            <a:endParaRPr/>
          </a:p>
          <a:p>
            <a:pPr indent="0" lvl="0" marL="0" rtl="0" algn="l">
              <a:spcBef>
                <a:spcPts val="1600"/>
              </a:spcBef>
              <a:spcAft>
                <a:spcPts val="0"/>
              </a:spcAft>
              <a:buClr>
                <a:schemeClr val="dk2"/>
              </a:buClr>
              <a:buSzPts val="1100"/>
              <a:buFont typeface="Arial"/>
              <a:buNone/>
            </a:pPr>
            <a:r>
              <a:rPr lang="en"/>
              <a:t>This is a predicament; if we send 0, we don't learn anything, and if we send 1, we risk the bomb blowing up in our face!</a:t>
            </a:r>
            <a:endParaRPr/>
          </a:p>
          <a:p>
            <a:pPr indent="0" lvl="0" marL="0" rtl="0" algn="l">
              <a:spcBef>
                <a:spcPts val="1600"/>
              </a:spcBef>
              <a:spcAft>
                <a:spcPts val="1600"/>
              </a:spcAft>
              <a:buClr>
                <a:schemeClr val="dk2"/>
              </a:buClr>
              <a:buSzPts val="1100"/>
              <a:buFont typeface="Arial"/>
              <a:buNone/>
            </a:pPr>
            <a:r>
              <a:rPr lang="en"/>
              <a:t>How can you determine if there is a bomb in the suitcase?</a:t>
            </a:r>
            <a:endParaRPr/>
          </a:p>
        </p:txBody>
      </p:sp>
      <p:pic>
        <p:nvPicPr>
          <p:cNvPr id="186" name="Google Shape;186;p22"/>
          <p:cNvPicPr preferRelativeResize="0"/>
          <p:nvPr/>
        </p:nvPicPr>
        <p:blipFill>
          <a:blip r:embed="rId3">
            <a:alphaModFix/>
          </a:blip>
          <a:stretch>
            <a:fillRect/>
          </a:stretch>
        </p:blipFill>
        <p:spPr>
          <a:xfrm>
            <a:off x="2766175" y="2018875"/>
            <a:ext cx="3611650" cy="4111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3"/>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Classical Circuits</a:t>
            </a:r>
            <a:endParaRPr/>
          </a:p>
        </p:txBody>
      </p:sp>
      <p:sp>
        <p:nvSpPr>
          <p:cNvPr id="192" name="Google Shape;192;p23"/>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way we denote an “explosion" is if we measure the second bit in the state 1. </a:t>
            </a:r>
            <a:endParaRPr/>
          </a:p>
          <a:p>
            <a:pPr indent="0" lvl="0" marL="0" rtl="0" algn="l">
              <a:spcBef>
                <a:spcPts val="1600"/>
              </a:spcBef>
              <a:spcAft>
                <a:spcPts val="0"/>
              </a:spcAft>
              <a:buNone/>
            </a:pPr>
            <a:r>
              <a:t/>
            </a:r>
            <a:endParaRPr/>
          </a:p>
          <a:p>
            <a:pPr indent="0" lvl="0" marL="0" rtl="0" algn="l">
              <a:spcBef>
                <a:spcPts val="1600"/>
              </a:spcBef>
              <a:spcAft>
                <a:spcPts val="0"/>
              </a:spcAft>
              <a:buClr>
                <a:schemeClr val="dk2"/>
              </a:buClr>
              <a:buSzPts val="1100"/>
              <a:buFont typeface="Arial"/>
              <a:buNone/>
            </a:pPr>
            <a:r>
              <a:t/>
            </a:r>
            <a:endParaRPr/>
          </a:p>
          <a:p>
            <a:pPr indent="0" lvl="0" marL="0" rtl="0" algn="l">
              <a:spcBef>
                <a:spcPts val="1600"/>
              </a:spcBef>
              <a:spcAft>
                <a:spcPts val="1600"/>
              </a:spcAft>
              <a:buNone/>
            </a:pPr>
            <a:r>
              <a:t/>
            </a:r>
            <a:endParaRPr/>
          </a:p>
        </p:txBody>
      </p:sp>
      <p:pic>
        <p:nvPicPr>
          <p:cNvPr id="193" name="Google Shape;193;p23"/>
          <p:cNvPicPr preferRelativeResize="0"/>
          <p:nvPr/>
        </p:nvPicPr>
        <p:blipFill>
          <a:blip r:embed="rId3">
            <a:alphaModFix/>
          </a:blip>
          <a:stretch>
            <a:fillRect/>
          </a:stretch>
        </p:blipFill>
        <p:spPr>
          <a:xfrm>
            <a:off x="311700" y="2678700"/>
            <a:ext cx="3885225" cy="1970702"/>
          </a:xfrm>
          <a:prstGeom prst="rect">
            <a:avLst/>
          </a:prstGeom>
          <a:noFill/>
          <a:ln>
            <a:noFill/>
          </a:ln>
        </p:spPr>
      </p:pic>
      <p:pic>
        <p:nvPicPr>
          <p:cNvPr id="194" name="Google Shape;194;p23"/>
          <p:cNvPicPr preferRelativeResize="0"/>
          <p:nvPr/>
        </p:nvPicPr>
        <p:blipFill>
          <a:blip r:embed="rId4">
            <a:alphaModFix/>
          </a:blip>
          <a:stretch>
            <a:fillRect/>
          </a:stretch>
        </p:blipFill>
        <p:spPr>
          <a:xfrm>
            <a:off x="4745688" y="2711700"/>
            <a:ext cx="4024687" cy="19046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24"/>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Not very Helpful...</a:t>
            </a:r>
            <a:endParaRPr/>
          </a:p>
        </p:txBody>
      </p:sp>
      <p:sp>
        <p:nvSpPr>
          <p:cNvPr id="200" name="Google Shape;200;p24"/>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311150" lvl="0" marL="457200" rtl="0" algn="l">
              <a:spcBef>
                <a:spcPts val="1600"/>
              </a:spcBef>
              <a:spcAft>
                <a:spcPts val="0"/>
              </a:spcAft>
              <a:buSzPts val="1300"/>
              <a:buChar char="●"/>
            </a:pPr>
            <a:r>
              <a:rPr lang="en"/>
              <a:t>If there is no bomb, and we send in b = 0, then we measure 0.</a:t>
            </a:r>
            <a:endParaRPr/>
          </a:p>
          <a:p>
            <a:pPr indent="-311150" lvl="0" marL="457200" rtl="0" algn="l">
              <a:spcBef>
                <a:spcPts val="0"/>
              </a:spcBef>
              <a:spcAft>
                <a:spcPts val="0"/>
              </a:spcAft>
              <a:buSzPts val="1300"/>
              <a:buChar char="●"/>
            </a:pPr>
            <a:r>
              <a:rPr lang="en"/>
              <a:t> If there is a bomb, and we send in b = 0, then we also measure 0. </a:t>
            </a:r>
            <a:endParaRPr/>
          </a:p>
          <a:p>
            <a:pPr indent="-298450" lvl="1" marL="914400" rtl="0" algn="l">
              <a:spcBef>
                <a:spcPts val="0"/>
              </a:spcBef>
              <a:spcAft>
                <a:spcPts val="0"/>
              </a:spcAft>
              <a:buSzPts val="1100"/>
              <a:buChar char="○"/>
            </a:pPr>
            <a:r>
              <a:rPr lang="en"/>
              <a:t>So sending in b = 0 doesn't give us any information about what's going on inside. </a:t>
            </a:r>
            <a:endParaRPr/>
          </a:p>
          <a:p>
            <a:pPr indent="-311150" lvl="0" marL="457200" rtl="0" algn="l">
              <a:spcBef>
                <a:spcPts val="0"/>
              </a:spcBef>
              <a:spcAft>
                <a:spcPts val="0"/>
              </a:spcAft>
              <a:buSzPts val="1300"/>
              <a:buChar char="●"/>
            </a:pPr>
            <a:r>
              <a:rPr lang="en"/>
              <a:t>If there is no bomb, and we send in b = 1, then we measure zero. We can say for certain, then, that there isn't a bomb. </a:t>
            </a:r>
            <a:endParaRPr/>
          </a:p>
          <a:p>
            <a:pPr indent="-311150" lvl="0" marL="457200" rtl="0" algn="l">
              <a:spcBef>
                <a:spcPts val="0"/>
              </a:spcBef>
              <a:spcAft>
                <a:spcPts val="0"/>
              </a:spcAft>
              <a:buSzPts val="1300"/>
              <a:buChar char="●"/>
            </a:pPr>
            <a:r>
              <a:rPr lang="en"/>
              <a:t>If there is a bomb, and b = 1, then the suitcase explodes.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25"/>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Quantum Setup</a:t>
            </a:r>
            <a:endParaRPr/>
          </a:p>
        </p:txBody>
      </p:sp>
      <p:sp>
        <p:nvSpPr>
          <p:cNvPr id="206" name="Google Shape;206;p25"/>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Let's suppose the query system is a quantum one. That is, we are allowed to send in a quantum bit to the suitcase: </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n"/>
              <a:t>Let's assume that if there is no bomb, then |ψ&gt; is returned. </a:t>
            </a:r>
            <a:endParaRPr/>
          </a:p>
          <a:p>
            <a:pPr indent="0" lvl="0" marL="0" rtl="0" algn="l">
              <a:spcBef>
                <a:spcPts val="1600"/>
              </a:spcBef>
              <a:spcAft>
                <a:spcPts val="0"/>
              </a:spcAft>
              <a:buClr>
                <a:schemeClr val="dk2"/>
              </a:buClr>
              <a:buSzPts val="1100"/>
              <a:buFont typeface="Arial"/>
              <a:buNone/>
            </a:pPr>
            <a:r>
              <a:rPr lang="en"/>
              <a:t>If there is a bomb, the bomb measures the second qubit in the basis {|0&gt;, |1&gt;}. If the outcome is |0&gt;, then because the states of the two qubits are entangled, our qubit |ψ&gt; immediately collapses to |0&gt; and therefore returns |0&gt;.</a:t>
            </a:r>
            <a:endParaRPr/>
          </a:p>
          <a:p>
            <a:pPr indent="0" lvl="0" marL="0" rtl="0" algn="l">
              <a:spcBef>
                <a:spcPts val="1600"/>
              </a:spcBef>
              <a:spcAft>
                <a:spcPts val="0"/>
              </a:spcAft>
              <a:buClr>
                <a:schemeClr val="dk2"/>
              </a:buClr>
              <a:buSzPts val="1100"/>
              <a:buFont typeface="Arial"/>
              <a:buNone/>
            </a:pPr>
            <a:r>
              <a:rPr lang="en"/>
              <a:t>If the output is |1&gt;, the bomb explodes (and then returns 1).</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207" name="Google Shape;207;p25"/>
          <p:cNvPicPr preferRelativeResize="0"/>
          <p:nvPr/>
        </p:nvPicPr>
        <p:blipFill>
          <a:blip r:embed="rId3">
            <a:alphaModFix/>
          </a:blip>
          <a:stretch>
            <a:fillRect/>
          </a:stretch>
        </p:blipFill>
        <p:spPr>
          <a:xfrm>
            <a:off x="2373987" y="1939149"/>
            <a:ext cx="4396025" cy="4708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26"/>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Quantum Circuits</a:t>
            </a:r>
            <a:endParaRPr/>
          </a:p>
        </p:txBody>
      </p:sp>
      <p:sp>
        <p:nvSpPr>
          <p:cNvPr id="213" name="Google Shape;213;p26"/>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14" name="Google Shape;214;p26"/>
          <p:cNvPicPr preferRelativeResize="0"/>
          <p:nvPr/>
        </p:nvPicPr>
        <p:blipFill>
          <a:blip r:embed="rId3">
            <a:alphaModFix/>
          </a:blip>
          <a:stretch>
            <a:fillRect/>
          </a:stretch>
        </p:blipFill>
        <p:spPr>
          <a:xfrm>
            <a:off x="311700" y="1152474"/>
            <a:ext cx="4686801" cy="2243625"/>
          </a:xfrm>
          <a:prstGeom prst="rect">
            <a:avLst/>
          </a:prstGeom>
          <a:noFill/>
          <a:ln>
            <a:noFill/>
          </a:ln>
        </p:spPr>
      </p:pic>
      <p:pic>
        <p:nvPicPr>
          <p:cNvPr id="215" name="Google Shape;215;p26"/>
          <p:cNvPicPr preferRelativeResize="0"/>
          <p:nvPr/>
        </p:nvPicPr>
        <p:blipFill>
          <a:blip r:embed="rId4">
            <a:alphaModFix/>
          </a:blip>
          <a:stretch>
            <a:fillRect/>
          </a:stretch>
        </p:blipFill>
        <p:spPr>
          <a:xfrm>
            <a:off x="4526075" y="3139022"/>
            <a:ext cx="4686799" cy="2004478"/>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27"/>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Process</a:t>
            </a:r>
            <a:endParaRPr/>
          </a:p>
        </p:txBody>
      </p:sp>
      <p:sp>
        <p:nvSpPr>
          <p:cNvPr id="221" name="Google Shape;221;p27"/>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do we go about testing if there is a bomb? The idea is to start in the state |ψ&gt; = |0&gt;. Next, we apply an arbitrarily small rotation of angle </a:t>
            </a:r>
            <a:endParaRPr/>
          </a:p>
          <a:p>
            <a:pPr indent="0" lvl="0" marL="0" rtl="0" algn="l">
              <a:spcBef>
                <a:spcPts val="1600"/>
              </a:spcBef>
              <a:spcAft>
                <a:spcPts val="0"/>
              </a:spcAft>
              <a:buNone/>
            </a:pPr>
            <a:r>
              <a:rPr lang="en"/>
              <a:t>Where N is the number of queries we would like to send, which can be arbitrarily large.</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n"/>
              <a:t>If there is a bomb, the chance that it explodes is 				which means the bomb doesn’t blow up with high probability.</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Clr>
                <a:schemeClr val="dk2"/>
              </a:buClr>
              <a:buSzPts val="1100"/>
              <a:buFont typeface="Arial"/>
              <a:buNone/>
            </a:pPr>
            <a:r>
              <a:t/>
            </a:r>
            <a:endParaRPr/>
          </a:p>
          <a:p>
            <a:pPr indent="0" lvl="0" marL="0" rtl="0" algn="l">
              <a:spcBef>
                <a:spcPts val="1600"/>
              </a:spcBef>
              <a:spcAft>
                <a:spcPts val="1600"/>
              </a:spcAft>
              <a:buNone/>
            </a:pPr>
            <a:r>
              <a:t/>
            </a:r>
            <a:endParaRPr/>
          </a:p>
        </p:txBody>
      </p:sp>
      <p:pic>
        <p:nvPicPr>
          <p:cNvPr id="222" name="Google Shape;222;p27"/>
          <p:cNvPicPr preferRelativeResize="0"/>
          <p:nvPr/>
        </p:nvPicPr>
        <p:blipFill>
          <a:blip r:embed="rId3">
            <a:alphaModFix/>
          </a:blip>
          <a:stretch>
            <a:fillRect/>
          </a:stretch>
        </p:blipFill>
        <p:spPr>
          <a:xfrm>
            <a:off x="5371575" y="1579350"/>
            <a:ext cx="754595" cy="269825"/>
          </a:xfrm>
          <a:prstGeom prst="rect">
            <a:avLst/>
          </a:prstGeom>
          <a:noFill/>
          <a:ln>
            <a:noFill/>
          </a:ln>
        </p:spPr>
      </p:pic>
      <p:pic>
        <p:nvPicPr>
          <p:cNvPr id="223" name="Google Shape;223;p27"/>
          <p:cNvPicPr preferRelativeResize="0"/>
          <p:nvPr/>
        </p:nvPicPr>
        <p:blipFill>
          <a:blip r:embed="rId4">
            <a:alphaModFix/>
          </a:blip>
          <a:stretch>
            <a:fillRect/>
          </a:stretch>
        </p:blipFill>
        <p:spPr>
          <a:xfrm>
            <a:off x="2763920" y="2571745"/>
            <a:ext cx="3616150" cy="974250"/>
          </a:xfrm>
          <a:prstGeom prst="rect">
            <a:avLst/>
          </a:prstGeom>
          <a:noFill/>
          <a:ln>
            <a:noFill/>
          </a:ln>
        </p:spPr>
      </p:pic>
      <p:pic>
        <p:nvPicPr>
          <p:cNvPr id="224" name="Google Shape;224;p27"/>
          <p:cNvPicPr preferRelativeResize="0"/>
          <p:nvPr/>
        </p:nvPicPr>
        <p:blipFill>
          <a:blip r:embed="rId5">
            <a:alphaModFix/>
          </a:blip>
          <a:stretch>
            <a:fillRect/>
          </a:stretch>
        </p:blipFill>
        <p:spPr>
          <a:xfrm>
            <a:off x="5042300" y="3625275"/>
            <a:ext cx="1083873" cy="2698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28"/>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Process (cont’d)</a:t>
            </a:r>
            <a:endParaRPr/>
          </a:p>
        </p:txBody>
      </p:sp>
      <p:sp>
        <p:nvSpPr>
          <p:cNvPr id="230" name="Google Shape;230;p28"/>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feed our qubit  |ψ&gt;  through the machine N times, and then measure  |ψ&gt;  safely in our lab, and we will see one of two results.</a:t>
            </a:r>
            <a:endParaRPr/>
          </a:p>
          <a:p>
            <a:pPr indent="0" lvl="0" marL="0" rtl="0" algn="l">
              <a:spcBef>
                <a:spcPts val="1600"/>
              </a:spcBef>
              <a:spcAft>
                <a:spcPts val="0"/>
              </a:spcAft>
              <a:buNone/>
            </a:pPr>
            <a:r>
              <a:rPr lang="en"/>
              <a:t>If there is no bomb, our state is</a:t>
            </a:r>
            <a:endParaRPr/>
          </a:p>
          <a:p>
            <a:pPr indent="0" lvl="0" marL="0" rtl="0" algn="l">
              <a:spcBef>
                <a:spcPts val="1600"/>
              </a:spcBef>
              <a:spcAft>
                <a:spcPts val="0"/>
              </a:spcAft>
              <a:buNone/>
            </a:pPr>
            <a:r>
              <a:rPr lang="en"/>
              <a:t>If there IS a bomb, each time we feed it through the circuit, we keep collapsing our state back to |0&gt; with a high probability. That is, we reset it each time. </a:t>
            </a:r>
            <a:endParaRPr/>
          </a:p>
          <a:p>
            <a:pPr indent="0" lvl="0" marL="0" rtl="0" algn="l">
              <a:spcBef>
                <a:spcPts val="1600"/>
              </a:spcBef>
              <a:spcAft>
                <a:spcPts val="0"/>
              </a:spcAft>
              <a:buNone/>
            </a:pPr>
            <a:r>
              <a:rPr lang="en"/>
              <a:t>Therefore, the total probability of blowing up is just </a:t>
            </a:r>
            <a:endParaRPr/>
          </a:p>
          <a:p>
            <a:pPr indent="0" lvl="0" marL="0" rtl="0" algn="l">
              <a:spcBef>
                <a:spcPts val="1600"/>
              </a:spcBef>
              <a:spcAft>
                <a:spcPts val="1600"/>
              </a:spcAft>
              <a:buNone/>
            </a:pPr>
            <a:r>
              <a:t/>
            </a:r>
            <a:endParaRPr/>
          </a:p>
        </p:txBody>
      </p:sp>
      <p:pic>
        <p:nvPicPr>
          <p:cNvPr id="231" name="Google Shape;231;p28"/>
          <p:cNvPicPr preferRelativeResize="0"/>
          <p:nvPr/>
        </p:nvPicPr>
        <p:blipFill>
          <a:blip r:embed="rId3">
            <a:alphaModFix/>
          </a:blip>
          <a:stretch>
            <a:fillRect/>
          </a:stretch>
        </p:blipFill>
        <p:spPr>
          <a:xfrm>
            <a:off x="3447100" y="2039393"/>
            <a:ext cx="3773800" cy="379600"/>
          </a:xfrm>
          <a:prstGeom prst="rect">
            <a:avLst/>
          </a:prstGeom>
          <a:noFill/>
          <a:ln>
            <a:noFill/>
          </a:ln>
        </p:spPr>
      </p:pic>
      <p:pic>
        <p:nvPicPr>
          <p:cNvPr id="232" name="Google Shape;232;p28"/>
          <p:cNvPicPr preferRelativeResize="0"/>
          <p:nvPr/>
        </p:nvPicPr>
        <p:blipFill>
          <a:blip r:embed="rId4">
            <a:alphaModFix/>
          </a:blip>
          <a:stretch>
            <a:fillRect/>
          </a:stretch>
        </p:blipFill>
        <p:spPr>
          <a:xfrm>
            <a:off x="2060537" y="3730754"/>
            <a:ext cx="5022926" cy="10660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29"/>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Conclusions</a:t>
            </a:r>
            <a:endParaRPr/>
          </a:p>
        </p:txBody>
      </p:sp>
      <p:sp>
        <p:nvSpPr>
          <p:cNvPr id="238" name="Google Shape;238;p29"/>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If there is no bomb, we measure |1&gt; in our lab after doing N repetitions,</a:t>
            </a:r>
            <a:endParaRPr/>
          </a:p>
          <a:p>
            <a:pPr indent="-311150" lvl="0" marL="457200" rtl="0" algn="l">
              <a:spcBef>
                <a:spcPts val="0"/>
              </a:spcBef>
              <a:spcAft>
                <a:spcPts val="0"/>
              </a:spcAft>
              <a:buSzPts val="1300"/>
              <a:buChar char="●"/>
            </a:pPr>
            <a:r>
              <a:rPr lang="en"/>
              <a:t>If there is, we measure |0&gt;in our lab since the circuit keeps resetting the state of |1&gt; to zero. </a:t>
            </a:r>
            <a:endParaRPr/>
          </a:p>
          <a:p>
            <a:pPr indent="0" lvl="0" marL="0" rtl="0" algn="l">
              <a:spcBef>
                <a:spcPts val="1600"/>
              </a:spcBef>
              <a:spcAft>
                <a:spcPts val="0"/>
              </a:spcAft>
              <a:buClr>
                <a:schemeClr val="dk2"/>
              </a:buClr>
              <a:buSzPts val="1100"/>
              <a:buFont typeface="Arial"/>
              <a:buNone/>
            </a:pPr>
            <a:r>
              <a:rPr lang="en"/>
              <a:t>If N = 100 repetitions, then our chance of exploding (if there is a bomb) is about 2.47%. </a:t>
            </a:r>
            <a:endParaRPr/>
          </a:p>
          <a:p>
            <a:pPr indent="-311150" lvl="0" marL="457200" rtl="0" algn="l">
              <a:spcBef>
                <a:spcPts val="1600"/>
              </a:spcBef>
              <a:spcAft>
                <a:spcPts val="0"/>
              </a:spcAft>
              <a:buSzPts val="1300"/>
              <a:buChar char="●"/>
            </a:pPr>
            <a:r>
              <a:rPr lang="en"/>
              <a:t>Has implications for MWI interpretation of quantum mechanics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4"/>
          <p:cNvSpPr txBox="1"/>
          <p:nvPr>
            <p:ph type="title"/>
          </p:nvPr>
        </p:nvSpPr>
        <p:spPr>
          <a:xfrm>
            <a:off x="819150" y="722325"/>
            <a:ext cx="7505700" cy="72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Quantum computing textbook </a:t>
            </a:r>
            <a:endParaRPr/>
          </a:p>
        </p:txBody>
      </p:sp>
      <p:sp>
        <p:nvSpPr>
          <p:cNvPr id="135" name="Google Shape;135;p14"/>
          <p:cNvSpPr txBox="1"/>
          <p:nvPr>
            <p:ph idx="1" type="body"/>
          </p:nvPr>
        </p:nvSpPr>
        <p:spPr>
          <a:xfrm>
            <a:off x="674275" y="1365050"/>
            <a:ext cx="7693800" cy="27627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lang="en" sz="1400">
                <a:solidFill>
                  <a:srgbClr val="000000"/>
                </a:solidFill>
                <a:latin typeface="Comic Sans MS"/>
                <a:ea typeface="Comic Sans MS"/>
                <a:cs typeface="Comic Sans MS"/>
                <a:sym typeface="Comic Sans MS"/>
              </a:rPr>
              <a:t>The outline of the textbook is derived from lecture notes of graduate level course Quantum Computing with Noisy Qubits.</a:t>
            </a:r>
            <a:endParaRPr sz="1400">
              <a:solidFill>
                <a:srgbClr val="000000"/>
              </a:solidFill>
              <a:latin typeface="Comic Sans MS"/>
              <a:ea typeface="Comic Sans MS"/>
              <a:cs typeface="Comic Sans MS"/>
              <a:sym typeface="Comic Sans MS"/>
            </a:endParaRPr>
          </a:p>
          <a:p>
            <a:pPr indent="0" lvl="0" marL="457200" rtl="0" algn="l">
              <a:spcBef>
                <a:spcPts val="1600"/>
              </a:spcBef>
              <a:spcAft>
                <a:spcPts val="0"/>
              </a:spcAft>
              <a:buNone/>
            </a:pPr>
            <a:r>
              <a:rPr lang="en" sz="1400">
                <a:solidFill>
                  <a:srgbClr val="000000"/>
                </a:solidFill>
                <a:latin typeface="Comic Sans MS"/>
                <a:ea typeface="Comic Sans MS"/>
                <a:cs typeface="Comic Sans MS"/>
                <a:sym typeface="Comic Sans MS"/>
              </a:rPr>
              <a:t>This textbook aims at introducing Quantum beginners to the functions and properties of Quantum Computers. The early chapters establish the building blocks of a quantum system, the mathematical models based on quantum mechanics. Important math tools such as linear algebra, complex functions are introduced.  As we move forward, we discuss the special properties of a quantum system in depth, including superposition, entanglement, as well as their applications. Our goal here is to try and explain the physical realizations of qubits, to give a sense of why quantum computing network is built on q-bits and quantum gates.</a:t>
            </a:r>
            <a:endParaRPr sz="1400">
              <a:solidFill>
                <a:srgbClr val="000000"/>
              </a:solidFill>
              <a:latin typeface="Comic Sans MS"/>
              <a:ea typeface="Comic Sans MS"/>
              <a:cs typeface="Comic Sans MS"/>
              <a:sym typeface="Comic Sans MS"/>
            </a:endParaRPr>
          </a:p>
          <a:p>
            <a:pPr indent="0" lvl="0" marL="457200" rtl="0" algn="l">
              <a:spcBef>
                <a:spcPts val="1400"/>
              </a:spcBef>
              <a:spcAft>
                <a:spcPts val="0"/>
              </a:spcAft>
              <a:buNone/>
            </a:pPr>
            <a:r>
              <a:t/>
            </a:r>
            <a:endParaRPr sz="1200">
              <a:solidFill>
                <a:srgbClr val="000000"/>
              </a:solidFill>
              <a:latin typeface="Comic Sans MS"/>
              <a:ea typeface="Comic Sans MS"/>
              <a:cs typeface="Comic Sans MS"/>
              <a:sym typeface="Comic Sans MS"/>
            </a:endParaRPr>
          </a:p>
          <a:p>
            <a:pPr indent="0" lvl="0" marL="0" rtl="0" algn="l">
              <a:spcBef>
                <a:spcPts val="1400"/>
              </a:spcBef>
              <a:spcAft>
                <a:spcPts val="0"/>
              </a:spcAft>
              <a:buNone/>
            </a:pPr>
            <a:r>
              <a:t/>
            </a:r>
            <a:endParaRPr sz="1200">
              <a:solidFill>
                <a:srgbClr val="000000"/>
              </a:solidFill>
              <a:latin typeface="Comic Sans MS"/>
              <a:ea typeface="Comic Sans MS"/>
              <a:cs typeface="Comic Sans MS"/>
              <a:sym typeface="Comic Sans M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5"/>
          <p:cNvSpPr txBox="1"/>
          <p:nvPr>
            <p:ph idx="1" type="body"/>
          </p:nvPr>
        </p:nvSpPr>
        <p:spPr>
          <a:xfrm>
            <a:off x="819150" y="1657425"/>
            <a:ext cx="7505700" cy="2781300"/>
          </a:xfrm>
          <a:prstGeom prst="rect">
            <a:avLst/>
          </a:prstGeom>
        </p:spPr>
        <p:txBody>
          <a:bodyPr anchorCtr="0" anchor="t" bIns="91425" lIns="91425" spcFirstLastPara="1" rIns="91425" wrap="square" tIns="91425">
            <a:noAutofit/>
          </a:bodyPr>
          <a:lstStyle/>
          <a:p>
            <a:pPr indent="-323850" lvl="0" marL="457200" marR="0" rtl="0" algn="l">
              <a:lnSpc>
                <a:spcPct val="115000"/>
              </a:lnSpc>
              <a:spcBef>
                <a:spcPts val="0"/>
              </a:spcBef>
              <a:spcAft>
                <a:spcPts val="0"/>
              </a:spcAft>
              <a:buSzPts val="1500"/>
              <a:buFont typeface="Comic Sans MS"/>
              <a:buChar char="●"/>
            </a:pPr>
            <a:r>
              <a:rPr lang="en" sz="1500">
                <a:latin typeface="Comic Sans MS"/>
                <a:ea typeface="Comic Sans MS"/>
                <a:cs typeface="Comic Sans MS"/>
                <a:sym typeface="Comic Sans MS"/>
              </a:rPr>
              <a:t>Added section on 1.1 Dirac’s notation;</a:t>
            </a:r>
            <a:endParaRPr sz="1500">
              <a:latin typeface="Comic Sans MS"/>
              <a:ea typeface="Comic Sans MS"/>
              <a:cs typeface="Comic Sans MS"/>
              <a:sym typeface="Comic Sans MS"/>
            </a:endParaRPr>
          </a:p>
          <a:p>
            <a:pPr indent="-323850" lvl="0" marL="457200" marR="0" rtl="0" algn="l">
              <a:lnSpc>
                <a:spcPct val="115000"/>
              </a:lnSpc>
              <a:spcBef>
                <a:spcPts val="0"/>
              </a:spcBef>
              <a:spcAft>
                <a:spcPts val="0"/>
              </a:spcAft>
              <a:buSzPts val="1500"/>
              <a:buFont typeface="Comic Sans MS"/>
              <a:buChar char="●"/>
            </a:pPr>
            <a:r>
              <a:rPr lang="en" sz="1500">
                <a:latin typeface="Comic Sans MS"/>
                <a:ea typeface="Comic Sans MS"/>
                <a:cs typeface="Comic Sans MS"/>
                <a:sym typeface="Comic Sans MS"/>
              </a:rPr>
              <a:t>Expanded on 1.3 Single qubit measurements with introduction to state vectors and probability measurement;</a:t>
            </a:r>
            <a:endParaRPr sz="1500">
              <a:latin typeface="Comic Sans MS"/>
              <a:ea typeface="Comic Sans MS"/>
              <a:cs typeface="Comic Sans MS"/>
              <a:sym typeface="Comic Sans MS"/>
            </a:endParaRPr>
          </a:p>
          <a:p>
            <a:pPr indent="-323850" lvl="0" marL="457200" rtl="0" algn="l">
              <a:spcBef>
                <a:spcPts val="0"/>
              </a:spcBef>
              <a:spcAft>
                <a:spcPts val="0"/>
              </a:spcAft>
              <a:buSzPts val="1500"/>
              <a:buFont typeface="Comic Sans MS"/>
              <a:buChar char="●"/>
            </a:pPr>
            <a:r>
              <a:rPr lang="en" sz="1500">
                <a:latin typeface="Comic Sans MS"/>
                <a:ea typeface="Comic Sans MS"/>
                <a:cs typeface="Comic Sans MS"/>
                <a:sym typeface="Comic Sans MS"/>
              </a:rPr>
              <a:t>Added section 1.4 Mapping from C2 to R3 to explain Bloch sphere and mathematical properties of pauli matrix space, including probability invariance of global phase, unitary transformations, etc.</a:t>
            </a:r>
            <a:endParaRPr sz="1500">
              <a:latin typeface="Comic Sans MS"/>
              <a:ea typeface="Comic Sans MS"/>
              <a:cs typeface="Comic Sans MS"/>
              <a:sym typeface="Comic Sans MS"/>
            </a:endParaRPr>
          </a:p>
          <a:p>
            <a:pPr indent="-323850" lvl="0" marL="457200" rtl="0" algn="l">
              <a:spcBef>
                <a:spcPts val="0"/>
              </a:spcBef>
              <a:spcAft>
                <a:spcPts val="0"/>
              </a:spcAft>
              <a:buSzPts val="1500"/>
              <a:buFont typeface="Comic Sans MS"/>
              <a:buChar char="●"/>
            </a:pPr>
            <a:r>
              <a:rPr lang="en" sz="1500">
                <a:latin typeface="Comic Sans MS"/>
                <a:ea typeface="Comic Sans MS"/>
                <a:cs typeface="Comic Sans MS"/>
                <a:sym typeface="Comic Sans MS"/>
              </a:rPr>
              <a:t>Went over chapter 1.4 and took down comments about the obscurities;</a:t>
            </a:r>
            <a:endParaRPr sz="1500">
              <a:latin typeface="Comic Sans MS"/>
              <a:ea typeface="Comic Sans MS"/>
              <a:cs typeface="Comic Sans MS"/>
              <a:sym typeface="Comic Sans MS"/>
            </a:endParaRPr>
          </a:p>
          <a:p>
            <a:pPr indent="-323850" lvl="0" marL="457200" rtl="0" algn="l">
              <a:spcBef>
                <a:spcPts val="0"/>
              </a:spcBef>
              <a:spcAft>
                <a:spcPts val="0"/>
              </a:spcAft>
              <a:buSzPts val="1500"/>
              <a:buFont typeface="Comic Sans MS"/>
              <a:buChar char="●"/>
            </a:pPr>
            <a:r>
              <a:rPr lang="en" sz="1500">
                <a:latin typeface="Comic Sans MS"/>
                <a:ea typeface="Comic Sans MS"/>
                <a:cs typeface="Comic Sans MS"/>
                <a:sym typeface="Comic Sans MS"/>
              </a:rPr>
              <a:t>Understood Hamiltonian decomposition, Larmor precession, LRC oscillators, and so much more from weekly meeting sessions with Professor Shabani;</a:t>
            </a:r>
            <a:endParaRPr sz="1500">
              <a:latin typeface="Comic Sans MS"/>
              <a:ea typeface="Comic Sans MS"/>
              <a:cs typeface="Comic Sans MS"/>
              <a:sym typeface="Comic Sans MS"/>
            </a:endParaRPr>
          </a:p>
        </p:txBody>
      </p:sp>
      <p:sp>
        <p:nvSpPr>
          <p:cNvPr id="141" name="Google Shape;141;p15"/>
          <p:cNvSpPr txBox="1"/>
          <p:nvPr>
            <p:ph type="title"/>
          </p:nvPr>
        </p:nvSpPr>
        <p:spPr>
          <a:xfrm>
            <a:off x="819150" y="722325"/>
            <a:ext cx="7505700" cy="935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we have achieved so far</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6"/>
          <p:cNvSpPr txBox="1"/>
          <p:nvPr>
            <p:ph type="title"/>
          </p:nvPr>
        </p:nvSpPr>
        <p:spPr>
          <a:xfrm>
            <a:off x="819150" y="722325"/>
            <a:ext cx="7505700" cy="94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Next Week Plans</a:t>
            </a:r>
            <a:endParaRPr/>
          </a:p>
        </p:txBody>
      </p:sp>
      <p:sp>
        <p:nvSpPr>
          <p:cNvPr id="147" name="Google Shape;147;p16"/>
          <p:cNvSpPr txBox="1"/>
          <p:nvPr>
            <p:ph idx="1" type="body"/>
          </p:nvPr>
        </p:nvSpPr>
        <p:spPr>
          <a:xfrm>
            <a:off x="778050" y="1664325"/>
            <a:ext cx="7505700" cy="28323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Char char="●"/>
            </a:pPr>
            <a:r>
              <a:rPr lang="en" sz="1200"/>
              <a:t>Add the 0th chapter on linear algebra - Yuelong Li</a:t>
            </a:r>
            <a:endParaRPr sz="1200"/>
          </a:p>
          <a:p>
            <a:pPr indent="-304800" lvl="1" marL="914400" rtl="0" algn="l">
              <a:spcBef>
                <a:spcPts val="0"/>
              </a:spcBef>
              <a:spcAft>
                <a:spcPts val="0"/>
              </a:spcAft>
              <a:buSzPts val="1200"/>
              <a:buChar char="○"/>
            </a:pPr>
            <a:r>
              <a:rPr lang="en" sz="1200"/>
              <a:t>Learn the basics of Lagrangian and Hamiltonian to better understand principles involved in two state quantum mechanical system</a:t>
            </a:r>
            <a:endParaRPr sz="1200"/>
          </a:p>
          <a:p>
            <a:pPr indent="-304800" lvl="1" marL="914400" rtl="0" algn="l">
              <a:spcBef>
                <a:spcPts val="0"/>
              </a:spcBef>
              <a:spcAft>
                <a:spcPts val="0"/>
              </a:spcAft>
              <a:buSzPts val="1200"/>
              <a:buChar char="○"/>
            </a:pPr>
            <a:r>
              <a:rPr lang="en" sz="1200"/>
              <a:t>Go through chapter 5 and take down notes</a:t>
            </a:r>
            <a:endParaRPr sz="1200"/>
          </a:p>
          <a:p>
            <a:pPr indent="-304800" lvl="0" marL="457200" rtl="0" algn="l">
              <a:spcBef>
                <a:spcPts val="0"/>
              </a:spcBef>
              <a:spcAft>
                <a:spcPts val="0"/>
              </a:spcAft>
              <a:buSzPts val="1200"/>
              <a:buChar char="●"/>
            </a:pPr>
            <a:r>
              <a:rPr lang="en" sz="1200"/>
              <a:t>Complete first chapter </a:t>
            </a:r>
            <a:r>
              <a:rPr lang="en" sz="1200"/>
              <a:t>on </a:t>
            </a:r>
            <a:r>
              <a:rPr lang="en" sz="1200"/>
              <a:t>dirac notations, complex functions, and measurement of wave function</a:t>
            </a:r>
            <a:r>
              <a:rPr lang="en" sz="1200"/>
              <a:t>s</a:t>
            </a:r>
            <a:r>
              <a:rPr lang="en" sz="1200"/>
              <a:t> -Daniel Li</a:t>
            </a:r>
            <a:endParaRPr sz="1200"/>
          </a:p>
          <a:p>
            <a:pPr indent="-304800" lvl="1" marL="914400" marR="0" rtl="0" algn="l">
              <a:lnSpc>
                <a:spcPct val="115000"/>
              </a:lnSpc>
              <a:spcBef>
                <a:spcPts val="0"/>
              </a:spcBef>
              <a:spcAft>
                <a:spcPts val="0"/>
              </a:spcAft>
              <a:buSzPts val="1200"/>
              <a:buChar char="○"/>
            </a:pPr>
            <a:r>
              <a:rPr lang="en" sz="1200"/>
              <a:t>Learn physics behind gyromagnetic ratio</a:t>
            </a:r>
            <a:endParaRPr sz="1200"/>
          </a:p>
          <a:p>
            <a:pPr indent="-304800" lvl="1" marL="914400" marR="0" rtl="0" algn="l">
              <a:lnSpc>
                <a:spcPct val="115000"/>
              </a:lnSpc>
              <a:spcBef>
                <a:spcPts val="0"/>
              </a:spcBef>
              <a:spcAft>
                <a:spcPts val="0"/>
              </a:spcAft>
              <a:buSzPts val="1200"/>
              <a:buChar char="○"/>
            </a:pPr>
            <a:r>
              <a:rPr lang="en" sz="1200"/>
              <a:t>Explore Josephson Junctions and expand on details as necessary</a:t>
            </a:r>
            <a:endParaRPr sz="1200">
              <a:solidFill>
                <a:srgbClr val="202122"/>
              </a:solidFill>
              <a:highlight>
                <a:srgbClr val="FFFFFF"/>
              </a:highlight>
            </a:endParaRPr>
          </a:p>
          <a:p>
            <a:pPr indent="-304800" lvl="0" marL="457200" rtl="0" algn="l">
              <a:spcBef>
                <a:spcPts val="0"/>
              </a:spcBef>
              <a:spcAft>
                <a:spcPts val="0"/>
              </a:spcAft>
              <a:buClr>
                <a:srgbClr val="202122"/>
              </a:buClr>
              <a:buSzPts val="1200"/>
              <a:buChar char="●"/>
            </a:pPr>
            <a:r>
              <a:rPr lang="en" sz="1200">
                <a:solidFill>
                  <a:srgbClr val="202122"/>
                </a:solidFill>
                <a:highlight>
                  <a:srgbClr val="FFFFFF"/>
                </a:highlight>
              </a:rPr>
              <a:t>Create smaller exercises to accompany the first six chapters - Aurelia Brook</a:t>
            </a:r>
            <a:endParaRPr sz="1200">
              <a:solidFill>
                <a:srgbClr val="202122"/>
              </a:solidFill>
              <a:highlight>
                <a:srgbClr val="FFFFFF"/>
              </a:highlight>
            </a:endParaRPr>
          </a:p>
          <a:p>
            <a:pPr indent="-304800" lvl="1" marL="914400" rtl="0" algn="l">
              <a:spcBef>
                <a:spcPts val="0"/>
              </a:spcBef>
              <a:spcAft>
                <a:spcPts val="0"/>
              </a:spcAft>
              <a:buClr>
                <a:srgbClr val="202122"/>
              </a:buClr>
              <a:buSzPts val="1200"/>
              <a:buChar char="○"/>
            </a:pPr>
            <a:r>
              <a:rPr lang="en" sz="1200">
                <a:solidFill>
                  <a:srgbClr val="202122"/>
                </a:solidFill>
                <a:highlight>
                  <a:srgbClr val="FFFFFF"/>
                </a:highlight>
              </a:rPr>
              <a:t>First pass through the entirety of the lecture notes to mark which changes must be made has been completed, so the focus now is to fully write out information and fine-tune </a:t>
            </a:r>
            <a:endParaRPr sz="1200">
              <a:solidFill>
                <a:srgbClr val="202122"/>
              </a:solidFill>
              <a:highlight>
                <a:srgbClr val="FFFFFF"/>
              </a:highlight>
            </a:endParaRPr>
          </a:p>
          <a:p>
            <a:pPr indent="-304800" lvl="1" marL="914400" rtl="0" algn="l">
              <a:spcBef>
                <a:spcPts val="0"/>
              </a:spcBef>
              <a:spcAft>
                <a:spcPts val="0"/>
              </a:spcAft>
              <a:buClr>
                <a:srgbClr val="202122"/>
              </a:buClr>
              <a:buSzPts val="1200"/>
              <a:buChar char="○"/>
            </a:pPr>
            <a:r>
              <a:rPr lang="en" sz="1200">
                <a:solidFill>
                  <a:srgbClr val="202122"/>
                </a:solidFill>
                <a:highlight>
                  <a:srgbClr val="FFFFFF"/>
                </a:highlight>
              </a:rPr>
              <a:t>The chapter’s topics go from single qubit properties to multiple qubits, covering entanglement and quantum gates</a:t>
            </a:r>
            <a:endParaRPr sz="1200">
              <a:solidFill>
                <a:srgbClr val="202122"/>
              </a:solidFill>
              <a:highlight>
                <a:srgbClr val="FFFFFF"/>
              </a:highlight>
            </a:endParaRPr>
          </a:p>
          <a:p>
            <a:pPr indent="0" lvl="0" marL="0" rtl="0" algn="l">
              <a:spcBef>
                <a:spcPts val="1600"/>
              </a:spcBef>
              <a:spcAft>
                <a:spcPts val="0"/>
              </a:spcAft>
              <a:buNone/>
            </a:pPr>
            <a:r>
              <a:t/>
            </a:r>
            <a:endParaRPr sz="1200"/>
          </a:p>
          <a:p>
            <a:pPr indent="0" lvl="0" marL="0" rtl="0" algn="l">
              <a:spcBef>
                <a:spcPts val="1600"/>
              </a:spcBef>
              <a:spcAft>
                <a:spcPts val="1600"/>
              </a:spcAft>
              <a:buNone/>
            </a:pPr>
            <a:r>
              <a:t/>
            </a:r>
            <a:endParaRPr sz="12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7"/>
          <p:cNvSpPr txBox="1"/>
          <p:nvPr>
            <p:ph type="title"/>
          </p:nvPr>
        </p:nvSpPr>
        <p:spPr>
          <a:xfrm>
            <a:off x="819150" y="722325"/>
            <a:ext cx="7505700" cy="72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Quantum computing textbook --- </a:t>
            </a:r>
            <a:endParaRPr/>
          </a:p>
          <a:p>
            <a:pPr indent="0" lvl="0" marL="0" rtl="0" algn="l">
              <a:spcBef>
                <a:spcPts val="0"/>
              </a:spcBef>
              <a:spcAft>
                <a:spcPts val="0"/>
              </a:spcAft>
              <a:buNone/>
            </a:pPr>
            <a:r>
              <a:rPr lang="en"/>
              <a:t> Long term goals</a:t>
            </a:r>
            <a:endParaRPr/>
          </a:p>
        </p:txBody>
      </p:sp>
      <p:sp>
        <p:nvSpPr>
          <p:cNvPr id="153" name="Google Shape;153;p17"/>
          <p:cNvSpPr txBox="1"/>
          <p:nvPr>
            <p:ph idx="1" type="body"/>
          </p:nvPr>
        </p:nvSpPr>
        <p:spPr>
          <a:xfrm>
            <a:off x="907675" y="1754050"/>
            <a:ext cx="7693800" cy="27627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t/>
            </a:r>
            <a:endParaRPr sz="1200">
              <a:solidFill>
                <a:srgbClr val="000000"/>
              </a:solidFill>
              <a:latin typeface="Comic Sans MS"/>
              <a:ea typeface="Comic Sans MS"/>
              <a:cs typeface="Comic Sans MS"/>
              <a:sym typeface="Comic Sans MS"/>
            </a:endParaRPr>
          </a:p>
          <a:p>
            <a:pPr indent="0" lvl="0" marL="0" rtl="0" algn="l">
              <a:spcBef>
                <a:spcPts val="1400"/>
              </a:spcBef>
              <a:spcAft>
                <a:spcPts val="0"/>
              </a:spcAft>
              <a:buNone/>
            </a:pPr>
            <a:r>
              <a:rPr lang="en" sz="1600">
                <a:solidFill>
                  <a:srgbClr val="000000"/>
                </a:solidFill>
                <a:latin typeface="Comic Sans MS"/>
                <a:ea typeface="Comic Sans MS"/>
                <a:cs typeface="Comic Sans MS"/>
                <a:sym typeface="Comic Sans MS"/>
              </a:rPr>
              <a:t>The later chapters shed light on the relationship between QC and CC. The critical concept that determines the level of problems that quantum computers are able to resolve is computational complexity. We present examples, exercises, and diagrams to facilitate understanding on different quantum algorithms. As we demonstrate implementations on IBM Q network, we illustrate the current challenges researchers face, among them are noise generations, polarization error and other important topics related to quantum information.</a:t>
            </a:r>
            <a:endParaRPr sz="1600">
              <a:solidFill>
                <a:srgbClr val="000000"/>
              </a:solidFill>
              <a:latin typeface="Comic Sans MS"/>
              <a:ea typeface="Comic Sans MS"/>
              <a:cs typeface="Comic Sans MS"/>
              <a:sym typeface="Comic Sans MS"/>
            </a:endParaRPr>
          </a:p>
          <a:p>
            <a:pPr indent="0" lvl="0" marL="0" rtl="0" algn="l">
              <a:spcBef>
                <a:spcPts val="1400"/>
              </a:spcBef>
              <a:spcAft>
                <a:spcPts val="0"/>
              </a:spcAft>
              <a:buNone/>
            </a:pPr>
            <a:r>
              <a:t/>
            </a:r>
            <a:endParaRPr sz="1200">
              <a:solidFill>
                <a:srgbClr val="000000"/>
              </a:solidFill>
              <a:latin typeface="Comic Sans MS"/>
              <a:ea typeface="Comic Sans MS"/>
              <a:cs typeface="Comic Sans MS"/>
              <a:sym typeface="Comic Sans M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8"/>
          <p:cNvSpPr txBox="1"/>
          <p:nvPr>
            <p:ph type="title"/>
          </p:nvPr>
        </p:nvSpPr>
        <p:spPr>
          <a:xfrm>
            <a:off x="819150" y="845600"/>
            <a:ext cx="7505700" cy="76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Hackathon paper continuation</a:t>
            </a:r>
            <a:endParaRPr/>
          </a:p>
        </p:txBody>
      </p:sp>
      <p:sp>
        <p:nvSpPr>
          <p:cNvPr id="159" name="Google Shape;159;p18"/>
          <p:cNvSpPr txBox="1"/>
          <p:nvPr>
            <p:ph idx="1" type="body"/>
          </p:nvPr>
        </p:nvSpPr>
        <p:spPr>
          <a:xfrm>
            <a:off x="819150" y="1606375"/>
            <a:ext cx="7505700" cy="28323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Font typeface="Comic Sans MS"/>
              <a:buChar char="●"/>
            </a:pPr>
            <a:r>
              <a:rPr lang="en" sz="1800">
                <a:latin typeface="Comic Sans MS"/>
                <a:ea typeface="Comic Sans MS"/>
                <a:cs typeface="Comic Sans MS"/>
                <a:sym typeface="Comic Sans MS"/>
              </a:rPr>
              <a:t>Quantify Error;</a:t>
            </a:r>
            <a:endParaRPr sz="1800">
              <a:latin typeface="Comic Sans MS"/>
              <a:ea typeface="Comic Sans MS"/>
              <a:cs typeface="Comic Sans MS"/>
              <a:sym typeface="Comic Sans MS"/>
            </a:endParaRPr>
          </a:p>
          <a:p>
            <a:pPr indent="-342900" lvl="0" marL="457200" rtl="0" algn="l">
              <a:spcBef>
                <a:spcPts val="0"/>
              </a:spcBef>
              <a:spcAft>
                <a:spcPts val="0"/>
              </a:spcAft>
              <a:buSzPts val="1800"/>
              <a:buFont typeface="Comic Sans MS"/>
              <a:buChar char="●"/>
            </a:pPr>
            <a:r>
              <a:rPr lang="en" sz="1800">
                <a:latin typeface="Comic Sans MS"/>
                <a:ea typeface="Comic Sans MS"/>
                <a:cs typeface="Comic Sans MS"/>
                <a:sym typeface="Comic Sans MS"/>
              </a:rPr>
              <a:t>Identify the source of Error and carefully </a:t>
            </a:r>
            <a:r>
              <a:rPr lang="en" sz="1800">
                <a:latin typeface="Comic Sans MS"/>
                <a:ea typeface="Comic Sans MS"/>
                <a:cs typeface="Comic Sans MS"/>
                <a:sym typeface="Comic Sans MS"/>
              </a:rPr>
              <a:t>categorize</a:t>
            </a:r>
            <a:r>
              <a:rPr lang="en" sz="1800">
                <a:latin typeface="Comic Sans MS"/>
                <a:ea typeface="Comic Sans MS"/>
                <a:cs typeface="Comic Sans MS"/>
                <a:sym typeface="Comic Sans MS"/>
              </a:rPr>
              <a:t> them;</a:t>
            </a:r>
            <a:endParaRPr sz="1800">
              <a:latin typeface="Comic Sans MS"/>
              <a:ea typeface="Comic Sans MS"/>
              <a:cs typeface="Comic Sans MS"/>
              <a:sym typeface="Comic Sans MS"/>
            </a:endParaRPr>
          </a:p>
          <a:p>
            <a:pPr indent="-342900" lvl="0" marL="457200" rtl="0" algn="l">
              <a:spcBef>
                <a:spcPts val="0"/>
              </a:spcBef>
              <a:spcAft>
                <a:spcPts val="0"/>
              </a:spcAft>
              <a:buSzPts val="1800"/>
              <a:buFont typeface="Comic Sans MS"/>
              <a:buChar char="●"/>
            </a:pPr>
            <a:r>
              <a:rPr lang="en" sz="1800">
                <a:latin typeface="Comic Sans MS"/>
                <a:ea typeface="Comic Sans MS"/>
                <a:cs typeface="Comic Sans MS"/>
                <a:sym typeface="Comic Sans MS"/>
              </a:rPr>
              <a:t>Understand the </a:t>
            </a:r>
            <a:r>
              <a:rPr lang="en" sz="1800">
                <a:latin typeface="Comic Sans MS"/>
                <a:ea typeface="Comic Sans MS"/>
                <a:cs typeface="Comic Sans MS"/>
                <a:sym typeface="Comic Sans MS"/>
              </a:rPr>
              <a:t>propagation</a:t>
            </a:r>
            <a:r>
              <a:rPr lang="en" sz="1800">
                <a:latin typeface="Comic Sans MS"/>
                <a:ea typeface="Comic Sans MS"/>
                <a:cs typeface="Comic Sans MS"/>
                <a:sym typeface="Comic Sans MS"/>
              </a:rPr>
              <a:t> of Error through the simulation;</a:t>
            </a:r>
            <a:endParaRPr sz="1800">
              <a:latin typeface="Comic Sans MS"/>
              <a:ea typeface="Comic Sans MS"/>
              <a:cs typeface="Comic Sans MS"/>
              <a:sym typeface="Comic Sans MS"/>
            </a:endParaRPr>
          </a:p>
          <a:p>
            <a:pPr indent="-342900" lvl="0" marL="457200" rtl="0" algn="l">
              <a:spcBef>
                <a:spcPts val="0"/>
              </a:spcBef>
              <a:spcAft>
                <a:spcPts val="0"/>
              </a:spcAft>
              <a:buSzPts val="1800"/>
              <a:buFont typeface="Comic Sans MS"/>
              <a:buChar char="●"/>
            </a:pPr>
            <a:r>
              <a:rPr lang="en" sz="1800">
                <a:latin typeface="Comic Sans MS"/>
                <a:ea typeface="Comic Sans MS"/>
                <a:cs typeface="Comic Sans MS"/>
                <a:sym typeface="Comic Sans MS"/>
              </a:rPr>
              <a:t>Research for correlation between error sources and their impact upon the result through control variable method;</a:t>
            </a:r>
            <a:endParaRPr sz="1800">
              <a:latin typeface="Comic Sans MS"/>
              <a:ea typeface="Comic Sans MS"/>
              <a:cs typeface="Comic Sans MS"/>
              <a:sym typeface="Comic Sans MS"/>
            </a:endParaRPr>
          </a:p>
          <a:p>
            <a:pPr indent="-342900" lvl="0" marL="457200" rtl="0" algn="l">
              <a:spcBef>
                <a:spcPts val="0"/>
              </a:spcBef>
              <a:spcAft>
                <a:spcPts val="0"/>
              </a:spcAft>
              <a:buSzPts val="1800"/>
              <a:buFont typeface="Comic Sans MS"/>
              <a:buChar char="●"/>
            </a:pPr>
            <a:r>
              <a:rPr lang="en" sz="1800">
                <a:latin typeface="Comic Sans MS"/>
                <a:ea typeface="Comic Sans MS"/>
                <a:cs typeface="Comic Sans MS"/>
                <a:sym typeface="Comic Sans MS"/>
              </a:rPr>
              <a:t>Optimize the results</a:t>
            </a:r>
            <a:endParaRPr sz="1800">
              <a:latin typeface="Comic Sans MS"/>
              <a:ea typeface="Comic Sans MS"/>
              <a:cs typeface="Comic Sans MS"/>
              <a:sym typeface="Comic Sans M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9"/>
          <p:cNvSpPr txBox="1"/>
          <p:nvPr>
            <p:ph type="ctrTitle"/>
          </p:nvPr>
        </p:nvSpPr>
        <p:spPr>
          <a:xfrm>
            <a:off x="1858703" y="1822833"/>
            <a:ext cx="5361300" cy="1448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The Elitzur-Vaidman Bomb</a:t>
            </a:r>
            <a:endParaRPr/>
          </a:p>
        </p:txBody>
      </p:sp>
      <p:sp>
        <p:nvSpPr>
          <p:cNvPr id="165" name="Google Shape;165;p19"/>
          <p:cNvSpPr txBox="1"/>
          <p:nvPr>
            <p:ph idx="1" type="subTitle"/>
          </p:nvPr>
        </p:nvSpPr>
        <p:spPr>
          <a:xfrm>
            <a:off x="1858700" y="3413158"/>
            <a:ext cx="5361300" cy="52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Andreas Tsantilas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0"/>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Background</a:t>
            </a:r>
            <a:endParaRPr/>
          </a:p>
        </p:txBody>
      </p:sp>
      <p:sp>
        <p:nvSpPr>
          <p:cNvPr id="171" name="Google Shape;171;p20"/>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Avshalom Elitzur and Lev Vaidman They proposed a thought experiment in which one could verify a bomb is functional without having to detonate it.</a:t>
            </a:r>
            <a:endParaRPr/>
          </a:p>
          <a:p>
            <a:pPr indent="-311150" lvl="0" marL="457200" rtl="0" algn="l">
              <a:spcBef>
                <a:spcPts val="0"/>
              </a:spcBef>
              <a:spcAft>
                <a:spcPts val="0"/>
              </a:spcAft>
              <a:buSzPts val="1300"/>
              <a:buChar char="●"/>
            </a:pPr>
            <a:r>
              <a:rPr lang="en"/>
              <a:t> Demonstrates is that of interaction-free measurement.</a:t>
            </a:r>
            <a:endParaRPr/>
          </a:p>
          <a:p>
            <a:pPr indent="-311150" lvl="0" marL="457200" rtl="0" algn="l">
              <a:spcBef>
                <a:spcPts val="0"/>
              </a:spcBef>
              <a:spcAft>
                <a:spcPts val="0"/>
              </a:spcAft>
              <a:buSzPts val="1300"/>
              <a:buChar char="●"/>
            </a:pPr>
            <a:r>
              <a:rPr lang="en"/>
              <a:t>These  have been experimentally verified. </a:t>
            </a:r>
            <a:endParaRPr/>
          </a:p>
          <a:p>
            <a:pPr indent="-311150" lvl="0" marL="457200" rtl="0" algn="l">
              <a:spcBef>
                <a:spcPts val="0"/>
              </a:spcBef>
              <a:spcAft>
                <a:spcPts val="0"/>
              </a:spcAft>
              <a:buSzPts val="1300"/>
              <a:buChar char="●"/>
            </a:pPr>
            <a:r>
              <a:rPr lang="en"/>
              <a:t>E&amp;V’s setup involved photon-sensitive bombs, and looked something like this:</a:t>
            </a:r>
            <a:endParaRPr/>
          </a:p>
          <a:p>
            <a:pPr indent="-311150" lvl="0" marL="457200" rtl="0" algn="l">
              <a:spcBef>
                <a:spcPts val="0"/>
              </a:spcBef>
              <a:spcAft>
                <a:spcPts val="0"/>
              </a:spcAft>
              <a:buSzPts val="1300"/>
              <a:buChar char="●"/>
            </a:pPr>
            <a:r>
              <a:rPr lang="en"/>
              <a:t>Can detect a bomb is functional, 50% success rate!</a:t>
            </a:r>
            <a:endParaRPr/>
          </a:p>
          <a:p>
            <a:pPr indent="-311150" lvl="0" marL="457200" rtl="0" algn="l">
              <a:spcBef>
                <a:spcPts val="0"/>
              </a:spcBef>
              <a:spcAft>
                <a:spcPts val="0"/>
              </a:spcAft>
              <a:buSzPts val="1300"/>
              <a:buChar char="●"/>
            </a:pPr>
            <a:r>
              <a:rPr lang="en"/>
              <a:t>Can we make the error arbitrarily small?</a:t>
            </a:r>
            <a:endParaRPr/>
          </a:p>
        </p:txBody>
      </p:sp>
      <p:pic>
        <p:nvPicPr>
          <p:cNvPr id="172" name="Google Shape;172;p20"/>
          <p:cNvPicPr preferRelativeResize="0"/>
          <p:nvPr/>
        </p:nvPicPr>
        <p:blipFill>
          <a:blip r:embed="rId3">
            <a:alphaModFix/>
          </a:blip>
          <a:stretch>
            <a:fillRect/>
          </a:stretch>
        </p:blipFill>
        <p:spPr>
          <a:xfrm>
            <a:off x="5987700" y="2812318"/>
            <a:ext cx="3156300" cy="23311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1"/>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Trouble at the Airport!</a:t>
            </a:r>
            <a:endParaRPr/>
          </a:p>
        </p:txBody>
      </p:sp>
      <p:sp>
        <p:nvSpPr>
          <p:cNvPr id="178" name="Google Shape;178;p21"/>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Suppose you are at an airport, and there is a suspicious piece of luggage left lying around. This suitcase may or may not contain a bomb; of course, if you open the suitcase, the bomb explodes.</a:t>
            </a:r>
            <a:endParaRPr/>
          </a:p>
          <a:p>
            <a:pPr indent="0" lvl="0" marL="0" rtl="0" algn="l">
              <a:spcBef>
                <a:spcPts val="1600"/>
              </a:spcBef>
              <a:spcAft>
                <a:spcPts val="0"/>
              </a:spcAft>
              <a:buClr>
                <a:schemeClr val="dk2"/>
              </a:buClr>
              <a:buSzPts val="1100"/>
              <a:buFont typeface="Arial"/>
              <a:buNone/>
            </a:pPr>
            <a:r>
              <a:t/>
            </a:r>
            <a:endParaRPr/>
          </a:p>
          <a:p>
            <a:pPr indent="0" lvl="0" marL="0" rtl="0" algn="l">
              <a:spcBef>
                <a:spcPts val="1600"/>
              </a:spcBef>
              <a:spcAft>
                <a:spcPts val="1600"/>
              </a:spcAft>
              <a:buNone/>
            </a:pPr>
            <a:r>
              <a:t/>
            </a:r>
            <a:endParaRPr/>
          </a:p>
        </p:txBody>
      </p:sp>
      <p:pic>
        <p:nvPicPr>
          <p:cNvPr id="179" name="Google Shape;179;p21"/>
          <p:cNvPicPr preferRelativeResize="0"/>
          <p:nvPr/>
        </p:nvPicPr>
        <p:blipFill>
          <a:blip r:embed="rId3">
            <a:alphaModFix/>
          </a:blip>
          <a:stretch>
            <a:fillRect/>
          </a:stretch>
        </p:blipFill>
        <p:spPr>
          <a:xfrm>
            <a:off x="3444650" y="1945450"/>
            <a:ext cx="3114551" cy="311455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